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61" r:id="rId5"/>
    <p:sldId id="263" r:id="rId6"/>
    <p:sldId id="265" r:id="rId7"/>
    <p:sldId id="267" r:id="rId8"/>
    <p:sldId id="269" r:id="rId9"/>
    <p:sldId id="270" r:id="rId10"/>
    <p:sldId id="271" r:id="rId11"/>
    <p:sldId id="272" r:id="rId12"/>
    <p:sldId id="275" r:id="rId13"/>
    <p:sldId id="276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2" name="Пі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20" name="Місце для нижнього колонтитула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Місце для номера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0" name="Прямокут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Прямокут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Прямокут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9" name="Блок-схема: проце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екторна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ільце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Місце для заголовка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4" name="Місце для дати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5" name="Прямокут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642918"/>
            <a:ext cx="6172200" cy="221457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43108" y="714356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071670" y="714356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00166" y="285728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Жири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57522" y="714356"/>
            <a:ext cx="57864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як компоненти їжі</a:t>
            </a:r>
            <a:endParaRPr lang="ru-RU" sz="4000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  <a:p>
            <a:endParaRPr lang="ru-RU" sz="4000" dirty="0"/>
          </a:p>
        </p:txBody>
      </p:sp>
      <p:pic>
        <p:nvPicPr>
          <p:cNvPr id="37900" name="Picture 12" descr="http://vkurse.ua/i/2013-03/a-kakim-stoit-otkaza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714488"/>
            <a:ext cx="3810000" cy="2381250"/>
          </a:xfrm>
          <a:prstGeom prst="rect">
            <a:avLst/>
          </a:prstGeom>
          <a:noFill/>
        </p:spPr>
      </p:pic>
      <p:pic>
        <p:nvPicPr>
          <p:cNvPr id="37902" name="Picture 14" descr="http://svit24.net/images/stories/articles/2013/Zdorovie/06-2013/09/ghyrni-kyslot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214818"/>
            <a:ext cx="3929090" cy="2428892"/>
          </a:xfrm>
          <a:prstGeom prst="rect">
            <a:avLst/>
          </a:prstGeom>
          <a:noFill/>
        </p:spPr>
      </p:pic>
      <p:pic>
        <p:nvPicPr>
          <p:cNvPr id="37904" name="Picture 16" descr="http://www.lvivpost.net/application/_images/big/news/2014/02/08/olij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4286256"/>
            <a:ext cx="3328396" cy="2286016"/>
          </a:xfrm>
          <a:prstGeom prst="rect">
            <a:avLst/>
          </a:prstGeom>
          <a:noFill/>
        </p:spPr>
      </p:pic>
      <p:pic>
        <p:nvPicPr>
          <p:cNvPr id="37908" name="Picture 20" descr="http://svit24.net/images/stories/articles/2013/Zdorovie/09-2013/02/maslo-slivochno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18" y="1714488"/>
            <a:ext cx="3297138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-714404"/>
            <a:ext cx="6715171" cy="321471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err="1" smtClean="0"/>
              <a:t>Рослинні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жири</a:t>
            </a:r>
            <a:r>
              <a:rPr lang="ru-RU" sz="4000" b="1" dirty="0" smtClean="0"/>
              <a:t> (масла) </a:t>
            </a:r>
            <a:r>
              <a:rPr lang="ru-RU" sz="4000" b="1" dirty="0" err="1" smtClean="0"/>
              <a:t>отримують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із</a:t>
            </a:r>
            <a:r>
              <a:rPr lang="ru-RU" sz="4000" b="1" dirty="0" smtClean="0"/>
              <a:t> зерен </a:t>
            </a:r>
            <a:r>
              <a:rPr lang="ru-RU" sz="4000" b="1" dirty="0" err="1" smtClean="0"/>
              <a:t>масляних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рослин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наприклад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із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соняшника</a:t>
            </a:r>
            <a:r>
              <a:rPr lang="ru-RU" sz="4000" b="1" dirty="0" smtClean="0"/>
              <a:t>, хлопка, </a:t>
            </a:r>
            <a:r>
              <a:rPr lang="ru-RU" sz="4000" b="1" dirty="0" err="1" smtClean="0"/>
              <a:t>льону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сої</a:t>
            </a:r>
            <a:r>
              <a:rPr lang="ru-RU" sz="4000" b="1" dirty="0" smtClean="0"/>
              <a:t>. За </a:t>
            </a:r>
            <a:r>
              <a:rPr lang="ru-RU" sz="4000" b="1" dirty="0" err="1" smtClean="0"/>
              <a:t>ступенем</a:t>
            </a:r>
            <a:r>
              <a:rPr lang="ru-RU" sz="4000" b="1" dirty="0" smtClean="0"/>
              <a:t> очистки </a:t>
            </a:r>
            <a:r>
              <a:rPr lang="ru-RU" sz="4000" b="1" dirty="0" err="1" smtClean="0"/>
              <a:t>рослинного</a:t>
            </a:r>
            <a:r>
              <a:rPr lang="ru-RU" sz="4000" b="1" dirty="0" smtClean="0"/>
              <a:t> масла </a:t>
            </a:r>
            <a:r>
              <a:rPr lang="ru-RU" sz="4000" b="1" dirty="0" err="1" smtClean="0"/>
              <a:t>розділяють</a:t>
            </a:r>
            <a:r>
              <a:rPr lang="ru-RU" sz="4000" b="1" dirty="0" smtClean="0"/>
              <a:t> на: </a:t>
            </a:r>
            <a:r>
              <a:rPr lang="ru-RU" sz="4000" b="1" dirty="0" err="1" smtClean="0"/>
              <a:t>сирі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рафіновані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нерафіновані</a:t>
            </a:r>
            <a:r>
              <a:rPr lang="ru-RU" sz="4000" b="1" dirty="0" smtClean="0"/>
              <a:t>.</a:t>
            </a:r>
          </a:p>
        </p:txBody>
      </p:sp>
      <p:pic>
        <p:nvPicPr>
          <p:cNvPr id="69634" name="Picture 2" descr="http://agronews.ua/sites/default/files/images/fish-oil-iStock_000006914924Small1.6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310366"/>
            <a:ext cx="3483986" cy="2319028"/>
          </a:xfrm>
          <a:prstGeom prst="rect">
            <a:avLst/>
          </a:prstGeom>
          <a:noFill/>
        </p:spPr>
      </p:pic>
    </p:spTree>
  </p:cSld>
  <p:clrMapOvr>
    <a:masterClrMapping/>
  </p:clrMapOvr>
  <p:transition advTm="10391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6858019" cy="3500472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latin typeface="Comic Sans MS" pitchFamily="66" charset="0"/>
              </a:rPr>
              <a:t>Жири</a:t>
            </a:r>
            <a:r>
              <a:rPr lang="ru-RU" sz="3200" b="1" dirty="0" smtClean="0">
                <a:latin typeface="Comic Sans MS" pitchFamily="66" charset="0"/>
              </a:rPr>
              <a:t> - </a:t>
            </a:r>
            <a:r>
              <a:rPr lang="ru-RU" sz="3200" b="1" dirty="0" err="1" smtClean="0">
                <a:latin typeface="Comic Sans MS" pitchFamily="66" charset="0"/>
              </a:rPr>
              <a:t>висококалорійні</a:t>
            </a:r>
            <a:r>
              <a:rPr lang="ru-RU" sz="3200" b="1" dirty="0" smtClean="0">
                <a:latin typeface="Comic Sans MS" pitchFamily="66" charset="0"/>
              </a:rPr>
              <a:t> </a:t>
            </a:r>
            <a:r>
              <a:rPr lang="ru-RU" sz="3200" b="1" dirty="0" err="1" smtClean="0">
                <a:latin typeface="Comic Sans MS" pitchFamily="66" charset="0"/>
              </a:rPr>
              <a:t>продукти</a:t>
            </a:r>
            <a:r>
              <a:rPr lang="ru-RU" sz="3200" b="1" dirty="0" smtClean="0">
                <a:latin typeface="Comic Sans MS" pitchFamily="66" charset="0"/>
              </a:rPr>
              <a:t>. </a:t>
            </a:r>
            <a:r>
              <a:rPr lang="ru-RU" sz="3200" b="1" dirty="0" err="1" smtClean="0">
                <a:latin typeface="Comic Sans MS" pitchFamily="66" charset="0"/>
              </a:rPr>
              <a:t>Деякі</a:t>
            </a:r>
            <a:r>
              <a:rPr lang="ru-RU" sz="3200" b="1" dirty="0" smtClean="0">
                <a:latin typeface="Comic Sans MS" pitchFamily="66" charset="0"/>
              </a:rPr>
              <a:t> </a:t>
            </a:r>
            <a:r>
              <a:rPr lang="ru-RU" sz="3200" b="1" dirty="0" err="1" smtClean="0">
                <a:latin typeface="Comic Sans MS" pitchFamily="66" charset="0"/>
              </a:rPr>
              <a:t>жири</a:t>
            </a:r>
            <a:r>
              <a:rPr lang="ru-RU" sz="3200" b="1" dirty="0" smtClean="0">
                <a:latin typeface="Comic Sans MS" pitchFamily="66" charset="0"/>
              </a:rPr>
              <a:t> </a:t>
            </a:r>
            <a:r>
              <a:rPr lang="ru-RU" sz="3200" b="1" dirty="0" err="1" smtClean="0">
                <a:latin typeface="Comic Sans MS" pitchFamily="66" charset="0"/>
              </a:rPr>
              <a:t>містять</a:t>
            </a:r>
            <a:r>
              <a:rPr lang="ru-RU" sz="3200" b="1" dirty="0" smtClean="0">
                <a:latin typeface="Comic Sans MS" pitchFamily="66" charset="0"/>
              </a:rPr>
              <a:t> </a:t>
            </a:r>
            <a:r>
              <a:rPr lang="ru-RU" sz="3200" b="1" dirty="0" err="1" smtClean="0">
                <a:latin typeface="Comic Sans MS" pitchFamily="66" charset="0"/>
              </a:rPr>
              <a:t>вітаміни</a:t>
            </a:r>
            <a:r>
              <a:rPr lang="ru-RU" sz="3200" b="1" dirty="0" smtClean="0">
                <a:latin typeface="Comic Sans MS" pitchFamily="66" charset="0"/>
              </a:rPr>
              <a:t> </a:t>
            </a:r>
            <a:r>
              <a:rPr lang="en-US" sz="3200" b="1" dirty="0" smtClean="0">
                <a:latin typeface="Comic Sans MS" pitchFamily="66" charset="0"/>
              </a:rPr>
              <a:t>A, D (</a:t>
            </a:r>
            <a:r>
              <a:rPr lang="ru-RU" sz="3200" b="1" dirty="0" err="1" smtClean="0">
                <a:latin typeface="Comic Sans MS" pitchFamily="66" charset="0"/>
              </a:rPr>
              <a:t>наприклад</a:t>
            </a:r>
            <a:r>
              <a:rPr lang="ru-RU" sz="3200" b="1" dirty="0" smtClean="0">
                <a:latin typeface="Comic Sans MS" pitchFamily="66" charset="0"/>
              </a:rPr>
              <a:t>, </a:t>
            </a:r>
            <a:r>
              <a:rPr lang="ru-RU" sz="3200" b="1" dirty="0" err="1" smtClean="0">
                <a:latin typeface="Comic Sans MS" pitchFamily="66" charset="0"/>
              </a:rPr>
              <a:t>риб'ячий</a:t>
            </a:r>
            <a:r>
              <a:rPr lang="ru-RU" sz="3200" b="1" dirty="0" smtClean="0">
                <a:latin typeface="Comic Sans MS" pitchFamily="66" charset="0"/>
              </a:rPr>
              <a:t> жир, особливо </a:t>
            </a:r>
            <a:r>
              <a:rPr lang="ru-RU" sz="3200" b="1" dirty="0" err="1" smtClean="0">
                <a:latin typeface="Comic Sans MS" pitchFamily="66" charset="0"/>
              </a:rPr>
              <a:t>трісковий</a:t>
            </a:r>
            <a:r>
              <a:rPr lang="ru-RU" sz="3200" b="1" dirty="0" smtClean="0">
                <a:latin typeface="Comic Sans MS" pitchFamily="66" charset="0"/>
              </a:rPr>
              <a:t> жир), Е (</a:t>
            </a:r>
            <a:r>
              <a:rPr lang="ru-RU" sz="3200" b="1" dirty="0" err="1" smtClean="0">
                <a:latin typeface="Comic Sans MS" pitchFamily="66" charset="0"/>
              </a:rPr>
              <a:t>бавовняна</a:t>
            </a:r>
            <a:r>
              <a:rPr lang="ru-RU" sz="3200" b="1" dirty="0" smtClean="0">
                <a:latin typeface="Comic Sans MS" pitchFamily="66" charset="0"/>
              </a:rPr>
              <a:t>, </a:t>
            </a:r>
            <a:r>
              <a:rPr lang="ru-RU" sz="3200" b="1" dirty="0" err="1" smtClean="0">
                <a:latin typeface="Comic Sans MS" pitchFamily="66" charset="0"/>
              </a:rPr>
              <a:t>кукурудзяна</a:t>
            </a:r>
            <a:r>
              <a:rPr lang="ru-RU" sz="3200" b="1" dirty="0" smtClean="0">
                <a:latin typeface="Comic Sans MS" pitchFamily="66" charset="0"/>
              </a:rPr>
              <a:t> </a:t>
            </a:r>
            <a:r>
              <a:rPr lang="ru-RU" sz="3200" b="1" dirty="0" err="1" smtClean="0">
                <a:latin typeface="Comic Sans MS" pitchFamily="66" charset="0"/>
              </a:rPr>
              <a:t>олія</a:t>
            </a:r>
            <a:r>
              <a:rPr lang="ru-RU" sz="3200" b="1" dirty="0" smtClean="0">
                <a:latin typeface="Comic Sans MS" pitchFamily="66" charset="0"/>
              </a:rPr>
              <a:t>).</a:t>
            </a:r>
          </a:p>
        </p:txBody>
      </p:sp>
    </p:spTree>
  </p:cSld>
  <p:clrMapOvr>
    <a:masterClrMapping/>
  </p:clrMapOvr>
  <p:transition advTm="8938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857232"/>
            <a:ext cx="6929457" cy="378619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Жири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в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організмі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можуть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утворюватися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не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тільки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жирів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що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надходять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їжею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але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й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у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результаті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синтезу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вуглеводів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білків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b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7109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571480"/>
            <a:ext cx="7358086" cy="578645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При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повному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виключенні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жиру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з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їжі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він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все ж таки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утворюється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в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досить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значній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кількості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може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відкладатися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в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організмі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.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Основним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джерелом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утворення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жиру в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організмі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служать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переважно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вуглеводи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. </a:t>
            </a:r>
          </a:p>
        </p:txBody>
      </p:sp>
    </p:spTree>
  </p:cSld>
  <p:clrMapOvr>
    <a:masterClrMapping/>
  </p:clrMapOvr>
  <p:transition advTm="9688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214414" y="214290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ru-RU" sz="4000" dirty="0" err="1" smtClean="0">
                <a:latin typeface="Franklin Gothic Medium" pitchFamily="34" charset="0"/>
              </a:rPr>
              <a:t>Жири</a:t>
            </a:r>
            <a:r>
              <a:rPr lang="ru-RU" sz="4000" dirty="0" smtClean="0">
                <a:latin typeface="Franklin Gothic Medium" pitchFamily="34" charset="0"/>
              </a:rPr>
              <a:t> - </a:t>
            </a:r>
            <a:r>
              <a:rPr lang="ru-RU" sz="4000" dirty="0" err="1" smtClean="0">
                <a:latin typeface="Franklin Gothic Medium" pitchFamily="34" charset="0"/>
              </a:rPr>
              <a:t>складні</a:t>
            </a:r>
            <a:r>
              <a:rPr lang="ru-RU" sz="4000" dirty="0" smtClean="0">
                <a:latin typeface="Franklin Gothic Medium" pitchFamily="34" charset="0"/>
              </a:rPr>
              <a:t> </a:t>
            </a:r>
            <a:r>
              <a:rPr lang="ru-RU" sz="4000" dirty="0" err="1" smtClean="0">
                <a:latin typeface="Franklin Gothic Medium" pitchFamily="34" charset="0"/>
              </a:rPr>
              <a:t>ефіри</a:t>
            </a:r>
            <a:r>
              <a:rPr lang="ru-RU" sz="4000" dirty="0" smtClean="0">
                <a:latin typeface="Franklin Gothic Medium" pitchFamily="34" charset="0"/>
              </a:rPr>
              <a:t> </a:t>
            </a:r>
            <a:r>
              <a:rPr lang="ru-RU" sz="4000" dirty="0" err="1" smtClean="0">
                <a:latin typeface="Franklin Gothic Medium" pitchFamily="34" charset="0"/>
              </a:rPr>
              <a:t>гліцерину</a:t>
            </a:r>
            <a:r>
              <a:rPr lang="ru-RU" sz="4000" dirty="0" smtClean="0">
                <a:latin typeface="Franklin Gothic Medium" pitchFamily="34" charset="0"/>
              </a:rPr>
              <a:t> </a:t>
            </a:r>
            <a:r>
              <a:rPr lang="ru-RU" sz="4000" dirty="0" err="1" smtClean="0">
                <a:latin typeface="Franklin Gothic Medium" pitchFamily="34" charset="0"/>
              </a:rPr>
              <a:t>і</a:t>
            </a:r>
            <a:r>
              <a:rPr lang="ru-RU" sz="4000" dirty="0" smtClean="0">
                <a:latin typeface="Franklin Gothic Medium" pitchFamily="34" charset="0"/>
              </a:rPr>
              <a:t> </a:t>
            </a:r>
            <a:r>
              <a:rPr lang="ru-RU" sz="4000" dirty="0" err="1" smtClean="0">
                <a:latin typeface="Franklin Gothic Medium" pitchFamily="34" charset="0"/>
              </a:rPr>
              <a:t>вищих</a:t>
            </a:r>
            <a:r>
              <a:rPr lang="ru-RU" sz="4000" dirty="0" smtClean="0">
                <a:latin typeface="Franklin Gothic Medium" pitchFamily="34" charset="0"/>
              </a:rPr>
              <a:t> </a:t>
            </a:r>
            <a:r>
              <a:rPr lang="ru-RU" sz="4000" dirty="0" err="1" smtClean="0">
                <a:latin typeface="Franklin Gothic Medium" pitchFamily="34" charset="0"/>
              </a:rPr>
              <a:t>одноатомних</a:t>
            </a:r>
            <a:r>
              <a:rPr lang="ru-RU" sz="4000" dirty="0" smtClean="0">
                <a:latin typeface="Franklin Gothic Medium" pitchFamily="34" charset="0"/>
              </a:rPr>
              <a:t> </a:t>
            </a:r>
            <a:r>
              <a:rPr lang="ru-RU" sz="4000" dirty="0" err="1" smtClean="0">
                <a:latin typeface="Franklin Gothic Medium" pitchFamily="34" charset="0"/>
              </a:rPr>
              <a:t>карбонових</a:t>
            </a:r>
            <a:r>
              <a:rPr lang="ru-RU" sz="4000" dirty="0" smtClean="0">
                <a:latin typeface="Franklin Gothic Medium" pitchFamily="34" charset="0"/>
              </a:rPr>
              <a:t> кислот</a:t>
            </a:r>
            <a:r>
              <a:rPr lang="ru-RU" sz="4000" dirty="0" smtClean="0">
                <a:latin typeface="Franklin Gothic Medium" pitchFamily="34" charset="0"/>
              </a:rPr>
              <a:t>.</a:t>
            </a:r>
          </a:p>
          <a:p>
            <a:endParaRPr lang="uk-UA" dirty="0" smtClean="0">
              <a:latin typeface="Franklin Gothic Medium" pitchFamily="34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63490" name="Picture 2" descr="http://upload.wikimedia.org/wikipedia/commons/thumb/1/12/Triacylglycerin.svg/220px-Triacylglycerin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696161">
            <a:off x="2764658" y="2836976"/>
            <a:ext cx="4663199" cy="3200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4214842" cy="128586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400" dirty="0" smtClean="0"/>
              <a:t>Жири (ЛІПІДИ)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5214944" cy="1214454"/>
          </a:xfrm>
        </p:spPr>
        <p:txBody>
          <a:bodyPr>
            <a:normAutofit fontScale="70000" lnSpcReduction="20000"/>
          </a:bodyPr>
          <a:lstStyle/>
          <a:p>
            <a:pPr algn="ctr" eaLnBrk="1" hangingPunct="1">
              <a:buFont typeface="Wingdings 2" pitchFamily="18" charset="2"/>
              <a:buNone/>
            </a:pPr>
            <a:r>
              <a:rPr lang="uk-UA" dirty="0" smtClean="0"/>
              <a:t>Жири (ліпіди) — речовини, які використовуються організмом для енергетичних і пластичних цілей. 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dirty="0" smtClean="0"/>
          </a:p>
        </p:txBody>
      </p:sp>
      <p:sp>
        <p:nvSpPr>
          <p:cNvPr id="19459" name="Содержимое 2"/>
          <p:cNvSpPr txBox="1">
            <a:spLocks/>
          </p:cNvSpPr>
          <p:nvPr/>
        </p:nvSpPr>
        <p:spPr bwMode="auto">
          <a:xfrm>
            <a:off x="428625" y="2071688"/>
            <a:ext cx="7348538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None/>
            </a:pPr>
            <a:endParaRPr lang="ru-RU" sz="2600">
              <a:latin typeface="Franklin Gothic Book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000100" y="3214686"/>
            <a:ext cx="5857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000" dirty="0">
                <a:latin typeface="Franklin Gothic Book"/>
              </a:rPr>
              <a:t>  </a:t>
            </a:r>
            <a:r>
              <a:rPr lang="uk-UA" sz="2200" dirty="0">
                <a:latin typeface="Franklin Gothic Book"/>
              </a:rPr>
              <a:t>входять до складу клітин, беруть участь в обміні речовин. </a:t>
            </a:r>
            <a:endParaRPr lang="ru-RU" sz="2200" dirty="0">
              <a:latin typeface="Franklin Gothic Book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000101" y="4786322"/>
            <a:ext cx="5000659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200" dirty="0">
                <a:latin typeface="Franklin Gothic Book"/>
              </a:rPr>
              <a:t>  складаються з гліцерину та вищих жирних кислот, які поділяються на насичені та ненасичені.</a:t>
            </a:r>
            <a:endParaRPr lang="ru-RU" sz="2200" dirty="0">
              <a:latin typeface="Franklin Gothic Book"/>
            </a:endParaRPr>
          </a:p>
        </p:txBody>
      </p:sp>
      <p:pic>
        <p:nvPicPr>
          <p:cNvPr id="2052" name="Picture 4" descr="C:\Documents and Settings\1\Рабочий стол\Новая папка (2)\id609_w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1668" y="2143116"/>
            <a:ext cx="2542332" cy="2305048"/>
          </a:xfrm>
          <a:prstGeom prst="ellipse">
            <a:avLst/>
          </a:prstGeom>
          <a:ln>
            <a:noFill/>
          </a:ln>
          <a:effectLst>
            <a:glow rad="228600">
              <a:schemeClr val="tx1">
                <a:alpha val="40000"/>
              </a:schemeClr>
            </a:glow>
            <a:reflection blurRad="6350" stA="52000" endA="300" endPos="35000" dir="5400000" sy="-100000" algn="bl" rotWithShape="0"/>
            <a:softEdge rad="112500"/>
          </a:effectLst>
        </p:spPr>
      </p:pic>
      <p:pic>
        <p:nvPicPr>
          <p:cNvPr id="2053" name="Picture 5" descr="C:\Documents and Settings\1\Рабочий стол\Новая папка (2)\256px-Triacylglycerin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285728"/>
            <a:ext cx="1977300" cy="13593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tx1">
                <a:alpha val="40000"/>
              </a:schemeClr>
            </a:glo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2054" name="Picture 6" descr="C:\Documents and Settings\1\Рабочий стол\Новая папка (2)\zhyry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4857736"/>
            <a:ext cx="2000264" cy="2000264"/>
          </a:xfrm>
          <a:prstGeom prst="ellipse">
            <a:avLst/>
          </a:prstGeom>
          <a:ln>
            <a:noFill/>
          </a:ln>
          <a:effectLst>
            <a:glow rad="228600">
              <a:schemeClr val="tx1">
                <a:alpha val="40000"/>
              </a:schemeClr>
            </a:glow>
            <a:reflection blurRad="6350" stA="52000" endA="300" endPos="35000" dir="5400000" sy="-100000" algn="bl" rotWithShape="0"/>
            <a:softEdge rad="11250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7" y="0"/>
            <a:ext cx="6215106" cy="3071810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Constantia" pitchFamily="18" charset="0"/>
              </a:rPr>
              <a:t/>
            </a:r>
            <a:b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Constantia" pitchFamily="18" charset="0"/>
              </a:rPr>
            </a:br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Constantia" pitchFamily="18" charset="0"/>
              </a:rPr>
              <a:t/>
            </a:r>
            <a:b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Constantia" pitchFamily="18" charset="0"/>
              </a:rPr>
            </a:br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Constantia" pitchFamily="18" charset="0"/>
              </a:rPr>
              <a:t/>
            </a:r>
            <a:b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Constantia" pitchFamily="18" charset="0"/>
              </a:rPr>
            </a:br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Constantia" pitchFamily="18" charset="0"/>
              </a:rPr>
              <a:t/>
            </a:r>
            <a:b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Constantia" pitchFamily="18" charset="0"/>
              </a:rPr>
            </a:br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Constantia" pitchFamily="18" charset="0"/>
              </a:rPr>
              <a:t>Головним </a:t>
            </a:r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Constantia" pitchFamily="18" charset="0"/>
              </a:rPr>
              <a:t>критерієм, за яким ці речовини об’єднали в одну групу, є те, що вони не розчиняються у воді, але добре розчиняються у неполярних органічних розчинниках: </a:t>
            </a:r>
            <a:r>
              <a:rPr lang="uk-UA" sz="2800" b="1" dirty="0" err="1" smtClean="0">
                <a:solidFill>
                  <a:schemeClr val="bg2">
                    <a:lumMod val="50000"/>
                  </a:schemeClr>
                </a:solidFill>
                <a:latin typeface="Constantia" pitchFamily="18" charset="0"/>
              </a:rPr>
              <a:t>естері</a:t>
            </a:r>
            <a:r>
              <a:rPr lang="uk-UA" sz="2800" b="1" dirty="0" smtClean="0">
                <a:solidFill>
                  <a:schemeClr val="bg2">
                    <a:lumMod val="50000"/>
                  </a:schemeClr>
                </a:solidFill>
                <a:latin typeface="Constantia" pitchFamily="18" charset="0"/>
              </a:rPr>
              <a:t>, бензині, хлороформі.</a:t>
            </a:r>
            <a:endParaRPr lang="ru-RU" sz="2800" b="1" dirty="0" smtClean="0">
              <a:solidFill>
                <a:schemeClr val="bg2">
                  <a:lumMod val="50000"/>
                </a:schemeClr>
              </a:solidFill>
              <a:latin typeface="Constantia" pitchFamily="18" charset="0"/>
            </a:endParaRPr>
          </a:p>
        </p:txBody>
      </p:sp>
      <p:pic>
        <p:nvPicPr>
          <p:cNvPr id="79874" name="Picture 2" descr="http://agravery.com/files/data/vvv/s139871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929066"/>
            <a:ext cx="3810000" cy="2533651"/>
          </a:xfrm>
          <a:prstGeom prst="rect">
            <a:avLst/>
          </a:prstGeom>
          <a:noFill/>
        </p:spPr>
      </p:pic>
    </p:spTree>
  </p:cSld>
  <p:clrMapOvr>
    <a:masterClrMapping/>
  </p:clrMapOvr>
  <p:transition advTm="11953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358087" cy="4929188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Жирні кислоти – це органічні сполуки, до складу яких входить </a:t>
            </a:r>
            <a:r>
              <a:rPr lang="uk-UA" sz="4400" b="1" dirty="0" err="1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карбоксильна</a:t>
            </a:r>
            <a:r>
              <a:rPr lang="uk-UA" sz="4400" b="1" dirty="0" smtClean="0">
                <a:solidFill>
                  <a:schemeClr val="bg2">
                    <a:lumMod val="50000"/>
                  </a:schemeClr>
                </a:solidFill>
                <a:latin typeface="Franklin Gothic Medium" pitchFamily="34" charset="0"/>
              </a:rPr>
              <a:t> група та довгий вуглеводневий ланцюг.</a:t>
            </a:r>
            <a:endParaRPr lang="ru-RU" sz="4400" b="1" dirty="0" smtClean="0">
              <a:solidFill>
                <a:schemeClr val="bg2">
                  <a:lumMod val="50000"/>
                </a:schemeClr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ransition advTm="7297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500174"/>
            <a:ext cx="8186738" cy="1511300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bg2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пальмітинова</a:t>
            </a:r>
            <a:endParaRPr lang="ru-RU" sz="4000" b="1" dirty="0" smtClean="0">
              <a:solidFill>
                <a:schemeClr val="bg2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" name="Рисунок 2" descr="36D063AAE4AFF585C2256F2400591809_74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643182"/>
            <a:ext cx="5786478" cy="1451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142976" y="3929066"/>
            <a:ext cx="4857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олеїнова </a:t>
            </a:r>
            <a:endParaRPr lang="ru-RU" sz="40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RTEmagicP_acide-oleique-huile-olive_DR_txdam14897_1bd4f3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5" y="4397140"/>
            <a:ext cx="4786346" cy="211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14414" y="285728"/>
            <a:ext cx="74295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err="1" smtClean="0">
                <a:latin typeface="Arial Black" pitchFamily="34" charset="0"/>
              </a:rPr>
              <a:t>Найвідоміші</a:t>
            </a:r>
            <a:r>
              <a:rPr lang="ru-RU" sz="4400" dirty="0" smtClean="0">
                <a:latin typeface="Arial Black" pitchFamily="34" charset="0"/>
              </a:rPr>
              <a:t> </a:t>
            </a:r>
            <a:r>
              <a:rPr lang="ru-RU" sz="4400" dirty="0" err="1" smtClean="0">
                <a:latin typeface="Arial Black" pitchFamily="34" charset="0"/>
              </a:rPr>
              <a:t>поміж</a:t>
            </a:r>
            <a:r>
              <a:rPr lang="ru-RU" sz="4400" dirty="0" smtClean="0">
                <a:latin typeface="Arial Black" pitchFamily="34" charset="0"/>
              </a:rPr>
              <a:t> </a:t>
            </a:r>
            <a:r>
              <a:rPr lang="ru-RU" sz="4400" dirty="0" err="1" smtClean="0">
                <a:latin typeface="Arial Black" pitchFamily="34" charset="0"/>
              </a:rPr>
              <a:t>жирних</a:t>
            </a:r>
            <a:r>
              <a:rPr lang="ru-RU" sz="4400" dirty="0" smtClean="0">
                <a:latin typeface="Arial Black" pitchFamily="34" charset="0"/>
              </a:rPr>
              <a:t> кислот: </a:t>
            </a:r>
            <a:endParaRPr lang="ru-RU" sz="4400" dirty="0">
              <a:latin typeface="Arial Black" pitchFamily="34" charset="0"/>
            </a:endParaRPr>
          </a:p>
        </p:txBody>
      </p:sp>
    </p:spTree>
  </p:cSld>
  <p:clrMapOvr>
    <a:masterClrMapping/>
  </p:clrMapOvr>
  <p:transition advTm="2969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000924" cy="428629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У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рослинах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жири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накопичуються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переважно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в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насіннях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, у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плодовій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м'якоті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у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тваринних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організмах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-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у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сполучній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підшкірній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жировій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тканині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73730" name="Picture 2" descr="http://www.bizslovo.org/content/images/stories/prav-harchuvannya/zhyry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643290"/>
            <a:ext cx="3214710" cy="3214710"/>
          </a:xfrm>
          <a:prstGeom prst="rect">
            <a:avLst/>
          </a:prstGeom>
          <a:noFill/>
        </p:spPr>
      </p:pic>
    </p:spTree>
  </p:cSld>
  <p:clrMapOvr>
    <a:masterClrMapping/>
  </p:clrMapOvr>
  <p:transition advTm="7578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000924" cy="4857766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Тваринні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жири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баранячий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, свинячий,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яловичий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т.п.), як правило,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є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твердими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речовинами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невисокою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температурою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плавлення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виключення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- </a:t>
            </a:r>
            <a:r>
              <a:rPr lang="ru-RU" sz="3600" b="1" dirty="0" err="1" smtClean="0">
                <a:solidFill>
                  <a:schemeClr val="bg2">
                    <a:lumMod val="50000"/>
                  </a:schemeClr>
                </a:solidFill>
              </a:rPr>
              <a:t>риб'ячий</a:t>
            </a: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 жир)</a:t>
            </a:r>
          </a:p>
        </p:txBody>
      </p:sp>
      <p:pic>
        <p:nvPicPr>
          <p:cNvPr id="71682" name="Picture 2" descr="http://waking-up.org/wp-content/uploads/2013/11/svinya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286256"/>
            <a:ext cx="2857520" cy="2085990"/>
          </a:xfrm>
          <a:prstGeom prst="rect">
            <a:avLst/>
          </a:prstGeom>
          <a:noFill/>
        </p:spPr>
      </p:pic>
      <p:pic>
        <p:nvPicPr>
          <p:cNvPr id="71684" name="Picture 4" descr="http://svityaz-centr.com/img/rubalka/rubalka_lesc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4286256"/>
            <a:ext cx="3714776" cy="1902829"/>
          </a:xfrm>
          <a:prstGeom prst="rect">
            <a:avLst/>
          </a:prstGeom>
          <a:noFill/>
        </p:spPr>
      </p:pic>
    </p:spTree>
  </p:cSld>
  <p:clrMapOvr>
    <a:masterClrMapping/>
  </p:clrMapOvr>
  <p:transition advTm="7719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642918"/>
            <a:ext cx="7515249" cy="1439885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Тваринні жири містять переважно насичені жирні кислоти.</a:t>
            </a:r>
            <a:endParaRPr lang="ru-RU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70658" name="Picture 2" descr="http://upload.wikimedia.org/wikipedia/commons/2/23/Schmalz-divers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3000372"/>
            <a:ext cx="4929222" cy="3430594"/>
          </a:xfrm>
          <a:prstGeom prst="rect">
            <a:avLst/>
          </a:prstGeom>
          <a:noFill/>
        </p:spPr>
      </p:pic>
    </p:spTree>
  </p:cSld>
  <p:clrMapOvr>
    <a:masterClrMapping/>
  </p:clrMapOvr>
  <p:transition advTm="4203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нцестояння">
  <a:themeElements>
    <a:clrScheme name="Сонцестояння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нцестояння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нцестояння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140</TotalTime>
  <Words>232</Words>
  <PresentationFormat>Екран (4:3)</PresentationFormat>
  <Paragraphs>20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Сонцестояння</vt:lpstr>
      <vt:lpstr>      </vt:lpstr>
      <vt:lpstr>Слайд 2</vt:lpstr>
      <vt:lpstr>Жири (ЛІПІДИ)  </vt:lpstr>
      <vt:lpstr>    Головним критерієм, за яким ці речовини об’єднали в одну групу, є те, що вони не розчиняються у воді, але добре розчиняються у неполярних органічних розчинниках: естері, бензині, хлороформі.</vt:lpstr>
      <vt:lpstr>Жирні кислоти – це органічні сполуки, до складу яких входить карбоксильна група та довгий вуглеводневий ланцюг.</vt:lpstr>
      <vt:lpstr>пальмітинова</vt:lpstr>
      <vt:lpstr>У рослинах жири накопичуються переважно в насіннях, у плодовій м'якоті, у тваринних організмах - у сполучній, підшкірній і жировій тканині.</vt:lpstr>
      <vt:lpstr>Тваринні жири (баранячий, свинячий, яловичий і т.п.), як правило, є твердими речовинами з невисокою температурою плавлення (виключення - риб'ячий жир)</vt:lpstr>
      <vt:lpstr>Тваринні жири містять переважно насичені жирні кислоти.</vt:lpstr>
      <vt:lpstr>      Рослинні жири (масла) отримують із зерен масляних рослин, наприклад із соняшника, хлопка, льону, сої. За ступенем очистки рослинного масла розділяють на: сирі, рафіновані, нерафіновані.</vt:lpstr>
      <vt:lpstr>Жири - висококалорійні продукти. Деякі жири містять вітаміни A, D (наприклад, риб'ячий жир, особливо трісковий жир), Е (бавовняна, кукурудзяна олія).</vt:lpstr>
      <vt:lpstr>Жири в організмі можуть утворюватися не тільки з жирів, що надходять з їжею, але й у результаті синтезу з вуглеводів і білків.  </vt:lpstr>
      <vt:lpstr>При повному виключенні жиру з їжі він все ж таки утворюється і в досить значній кількості може відкладатися в організмі. Основним джерелом утворення жиру в організмі служать переважно вуглеводи.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Жири як компонети їжі </dc:title>
  <cp:lastModifiedBy>Customer</cp:lastModifiedBy>
  <cp:revision>16</cp:revision>
  <dcterms:modified xsi:type="dcterms:W3CDTF">2014-02-15T13:42:29Z</dcterms:modified>
</cp:coreProperties>
</file>