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86" d="100"/>
          <a:sy n="86" d="100"/>
        </p:scale>
        <p:origin x="15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9F3207-AC30-4ABE-B52C-154F318225E8}" type="datetimeFigureOut">
              <a:rPr lang="ru-RU" smtClean="0"/>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17204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F3207-AC30-4ABE-B52C-154F318225E8}" type="datetimeFigureOut">
              <a:rPr lang="ru-RU" smtClean="0"/>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288054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F3207-AC30-4ABE-B52C-154F318225E8}" type="datetimeFigureOut">
              <a:rPr lang="ru-RU" smtClean="0"/>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123901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F3207-AC30-4ABE-B52C-154F318225E8}" type="datetimeFigureOut">
              <a:rPr lang="ru-RU" smtClean="0"/>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84957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9F3207-AC30-4ABE-B52C-154F318225E8}" type="datetimeFigureOut">
              <a:rPr lang="ru-RU" smtClean="0"/>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99802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F3207-AC30-4ABE-B52C-154F318225E8}" type="datetimeFigureOut">
              <a:rPr lang="ru-RU" smtClean="0"/>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1235355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9F3207-AC30-4ABE-B52C-154F318225E8}" type="datetimeFigureOut">
              <a:rPr lang="ru-RU" smtClean="0"/>
              <a:t>24.04.2014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2933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9F3207-AC30-4ABE-B52C-154F318225E8}" type="datetimeFigureOut">
              <a:rPr lang="ru-RU" smtClean="0"/>
              <a:t>24.04.2014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3362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9F3207-AC30-4ABE-B52C-154F318225E8}" type="datetimeFigureOut">
              <a:rPr lang="ru-RU" smtClean="0"/>
              <a:t>24.04.2014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186646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9F3207-AC30-4ABE-B52C-154F318225E8}" type="datetimeFigureOut">
              <a:rPr lang="ru-RU" smtClean="0"/>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184820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9F3207-AC30-4ABE-B52C-154F318225E8}" type="datetimeFigureOut">
              <a:rPr lang="ru-RU" smtClean="0"/>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34B657-49A1-4ED1-AB4D-B1FBF20AA7A5}" type="slidenum">
              <a:rPr lang="ru-RU" smtClean="0"/>
              <a:t>‹#›</a:t>
            </a:fld>
            <a:endParaRPr lang="ru-RU"/>
          </a:p>
        </p:txBody>
      </p:sp>
    </p:spTree>
    <p:extLst>
      <p:ext uri="{BB962C8B-B14F-4D97-AF65-F5344CB8AC3E}">
        <p14:creationId xmlns:p14="http://schemas.microsoft.com/office/powerpoint/2010/main" val="398621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F3207-AC30-4ABE-B52C-154F318225E8}" type="datetimeFigureOut">
              <a:rPr lang="ru-RU" smtClean="0"/>
              <a:t>24.04.2014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4B657-49A1-4ED1-AB4D-B1FBF20AA7A5}" type="slidenum">
              <a:rPr lang="ru-RU" smtClean="0"/>
              <a:t>‹#›</a:t>
            </a:fld>
            <a:endParaRPr lang="ru-RU"/>
          </a:p>
        </p:txBody>
      </p:sp>
    </p:spTree>
    <p:extLst>
      <p:ext uri="{BB962C8B-B14F-4D97-AF65-F5344CB8AC3E}">
        <p14:creationId xmlns:p14="http://schemas.microsoft.com/office/powerpoint/2010/main" val="128530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Заголовок 1"/>
          <p:cNvSpPr>
            <a:spLocks noGrp="1"/>
          </p:cNvSpPr>
          <p:nvPr>
            <p:ph type="ctrTitle"/>
          </p:nvPr>
        </p:nvSpPr>
        <p:spPr>
          <a:xfrm>
            <a:off x="130628" y="145142"/>
            <a:ext cx="7257144" cy="1538515"/>
          </a:xfrm>
        </p:spPr>
        <p:txBody>
          <a:bodyPr>
            <a:normAutofit fontScale="90000"/>
          </a:bodyPr>
          <a:lstStyle/>
          <a:p>
            <a:pPr algn="l"/>
            <a:r>
              <a:rPr lang="uk-UA" dirty="0" smtClean="0">
                <a:solidFill>
                  <a:srgbClr val="5F2C09"/>
                </a:solidFill>
              </a:rPr>
              <a:t>Методи визначення хімічного складу ґрунту </a:t>
            </a:r>
            <a:endParaRPr lang="ru-RU" dirty="0">
              <a:solidFill>
                <a:srgbClr val="5F2C09"/>
              </a:solidFill>
            </a:endParaRPr>
          </a:p>
        </p:txBody>
      </p:sp>
    </p:spTree>
    <p:extLst>
      <p:ext uri="{BB962C8B-B14F-4D97-AF65-F5344CB8AC3E}">
        <p14:creationId xmlns:p14="http://schemas.microsoft.com/office/powerpoint/2010/main" val="376052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0515600" cy="1137423"/>
          </a:xfrm>
        </p:spPr>
        <p:txBody>
          <a:bodyPr>
            <a:normAutofit/>
          </a:bodyPr>
          <a:lstStyle/>
          <a:p>
            <a:r>
              <a:rPr lang="uk-UA" sz="4000" dirty="0" smtClean="0"/>
              <a:t>Визначення щільності твердої фази ґрунту;</a:t>
            </a:r>
            <a:endParaRPr lang="uk-UA" sz="4000" dirty="0"/>
          </a:p>
        </p:txBody>
      </p:sp>
      <p:sp>
        <p:nvSpPr>
          <p:cNvPr id="3" name="Объект 2"/>
          <p:cNvSpPr>
            <a:spLocks noGrp="1"/>
          </p:cNvSpPr>
          <p:nvPr>
            <p:ph idx="1"/>
          </p:nvPr>
        </p:nvSpPr>
        <p:spPr>
          <a:xfrm>
            <a:off x="774699" y="1471263"/>
            <a:ext cx="8006443" cy="4765675"/>
          </a:xfrm>
        </p:spPr>
        <p:txBody>
          <a:bodyPr>
            <a:normAutofit/>
          </a:bodyPr>
          <a:lstStyle/>
          <a:p>
            <a:pPr marL="0" indent="0" algn="just">
              <a:lnSpc>
                <a:spcPct val="170000"/>
              </a:lnSpc>
              <a:buNone/>
            </a:pPr>
            <a:r>
              <a:rPr lang="uk-UA" sz="1800" dirty="0" smtClean="0"/>
              <a:t>	Ґрунт </a:t>
            </a:r>
            <a:r>
              <a:rPr lang="uk-UA" sz="1800" dirty="0"/>
              <a:t>як фізичне тіло складається з трьох фаз: твердої, рідкої і </a:t>
            </a:r>
            <a:r>
              <a:rPr lang="uk-UA" sz="1800" dirty="0" smtClean="0"/>
              <a:t>газоподібної. Тверда </a:t>
            </a:r>
            <a:r>
              <a:rPr lang="uk-UA" sz="1800" dirty="0"/>
              <a:t>фаза представлена мінеральними і органічними сполуками, рідка </a:t>
            </a:r>
            <a:r>
              <a:rPr lang="uk-UA" sz="1800" dirty="0" smtClean="0"/>
              <a:t>– ґрунтовим розчином</a:t>
            </a:r>
            <a:r>
              <a:rPr lang="uk-UA" sz="1800" dirty="0"/>
              <a:t>, а газоподібна - ґрунтовим </a:t>
            </a:r>
            <a:r>
              <a:rPr lang="uk-UA" sz="1800" dirty="0" smtClean="0"/>
              <a:t>повітрям. Щільністю </a:t>
            </a:r>
            <a:r>
              <a:rPr lang="uk-UA" sz="1800" dirty="0"/>
              <a:t>твердої фази ґрунту називають відношення маси твердої фази </a:t>
            </a:r>
            <a:r>
              <a:rPr lang="uk-UA" sz="1800" dirty="0" smtClean="0"/>
              <a:t>ґрунту в </a:t>
            </a:r>
            <a:r>
              <a:rPr lang="uk-UA" sz="1800" dirty="0"/>
              <a:t>сухому стані до маси рівного об'єму води. Вимірюється в </a:t>
            </a:r>
            <a:r>
              <a:rPr lang="uk-UA" sz="1800" dirty="0" smtClean="0"/>
              <a:t>г/см. Наочно </a:t>
            </a:r>
            <a:r>
              <a:rPr lang="uk-UA" sz="1800" dirty="0"/>
              <a:t>це можливо уявити наступним чином: якщо взяти сухий ґрунт і </a:t>
            </a:r>
            <a:r>
              <a:rPr lang="uk-UA" sz="1800" dirty="0" smtClean="0"/>
              <a:t>спресувати його </a:t>
            </a:r>
            <a:r>
              <a:rPr lang="uk-UA" sz="1800" dirty="0"/>
              <a:t>так, щоб не було п</a:t>
            </a:r>
            <a:r>
              <a:rPr lang="en-US" sz="1800" dirty="0"/>
              <a:t>op, </a:t>
            </a:r>
            <a:r>
              <a:rPr lang="uk-UA" sz="1800" dirty="0"/>
              <a:t>то якраз відношення маси ґрунту до маси води того ж об'єму </a:t>
            </a:r>
            <a:r>
              <a:rPr lang="uk-UA" sz="1800" dirty="0" smtClean="0"/>
              <a:t>і є </a:t>
            </a:r>
            <a:r>
              <a:rPr lang="uk-UA" sz="1800" dirty="0"/>
              <a:t>щільність твердої фази, або питома вага ґрунту.</a:t>
            </a:r>
            <a:endParaRPr lang="ru-RU" sz="1800" dirty="0" smtClean="0"/>
          </a:p>
        </p:txBody>
      </p:sp>
      <p:sp>
        <p:nvSpPr>
          <p:cNvPr id="7" name="Прямоугольник 6"/>
          <p:cNvSpPr/>
          <p:nvPr/>
        </p:nvSpPr>
        <p:spPr>
          <a:xfrm>
            <a:off x="0" y="0"/>
            <a:ext cx="774700" cy="11374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3</a:t>
            </a:r>
            <a:endParaRPr lang="uk-UA" sz="4000" dirty="0"/>
          </a:p>
        </p:txBody>
      </p:sp>
      <p:cxnSp>
        <p:nvCxnSpPr>
          <p:cNvPr id="9" name="Прямая соединительная линия 8"/>
          <p:cNvCxnSpPr/>
          <p:nvPr/>
        </p:nvCxnSpPr>
        <p:spPr>
          <a:xfrm>
            <a:off x="613317" y="1111758"/>
            <a:ext cx="11140068" cy="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pic>
        <p:nvPicPr>
          <p:cNvPr id="10242" name="Picture 2" descr="http://thumbs.dreamstime.com/z/%D1%81%D1%83%D1%85%D0%B0%D1%8F-%D0%BF%D0%BE%D1%87%D0%B2%D0%B0-308206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30"/>
          <a:stretch/>
        </p:blipFill>
        <p:spPr bwMode="auto">
          <a:xfrm>
            <a:off x="9099395" y="1471263"/>
            <a:ext cx="2653990" cy="1744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s://encrypted-tbn3.gstatic.com/images?q=tbn:ANd9GcRo53nVvkNSZf76FrYmSqx7rPiZHnN6qAJIkaOwV5w4bAPHLO93"/>
          <p:cNvPicPr>
            <a:picLocks noChangeAspect="1" noChangeArrowheads="1"/>
          </p:cNvPicPr>
          <p:nvPr/>
        </p:nvPicPr>
        <p:blipFill rotWithShape="1">
          <a:blip r:embed="rId3">
            <a:extLst>
              <a:ext uri="{28A0092B-C50C-407E-A947-70E740481C1C}">
                <a14:useLocalDpi xmlns:a14="http://schemas.microsoft.com/office/drawing/2010/main" val="0"/>
              </a:ext>
            </a:extLst>
          </a:blip>
          <a:srcRect b="11589"/>
          <a:stretch/>
        </p:blipFill>
        <p:spPr bwMode="auto">
          <a:xfrm>
            <a:off x="9099395" y="3368598"/>
            <a:ext cx="2653990" cy="31325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6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0515600" cy="1137423"/>
          </a:xfrm>
        </p:spPr>
        <p:txBody>
          <a:bodyPr>
            <a:normAutofit/>
          </a:bodyPr>
          <a:lstStyle/>
          <a:p>
            <a:r>
              <a:rPr lang="uk-UA" sz="4000" dirty="0" smtClean="0"/>
              <a:t>Визначення щільності твердої фази ґрунту;</a:t>
            </a:r>
            <a:endParaRPr lang="uk-UA" sz="4000" dirty="0"/>
          </a:p>
        </p:txBody>
      </p:sp>
      <p:sp>
        <p:nvSpPr>
          <p:cNvPr id="3" name="Объект 2"/>
          <p:cNvSpPr>
            <a:spLocks noGrp="1"/>
          </p:cNvSpPr>
          <p:nvPr>
            <p:ph idx="1"/>
          </p:nvPr>
        </p:nvSpPr>
        <p:spPr>
          <a:xfrm>
            <a:off x="774700" y="1471263"/>
            <a:ext cx="10978686" cy="5219823"/>
          </a:xfrm>
        </p:spPr>
        <p:txBody>
          <a:bodyPr>
            <a:noAutofit/>
          </a:bodyPr>
          <a:lstStyle/>
          <a:p>
            <a:pPr marL="0" indent="0" algn="just">
              <a:lnSpc>
                <a:spcPct val="170000"/>
              </a:lnSpc>
              <a:buNone/>
            </a:pPr>
            <a:r>
              <a:rPr lang="uk-UA" sz="1800" dirty="0" smtClean="0"/>
              <a:t>	Щільність </a:t>
            </a:r>
            <a:r>
              <a:rPr lang="uk-UA" sz="1800" dirty="0"/>
              <a:t>твердої фази знаходиться в межах від 1,4 - 1,7 г/см3 - торф'яні </a:t>
            </a:r>
            <a:r>
              <a:rPr lang="uk-UA" sz="1800" dirty="0" smtClean="0"/>
              <a:t>ґрунти, до </a:t>
            </a:r>
            <a:r>
              <a:rPr lang="uk-UA" sz="1800" dirty="0"/>
              <a:t>3,0 г/см3 – деякі скелетні ґрунти, червоноземи. У середньому щільність твердої </a:t>
            </a:r>
            <a:r>
              <a:rPr lang="uk-UA" sz="1800" dirty="0" smtClean="0"/>
              <a:t>фази рівна </a:t>
            </a:r>
            <a:r>
              <a:rPr lang="uk-UA" sz="1800" dirty="0"/>
              <a:t>– 2,50 - 2,65 г/см3. Величина щільності твердої фази ґрунту залежить від </a:t>
            </a:r>
            <a:r>
              <a:rPr lang="uk-UA" sz="1800" dirty="0" smtClean="0"/>
              <a:t>природи складових </a:t>
            </a:r>
            <a:r>
              <a:rPr lang="uk-UA" sz="1800" dirty="0"/>
              <a:t>частин: мінерали та органічна частина. Чим більше гумусу містить ґрунт, </a:t>
            </a:r>
            <a:r>
              <a:rPr lang="uk-UA" sz="1800" dirty="0" smtClean="0"/>
              <a:t>тим менша </a:t>
            </a:r>
            <a:r>
              <a:rPr lang="uk-UA" sz="1800" dirty="0"/>
              <a:t>щільність твердої фази. Так у чорнозему з вмістом гумусу 10,0% </a:t>
            </a:r>
            <a:r>
              <a:rPr lang="uk-UA" sz="1800" dirty="0" smtClean="0"/>
              <a:t>щільність твердої </a:t>
            </a:r>
            <a:r>
              <a:rPr lang="uk-UA" sz="1800" dirty="0"/>
              <a:t>фази ґрунту становить 2,4 г/см3, а при 2,3 % - 2,65 </a:t>
            </a:r>
            <a:r>
              <a:rPr lang="uk-UA" sz="1800" dirty="0" smtClean="0"/>
              <a:t>г/см3. Величина </a:t>
            </a:r>
            <a:r>
              <a:rPr lang="uk-UA" sz="1800" dirty="0"/>
              <a:t>щільності твердої фази не залежить від механічного обробітку </a:t>
            </a:r>
            <a:r>
              <a:rPr lang="uk-UA" sz="1800" dirty="0" smtClean="0"/>
              <a:t>ґрунту. Величина </a:t>
            </a:r>
            <a:r>
              <a:rPr lang="uk-UA" sz="1800" dirty="0"/>
              <a:t>щільності твердої фази ґрунту дає деяке уявлення про </a:t>
            </a:r>
            <a:r>
              <a:rPr lang="uk-UA" sz="1800" dirty="0" smtClean="0"/>
              <a:t>петрографічний склад </a:t>
            </a:r>
            <a:r>
              <a:rPr lang="uk-UA" sz="1800" dirty="0"/>
              <a:t>ґрунту і вказує на співвідношення мінеральної та органічної частин. </a:t>
            </a:r>
            <a:r>
              <a:rPr lang="uk-UA" sz="1800" dirty="0" smtClean="0"/>
              <a:t>Величину щільності </a:t>
            </a:r>
            <a:r>
              <a:rPr lang="uk-UA" sz="1800" dirty="0"/>
              <a:t>твердої фази використовують для розрахунків загальної пористості та </a:t>
            </a:r>
            <a:r>
              <a:rPr lang="uk-UA" sz="1800" dirty="0" smtClean="0"/>
              <a:t>при виконанні </a:t>
            </a:r>
            <a:r>
              <a:rPr lang="uk-UA" sz="1800" dirty="0"/>
              <a:t>гранулометричного аналізу ґрунту методом піпетки: розрахунок </a:t>
            </a:r>
            <a:r>
              <a:rPr lang="uk-UA" sz="1800" dirty="0" smtClean="0"/>
              <a:t>швидкості падіння </a:t>
            </a:r>
            <a:r>
              <a:rPr lang="uk-UA" sz="1800" dirty="0"/>
              <a:t>частинок за формулою Стокса.</a:t>
            </a:r>
            <a:endParaRPr lang="ru-RU" sz="1800" dirty="0" smtClean="0"/>
          </a:p>
        </p:txBody>
      </p:sp>
      <p:sp>
        <p:nvSpPr>
          <p:cNvPr id="7" name="Прямоугольник 6"/>
          <p:cNvSpPr/>
          <p:nvPr/>
        </p:nvSpPr>
        <p:spPr>
          <a:xfrm>
            <a:off x="0" y="0"/>
            <a:ext cx="774700" cy="11374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3</a:t>
            </a:r>
            <a:endParaRPr lang="uk-UA" sz="4000" dirty="0"/>
          </a:p>
        </p:txBody>
      </p:sp>
      <p:cxnSp>
        <p:nvCxnSpPr>
          <p:cNvPr id="9" name="Прямая соединительная линия 8"/>
          <p:cNvCxnSpPr/>
          <p:nvPr/>
        </p:nvCxnSpPr>
        <p:spPr>
          <a:xfrm>
            <a:off x="613317" y="1111758"/>
            <a:ext cx="11140068" cy="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8233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0515600" cy="1137423"/>
          </a:xfrm>
        </p:spPr>
        <p:txBody>
          <a:bodyPr>
            <a:normAutofit/>
          </a:bodyPr>
          <a:lstStyle/>
          <a:p>
            <a:r>
              <a:rPr lang="uk-UA" sz="3200" dirty="0"/>
              <a:t>Визначення загальної пористості і шпаруватості аерації ґрунту;</a:t>
            </a:r>
          </a:p>
        </p:txBody>
      </p:sp>
      <p:sp>
        <p:nvSpPr>
          <p:cNvPr id="3" name="Объект 2"/>
          <p:cNvSpPr>
            <a:spLocks noGrp="1"/>
          </p:cNvSpPr>
          <p:nvPr>
            <p:ph idx="1"/>
          </p:nvPr>
        </p:nvSpPr>
        <p:spPr>
          <a:xfrm>
            <a:off x="3746941" y="1471263"/>
            <a:ext cx="8006443" cy="4765675"/>
          </a:xfrm>
        </p:spPr>
        <p:txBody>
          <a:bodyPr>
            <a:normAutofit/>
          </a:bodyPr>
          <a:lstStyle/>
          <a:p>
            <a:pPr marL="0" indent="0" algn="just">
              <a:lnSpc>
                <a:spcPct val="170000"/>
              </a:lnSpc>
              <a:buNone/>
            </a:pPr>
            <a:r>
              <a:rPr lang="uk-UA" sz="1800" dirty="0" smtClean="0"/>
              <a:t>	Ґрунт </a:t>
            </a:r>
            <a:r>
              <a:rPr lang="uk-UA" sz="1800" dirty="0"/>
              <a:t>як фізичне тіло складається з трьох фаз: твердої, рідкої і </a:t>
            </a:r>
            <a:r>
              <a:rPr lang="uk-UA" sz="1800" dirty="0" smtClean="0"/>
              <a:t>газоподібної. Тверда </a:t>
            </a:r>
            <a:r>
              <a:rPr lang="uk-UA" sz="1800" dirty="0"/>
              <a:t>фаза представлена мінеральними і органічними сполуками, рідка </a:t>
            </a:r>
            <a:r>
              <a:rPr lang="uk-UA" sz="1800" dirty="0" smtClean="0"/>
              <a:t>– ґрунтовим розчином</a:t>
            </a:r>
            <a:r>
              <a:rPr lang="uk-UA" sz="1800" dirty="0"/>
              <a:t>, а газоподібна - ґрунтовим </a:t>
            </a:r>
            <a:r>
              <a:rPr lang="uk-UA" sz="1800" dirty="0" smtClean="0"/>
              <a:t>повітрям. Щільністю </a:t>
            </a:r>
            <a:r>
              <a:rPr lang="uk-UA" sz="1800" dirty="0"/>
              <a:t>твердої фази ґрунту називають відношення маси твердої фази </a:t>
            </a:r>
            <a:r>
              <a:rPr lang="uk-UA" sz="1800" dirty="0" smtClean="0"/>
              <a:t>ґрунту в </a:t>
            </a:r>
            <a:r>
              <a:rPr lang="uk-UA" sz="1800" dirty="0"/>
              <a:t>сухому стані до маси рівного об'єму води. Вимірюється в </a:t>
            </a:r>
            <a:r>
              <a:rPr lang="uk-UA" sz="1800" dirty="0" smtClean="0"/>
              <a:t>г/см. Наочно </a:t>
            </a:r>
            <a:r>
              <a:rPr lang="uk-UA" sz="1800" dirty="0"/>
              <a:t>це можливо уявити наступним чином: якщо взяти сухий ґрунт і </a:t>
            </a:r>
            <a:r>
              <a:rPr lang="uk-UA" sz="1800" dirty="0" smtClean="0"/>
              <a:t>спресувати його </a:t>
            </a:r>
            <a:r>
              <a:rPr lang="uk-UA" sz="1800" dirty="0"/>
              <a:t>так, щоб не було п</a:t>
            </a:r>
            <a:r>
              <a:rPr lang="en-US" sz="1800" dirty="0"/>
              <a:t>op, </a:t>
            </a:r>
            <a:r>
              <a:rPr lang="uk-UA" sz="1800" dirty="0"/>
              <a:t>то якраз відношення маси ґрунту до маси води того ж об'єму </a:t>
            </a:r>
            <a:r>
              <a:rPr lang="uk-UA" sz="1800" dirty="0" smtClean="0"/>
              <a:t>і є </a:t>
            </a:r>
            <a:r>
              <a:rPr lang="uk-UA" sz="1800" dirty="0"/>
              <a:t>щільність твердої фази, або питома вага ґрунту.</a:t>
            </a:r>
            <a:endParaRPr lang="ru-RU" sz="1800" dirty="0" smtClean="0"/>
          </a:p>
        </p:txBody>
      </p:sp>
      <p:sp>
        <p:nvSpPr>
          <p:cNvPr id="7" name="Прямоугольник 6"/>
          <p:cNvSpPr/>
          <p:nvPr/>
        </p:nvSpPr>
        <p:spPr>
          <a:xfrm>
            <a:off x="0" y="0"/>
            <a:ext cx="774700" cy="113742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t>4</a:t>
            </a:r>
            <a:endParaRPr lang="uk-UA" sz="4000" dirty="0"/>
          </a:p>
        </p:txBody>
      </p:sp>
      <p:cxnSp>
        <p:nvCxnSpPr>
          <p:cNvPr id="9" name="Прямая соединительная линия 8"/>
          <p:cNvCxnSpPr/>
          <p:nvPr/>
        </p:nvCxnSpPr>
        <p:spPr>
          <a:xfrm>
            <a:off x="613317" y="1126272"/>
            <a:ext cx="11140068"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pic>
        <p:nvPicPr>
          <p:cNvPr id="8194" name="Picture 2" descr="http://gazetasadovod.ru/uploads/posts/2012-03/1331144241_dsc024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36" y="1471263"/>
            <a:ext cx="3360221" cy="2520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zagorod-tv.ru/zagorod-tv/articles/sadogorod/poch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36" y="4145550"/>
            <a:ext cx="3360221" cy="2091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3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0515600" cy="1137423"/>
          </a:xfrm>
        </p:spPr>
        <p:txBody>
          <a:bodyPr>
            <a:normAutofit/>
          </a:bodyPr>
          <a:lstStyle/>
          <a:p>
            <a:r>
              <a:rPr lang="uk-UA" sz="3200" dirty="0"/>
              <a:t>Визначення загальної пористості і шпаруватості аерації ґрунту;</a:t>
            </a:r>
          </a:p>
        </p:txBody>
      </p:sp>
      <p:sp>
        <p:nvSpPr>
          <p:cNvPr id="3" name="Объект 2"/>
          <p:cNvSpPr>
            <a:spLocks noGrp="1"/>
          </p:cNvSpPr>
          <p:nvPr>
            <p:ph idx="1"/>
          </p:nvPr>
        </p:nvSpPr>
        <p:spPr>
          <a:xfrm>
            <a:off x="362857" y="1471263"/>
            <a:ext cx="11390527" cy="5176280"/>
          </a:xfrm>
        </p:spPr>
        <p:txBody>
          <a:bodyPr>
            <a:normAutofit lnSpcReduction="10000"/>
          </a:bodyPr>
          <a:lstStyle/>
          <a:p>
            <a:pPr marL="0" indent="0" algn="just">
              <a:lnSpc>
                <a:spcPct val="170000"/>
              </a:lnSpc>
              <a:buNone/>
            </a:pPr>
            <a:r>
              <a:rPr lang="uk-UA" sz="1800" dirty="0"/>
              <a:t>Важливе значення має і розмір </a:t>
            </a:r>
            <a:r>
              <a:rPr lang="uk-UA" sz="1800" dirty="0" smtClean="0"/>
              <a:t>проміжків. Для </a:t>
            </a:r>
            <a:r>
              <a:rPr lang="uk-UA" sz="1800" dirty="0"/>
              <a:t>забезпечення кращого водно-повітряного режиму необхідно, щоб у ґрунті </a:t>
            </a:r>
            <a:r>
              <a:rPr lang="uk-UA" sz="1800" dirty="0" smtClean="0"/>
              <a:t>були проміжки </a:t>
            </a:r>
            <a:r>
              <a:rPr lang="uk-UA" sz="1800" dirty="0"/>
              <a:t>більших розмірів (некапілярні), які зумовлюють </a:t>
            </a:r>
            <a:r>
              <a:rPr lang="uk-UA" sz="1800" dirty="0" smtClean="0"/>
              <a:t>водопроникність, </a:t>
            </a:r>
            <a:r>
              <a:rPr lang="uk-UA" sz="1800" dirty="0" err="1" smtClean="0"/>
              <a:t>повітроємкість</a:t>
            </a:r>
            <a:r>
              <a:rPr lang="uk-UA" sz="1800" dirty="0" smtClean="0"/>
              <a:t> </a:t>
            </a:r>
            <a:r>
              <a:rPr lang="uk-UA" sz="1800" dirty="0"/>
              <a:t>та повітропроникність, і менших – не більше як 0,1 мм (капілярні), від </a:t>
            </a:r>
            <a:r>
              <a:rPr lang="uk-UA" sz="1800" dirty="0" smtClean="0"/>
              <a:t>яких залежить </a:t>
            </a:r>
            <a:r>
              <a:rPr lang="uk-UA" sz="1800" dirty="0"/>
              <a:t>вологоємкість і капілярний рух вологи в </a:t>
            </a:r>
            <a:r>
              <a:rPr lang="uk-UA" sz="1800" dirty="0" smtClean="0"/>
              <a:t>ґрунті. Сумарна </a:t>
            </a:r>
            <a:r>
              <a:rPr lang="uk-UA" sz="1800" dirty="0"/>
              <a:t>кількість проміжків (капілярних і некапілярних) становить </a:t>
            </a:r>
            <a:r>
              <a:rPr lang="uk-UA" sz="1800" dirty="0" smtClean="0"/>
              <a:t>загальну пористість </a:t>
            </a:r>
            <a:r>
              <a:rPr lang="uk-UA" sz="1800" dirty="0"/>
              <a:t>ґрунту. Виражається пористість у відсотках до сумарного об'єму твердої </a:t>
            </a:r>
            <a:r>
              <a:rPr lang="uk-UA" sz="1800" dirty="0" smtClean="0"/>
              <a:t>фази і </a:t>
            </a:r>
            <a:r>
              <a:rPr lang="uk-UA" sz="1800" dirty="0"/>
              <a:t>об'єму всіх проміжків (капілярних і некапілярних</a:t>
            </a:r>
            <a:r>
              <a:rPr lang="uk-UA" sz="1800" dirty="0" smtClean="0"/>
              <a:t>). </a:t>
            </a:r>
            <a:r>
              <a:rPr lang="ru-RU" sz="1800" dirty="0" err="1"/>
              <a:t>Загальну</a:t>
            </a:r>
            <a:r>
              <a:rPr lang="ru-RU" sz="1800" dirty="0"/>
              <a:t> </a:t>
            </a:r>
            <a:r>
              <a:rPr lang="ru-RU" sz="1800" dirty="0" err="1"/>
              <a:t>пористість</a:t>
            </a:r>
            <a:r>
              <a:rPr lang="ru-RU" sz="1800" dirty="0"/>
              <a:t> </a:t>
            </a:r>
            <a:r>
              <a:rPr lang="ru-RU" sz="1800" dirty="0" err="1"/>
              <a:t>визначають</a:t>
            </a:r>
            <a:r>
              <a:rPr lang="ru-RU" sz="1800" dirty="0"/>
              <a:t> за формулою</a:t>
            </a:r>
            <a:r>
              <a:rPr lang="ru-RU" sz="1800" dirty="0" smtClean="0"/>
              <a:t>:</a:t>
            </a:r>
          </a:p>
          <a:p>
            <a:pPr marL="0" indent="0" algn="just">
              <a:lnSpc>
                <a:spcPct val="170000"/>
              </a:lnSpc>
              <a:buNone/>
            </a:pPr>
            <a:endParaRPr lang="ru-RU" sz="1800" dirty="0"/>
          </a:p>
          <a:p>
            <a:pPr marL="0" indent="0" algn="just">
              <a:lnSpc>
                <a:spcPct val="170000"/>
              </a:lnSpc>
              <a:buNone/>
            </a:pPr>
            <a:endParaRPr lang="ru-RU" sz="1800" dirty="0" smtClean="0"/>
          </a:p>
          <a:p>
            <a:r>
              <a:rPr lang="uk-UA" sz="1800" dirty="0"/>
              <a:t>Р - загальна пористість, %;</a:t>
            </a:r>
          </a:p>
          <a:p>
            <a:r>
              <a:rPr lang="en-US" sz="1800" dirty="0"/>
              <a:t>d - </a:t>
            </a:r>
            <a:r>
              <a:rPr lang="uk-UA" sz="1800" dirty="0"/>
              <a:t>щільність ґрунту, г/см3;</a:t>
            </a:r>
          </a:p>
          <a:p>
            <a:r>
              <a:rPr lang="ru-RU" sz="1800" dirty="0"/>
              <a:t>D - </a:t>
            </a:r>
            <a:r>
              <a:rPr lang="ru-RU" sz="1800" dirty="0" err="1"/>
              <a:t>щільність</a:t>
            </a:r>
            <a:r>
              <a:rPr lang="ru-RU" sz="1800" dirty="0"/>
              <a:t> </a:t>
            </a:r>
            <a:r>
              <a:rPr lang="ru-RU" sz="1800" dirty="0" err="1"/>
              <a:t>твердої</a:t>
            </a:r>
            <a:r>
              <a:rPr lang="ru-RU" sz="1800" dirty="0"/>
              <a:t> </a:t>
            </a:r>
            <a:r>
              <a:rPr lang="ru-RU" sz="1800" dirty="0" err="1"/>
              <a:t>фази</a:t>
            </a:r>
            <a:r>
              <a:rPr lang="ru-RU" sz="1800" dirty="0"/>
              <a:t> </a:t>
            </a:r>
            <a:r>
              <a:rPr lang="ru-RU" sz="1800" dirty="0" err="1"/>
              <a:t>ґрунту</a:t>
            </a:r>
            <a:r>
              <a:rPr lang="ru-RU" sz="1800" dirty="0"/>
              <a:t>, г/см3.</a:t>
            </a:r>
            <a:endParaRPr lang="ru-RU" sz="1800" dirty="0" smtClean="0"/>
          </a:p>
        </p:txBody>
      </p:sp>
      <p:sp>
        <p:nvSpPr>
          <p:cNvPr id="7" name="Прямоугольник 6"/>
          <p:cNvSpPr/>
          <p:nvPr/>
        </p:nvSpPr>
        <p:spPr>
          <a:xfrm>
            <a:off x="0" y="0"/>
            <a:ext cx="774700" cy="113742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t>4</a:t>
            </a:r>
            <a:endParaRPr lang="uk-UA" sz="4000" dirty="0"/>
          </a:p>
        </p:txBody>
      </p:sp>
      <p:cxnSp>
        <p:nvCxnSpPr>
          <p:cNvPr id="9" name="Прямая соединительная линия 8"/>
          <p:cNvCxnSpPr/>
          <p:nvPr/>
        </p:nvCxnSpPr>
        <p:spPr>
          <a:xfrm>
            <a:off x="613317" y="1126272"/>
            <a:ext cx="11140068"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pic>
        <p:nvPicPr>
          <p:cNvPr id="4" name="Рисунок 3"/>
          <p:cNvPicPr>
            <a:picLocks noChangeAspect="1"/>
          </p:cNvPicPr>
          <p:nvPr/>
        </p:nvPicPr>
        <p:blipFill>
          <a:blip r:embed="rId2">
            <a:clrChange>
              <a:clrFrom>
                <a:srgbClr val="FFFFFF"/>
              </a:clrFrom>
              <a:clrTo>
                <a:srgbClr val="FFFFFF">
                  <a:alpha val="0"/>
                </a:srgbClr>
              </a:clrTo>
            </a:clrChange>
          </a:blip>
          <a:stretch>
            <a:fillRect/>
          </a:stretch>
        </p:blipFill>
        <p:spPr>
          <a:xfrm>
            <a:off x="362857" y="4165600"/>
            <a:ext cx="2425234" cy="1109898"/>
          </a:xfrm>
          <a:prstGeom prst="rect">
            <a:avLst/>
          </a:prstGeom>
        </p:spPr>
      </p:pic>
      <p:sp>
        <p:nvSpPr>
          <p:cNvPr id="5" name="TextBox 4"/>
          <p:cNvSpPr txBox="1"/>
          <p:nvPr/>
        </p:nvSpPr>
        <p:spPr>
          <a:xfrm>
            <a:off x="6575182" y="4062220"/>
            <a:ext cx="5326742" cy="2585323"/>
          </a:xfrm>
          <a:prstGeom prst="rect">
            <a:avLst/>
          </a:prstGeom>
          <a:noFill/>
          <a:ln>
            <a:solidFill>
              <a:schemeClr val="bg1">
                <a:lumMod val="50000"/>
              </a:schemeClr>
            </a:solidFill>
          </a:ln>
        </p:spPr>
        <p:txBody>
          <a:bodyPr wrap="square" rtlCol="0" anchor="t">
            <a:spAutoFit/>
          </a:bodyPr>
          <a:lstStyle/>
          <a:p>
            <a:pPr algn="just">
              <a:lnSpc>
                <a:spcPct val="150000"/>
              </a:lnSpc>
            </a:pPr>
            <a:r>
              <a:rPr lang="uk-UA" dirty="0"/>
              <a:t>Шпаруватістю аерації називають сумарний об'єм п</a:t>
            </a:r>
            <a:r>
              <a:rPr lang="en-US" dirty="0"/>
              <a:t>op, </a:t>
            </a:r>
            <a:r>
              <a:rPr lang="uk-UA" dirty="0"/>
              <a:t>заповнених повітрям, </a:t>
            </a:r>
            <a:r>
              <a:rPr lang="uk-UA" dirty="0" smtClean="0"/>
              <a:t>в одиниці </a:t>
            </a:r>
            <a:r>
              <a:rPr lang="uk-UA" dirty="0"/>
              <a:t>об'єму. Її розраховують за формулою</a:t>
            </a:r>
            <a:r>
              <a:rPr lang="uk-UA" dirty="0" smtClean="0"/>
              <a:t>:</a:t>
            </a:r>
          </a:p>
          <a:p>
            <a:pPr algn="just">
              <a:lnSpc>
                <a:spcPct val="150000"/>
              </a:lnSpc>
            </a:pPr>
            <a:r>
              <a:rPr lang="ru-RU" dirty="0"/>
              <a:t>Ра. - </a:t>
            </a:r>
            <a:r>
              <a:rPr lang="ru-RU" dirty="0" err="1"/>
              <a:t>шпаруватість</a:t>
            </a:r>
            <a:r>
              <a:rPr lang="ru-RU" dirty="0"/>
              <a:t> </a:t>
            </a:r>
            <a:r>
              <a:rPr lang="ru-RU" dirty="0" err="1"/>
              <a:t>аерації</a:t>
            </a:r>
            <a:r>
              <a:rPr lang="ru-RU" dirty="0"/>
              <a:t>, %;</a:t>
            </a:r>
          </a:p>
          <a:p>
            <a:pPr algn="just">
              <a:lnSpc>
                <a:spcPct val="150000"/>
              </a:lnSpc>
            </a:pPr>
            <a:r>
              <a:rPr lang="ru-RU" dirty="0"/>
              <a:t>d - </a:t>
            </a:r>
            <a:r>
              <a:rPr lang="ru-RU" dirty="0" err="1"/>
              <a:t>щільність</a:t>
            </a:r>
            <a:r>
              <a:rPr lang="ru-RU" dirty="0"/>
              <a:t> фунту, г/см3:</a:t>
            </a:r>
          </a:p>
          <a:p>
            <a:pPr algn="just">
              <a:lnSpc>
                <a:spcPct val="150000"/>
              </a:lnSpc>
            </a:pPr>
            <a:r>
              <a:rPr lang="ru-RU" dirty="0"/>
              <a:t>х - </a:t>
            </a:r>
            <a:r>
              <a:rPr lang="ru-RU" dirty="0" err="1"/>
              <a:t>вологість</a:t>
            </a:r>
            <a:r>
              <a:rPr lang="ru-RU" dirty="0"/>
              <a:t> фунту</a:t>
            </a:r>
            <a:r>
              <a:rPr lang="ru-RU" dirty="0" smtClean="0"/>
              <a:t>.</a:t>
            </a:r>
            <a:endParaRPr lang="ru-RU" dirty="0"/>
          </a:p>
        </p:txBody>
      </p:sp>
      <p:pic>
        <p:nvPicPr>
          <p:cNvPr id="6" name="Рисунок 5"/>
          <p:cNvPicPr>
            <a:picLocks noChangeAspect="1"/>
          </p:cNvPicPr>
          <p:nvPr/>
        </p:nvPicPr>
        <p:blipFill>
          <a:blip r:embed="rId3">
            <a:clrChange>
              <a:clrFrom>
                <a:srgbClr val="FFFFFF"/>
              </a:clrFrom>
              <a:clrTo>
                <a:srgbClr val="FFFFFF">
                  <a:alpha val="0"/>
                </a:srgbClr>
              </a:clrTo>
            </a:clrChange>
          </a:blip>
          <a:stretch>
            <a:fillRect/>
          </a:stretch>
        </p:blipFill>
        <p:spPr>
          <a:xfrm>
            <a:off x="9205034" y="5762171"/>
            <a:ext cx="2696890" cy="885372"/>
          </a:xfrm>
          <a:prstGeom prst="rect">
            <a:avLst/>
          </a:prstGeom>
        </p:spPr>
      </p:pic>
    </p:spTree>
    <p:extLst>
      <p:ext uri="{BB962C8B-B14F-4D97-AF65-F5344CB8AC3E}">
        <p14:creationId xmlns:p14="http://schemas.microsoft.com/office/powerpoint/2010/main" val="121216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103086"/>
            <a:ext cx="12192000" cy="5754914"/>
          </a:xfrm>
        </p:spPr>
        <p:txBody>
          <a:bodyPr anchor="ctr">
            <a:normAutofit/>
          </a:bodyPr>
          <a:lstStyle/>
          <a:p>
            <a:pPr marL="0" indent="0" algn="ctr">
              <a:lnSpc>
                <a:spcPct val="150000"/>
              </a:lnSpc>
              <a:buNone/>
            </a:pPr>
            <a:r>
              <a:rPr lang="ru-RU" sz="6600" dirty="0" smtClean="0"/>
              <a:t>Более подробную информацию смотрите в проекте</a:t>
            </a:r>
            <a:endParaRPr lang="uk-UA" sz="6600" dirty="0"/>
          </a:p>
        </p:txBody>
      </p:sp>
      <p:sp>
        <p:nvSpPr>
          <p:cNvPr id="6" name="Прямоугольник 5"/>
          <p:cNvSpPr/>
          <p:nvPr/>
        </p:nvSpPr>
        <p:spPr>
          <a:xfrm>
            <a:off x="-18145" y="0"/>
            <a:ext cx="3080659" cy="11030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7" name="Прямоугольник 6"/>
          <p:cNvSpPr/>
          <p:nvPr/>
        </p:nvSpPr>
        <p:spPr>
          <a:xfrm>
            <a:off x="3062514" y="0"/>
            <a:ext cx="3080659" cy="11030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6143173" y="0"/>
            <a:ext cx="3080659" cy="11030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9223833" y="0"/>
            <a:ext cx="2968168" cy="110308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4326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12750"/>
            <a:ext cx="10515600" cy="1325563"/>
          </a:xfrm>
        </p:spPr>
        <p:txBody>
          <a:bodyPr/>
          <a:lstStyle/>
          <a:p>
            <a:r>
              <a:rPr lang="uk-UA" dirty="0" smtClean="0"/>
              <a:t>Зміст</a:t>
            </a:r>
            <a:endParaRPr lang="ru-RU" dirty="0"/>
          </a:p>
        </p:txBody>
      </p:sp>
      <p:sp>
        <p:nvSpPr>
          <p:cNvPr id="3" name="Объект 2"/>
          <p:cNvSpPr>
            <a:spLocks noGrp="1"/>
          </p:cNvSpPr>
          <p:nvPr>
            <p:ph idx="1"/>
          </p:nvPr>
        </p:nvSpPr>
        <p:spPr>
          <a:xfrm>
            <a:off x="838200" y="1825625"/>
            <a:ext cx="10515600" cy="2702832"/>
          </a:xfrm>
        </p:spPr>
        <p:txBody>
          <a:bodyPr>
            <a:normAutofit/>
          </a:bodyPr>
          <a:lstStyle/>
          <a:p>
            <a:r>
              <a:rPr lang="uk-UA" dirty="0" smtClean="0">
                <a:ln w="0"/>
                <a:solidFill>
                  <a:schemeClr val="accent1"/>
                </a:solidFill>
                <a:effectLst>
                  <a:outerShdw blurRad="38100" dist="25400" dir="5400000" algn="ctr" rotWithShape="0">
                    <a:srgbClr val="6E747A">
                      <a:alpha val="43000"/>
                    </a:srgbClr>
                  </a:outerShdw>
                </a:effectLst>
                <a:hlinkClick r:id="rId2" action="ppaction://hlinksldjump"/>
              </a:rPr>
              <a:t>Перед дослідженням;</a:t>
            </a:r>
            <a:endParaRPr lang="uk-UA" dirty="0" smtClean="0">
              <a:ln w="0"/>
              <a:solidFill>
                <a:schemeClr val="accent1"/>
              </a:solidFill>
              <a:effectLst>
                <a:outerShdw blurRad="38100" dist="25400" dir="5400000" algn="ctr" rotWithShape="0">
                  <a:srgbClr val="6E747A">
                    <a:alpha val="43000"/>
                  </a:srgbClr>
                </a:outerShdw>
              </a:effectLst>
            </a:endParaRPr>
          </a:p>
          <a:p>
            <a:r>
              <a:rPr lang="uk-UA" dirty="0" smtClean="0">
                <a:ln w="0"/>
                <a:solidFill>
                  <a:schemeClr val="accent1"/>
                </a:solidFill>
                <a:effectLst>
                  <a:outerShdw blurRad="38100" dist="25400" dir="5400000" algn="ctr" rotWithShape="0">
                    <a:srgbClr val="6E747A">
                      <a:alpha val="43000"/>
                    </a:srgbClr>
                  </a:outerShdw>
                </a:effectLst>
                <a:hlinkClick r:id="rId3" action="ppaction://hlinksldjump"/>
              </a:rPr>
              <a:t>Визначення гранулометричного складу ґрунту;</a:t>
            </a:r>
            <a:endParaRPr lang="uk-UA" dirty="0" smtClean="0">
              <a:ln w="0"/>
              <a:solidFill>
                <a:schemeClr val="accent1"/>
              </a:solidFill>
              <a:effectLst>
                <a:outerShdw blurRad="38100" dist="25400" dir="5400000" algn="ctr" rotWithShape="0">
                  <a:srgbClr val="6E747A">
                    <a:alpha val="43000"/>
                  </a:srgbClr>
                </a:outerShdw>
              </a:effectLst>
            </a:endParaRPr>
          </a:p>
          <a:p>
            <a:r>
              <a:rPr lang="uk-UA" dirty="0" smtClean="0">
                <a:ln w="0"/>
                <a:solidFill>
                  <a:schemeClr val="accent1"/>
                </a:solidFill>
                <a:effectLst>
                  <a:outerShdw blurRad="38100" dist="25400" dir="5400000" algn="ctr" rotWithShape="0">
                    <a:srgbClr val="6E747A">
                      <a:alpha val="43000"/>
                    </a:srgbClr>
                  </a:outerShdw>
                </a:effectLst>
                <a:hlinkClick r:id="rId4" action="ppaction://hlinksldjump"/>
              </a:rPr>
              <a:t>Визначення</a:t>
            </a:r>
            <a:r>
              <a:rPr lang="ru-RU" dirty="0" smtClean="0">
                <a:ln w="0"/>
                <a:solidFill>
                  <a:schemeClr val="accent1"/>
                </a:solidFill>
                <a:effectLst>
                  <a:outerShdw blurRad="38100" dist="25400" dir="5400000" algn="ctr" rotWithShape="0">
                    <a:srgbClr val="6E747A">
                      <a:alpha val="43000"/>
                    </a:srgbClr>
                  </a:outerShdw>
                </a:effectLst>
                <a:hlinkClick r:id="rId4" action="ppaction://hlinksldjump"/>
              </a:rPr>
              <a:t> </a:t>
            </a:r>
            <a:r>
              <a:rPr lang="uk-UA" dirty="0" smtClean="0">
                <a:ln w="0"/>
                <a:solidFill>
                  <a:schemeClr val="accent1"/>
                </a:solidFill>
                <a:effectLst>
                  <a:outerShdw blurRad="38100" dist="25400" dir="5400000" algn="ctr" rotWithShape="0">
                    <a:srgbClr val="6E747A">
                      <a:alpha val="43000"/>
                    </a:srgbClr>
                  </a:outerShdw>
                </a:effectLst>
                <a:hlinkClick r:id="rId4" action="ppaction://hlinksldjump"/>
              </a:rPr>
              <a:t>щільності</a:t>
            </a:r>
            <a:r>
              <a:rPr lang="ru-RU" dirty="0" smtClean="0">
                <a:ln w="0"/>
                <a:solidFill>
                  <a:schemeClr val="accent1"/>
                </a:solidFill>
                <a:effectLst>
                  <a:outerShdw blurRad="38100" dist="25400" dir="5400000" algn="ctr" rotWithShape="0">
                    <a:srgbClr val="6E747A">
                      <a:alpha val="43000"/>
                    </a:srgbClr>
                  </a:outerShdw>
                </a:effectLst>
                <a:hlinkClick r:id="rId4" action="ppaction://hlinksldjump"/>
              </a:rPr>
              <a:t> </a:t>
            </a:r>
            <a:r>
              <a:rPr lang="uk-UA" dirty="0" smtClean="0">
                <a:ln w="0"/>
                <a:solidFill>
                  <a:schemeClr val="accent1"/>
                </a:solidFill>
                <a:effectLst>
                  <a:outerShdw blurRad="38100" dist="25400" dir="5400000" algn="ctr" rotWithShape="0">
                    <a:srgbClr val="6E747A">
                      <a:alpha val="43000"/>
                    </a:srgbClr>
                  </a:outerShdw>
                </a:effectLst>
                <a:hlinkClick r:id="rId4" action="ppaction://hlinksldjump"/>
              </a:rPr>
              <a:t>ґрунту;</a:t>
            </a:r>
            <a:endParaRPr lang="uk-UA" dirty="0" smtClean="0">
              <a:ln w="0"/>
              <a:solidFill>
                <a:schemeClr val="accent1"/>
              </a:solidFill>
              <a:effectLst>
                <a:outerShdw blurRad="38100" dist="25400" dir="5400000" algn="ctr" rotWithShape="0">
                  <a:srgbClr val="6E747A">
                    <a:alpha val="43000"/>
                  </a:srgbClr>
                </a:outerShdw>
              </a:effectLst>
            </a:endParaRPr>
          </a:p>
          <a:p>
            <a:r>
              <a:rPr lang="uk-UA" dirty="0" smtClean="0">
                <a:ln w="0"/>
                <a:solidFill>
                  <a:schemeClr val="accent1"/>
                </a:solidFill>
                <a:effectLst>
                  <a:outerShdw blurRad="38100" dist="25400" dir="5400000" algn="ctr" rotWithShape="0">
                    <a:srgbClr val="6E747A">
                      <a:alpha val="43000"/>
                    </a:srgbClr>
                  </a:outerShdw>
                </a:effectLst>
                <a:hlinkClick r:id="rId5" action="ppaction://hlinksldjump"/>
              </a:rPr>
              <a:t>Визначення</a:t>
            </a:r>
            <a:r>
              <a:rPr lang="ru-RU" dirty="0" smtClean="0">
                <a:ln w="0"/>
                <a:solidFill>
                  <a:schemeClr val="accent1"/>
                </a:solidFill>
                <a:effectLst>
                  <a:outerShdw blurRad="38100" dist="25400" dir="5400000" algn="ctr" rotWithShape="0">
                    <a:srgbClr val="6E747A">
                      <a:alpha val="43000"/>
                    </a:srgbClr>
                  </a:outerShdw>
                </a:effectLst>
                <a:hlinkClick r:id="rId5" action="ppaction://hlinksldjump"/>
              </a:rPr>
              <a:t> </a:t>
            </a:r>
            <a:r>
              <a:rPr lang="uk-UA" dirty="0" smtClean="0">
                <a:ln w="0"/>
                <a:solidFill>
                  <a:schemeClr val="accent1"/>
                </a:solidFill>
                <a:effectLst>
                  <a:outerShdw blurRad="38100" dist="25400" dir="5400000" algn="ctr" rotWithShape="0">
                    <a:srgbClr val="6E747A">
                      <a:alpha val="43000"/>
                    </a:srgbClr>
                  </a:outerShdw>
                </a:effectLst>
                <a:hlinkClick r:id="rId5" action="ppaction://hlinksldjump"/>
              </a:rPr>
              <a:t>щільності</a:t>
            </a:r>
            <a:r>
              <a:rPr lang="ru-RU" dirty="0" smtClean="0">
                <a:ln w="0"/>
                <a:solidFill>
                  <a:schemeClr val="accent1"/>
                </a:solidFill>
                <a:effectLst>
                  <a:outerShdw blurRad="38100" dist="25400" dir="5400000" algn="ctr" rotWithShape="0">
                    <a:srgbClr val="6E747A">
                      <a:alpha val="43000"/>
                    </a:srgbClr>
                  </a:outerShdw>
                </a:effectLst>
                <a:hlinkClick r:id="rId5" action="ppaction://hlinksldjump"/>
              </a:rPr>
              <a:t> </a:t>
            </a:r>
            <a:r>
              <a:rPr lang="uk-UA" dirty="0" smtClean="0">
                <a:ln w="0"/>
                <a:solidFill>
                  <a:schemeClr val="accent1"/>
                </a:solidFill>
                <a:effectLst>
                  <a:outerShdw blurRad="38100" dist="25400" dir="5400000" algn="ctr" rotWithShape="0">
                    <a:srgbClr val="6E747A">
                      <a:alpha val="43000"/>
                    </a:srgbClr>
                  </a:outerShdw>
                </a:effectLst>
                <a:hlinkClick r:id="rId5" action="ppaction://hlinksldjump"/>
              </a:rPr>
              <a:t>твердої</a:t>
            </a:r>
            <a:r>
              <a:rPr lang="ru-RU" dirty="0" smtClean="0">
                <a:ln w="0"/>
                <a:solidFill>
                  <a:schemeClr val="accent1"/>
                </a:solidFill>
                <a:effectLst>
                  <a:outerShdw blurRad="38100" dist="25400" dir="5400000" algn="ctr" rotWithShape="0">
                    <a:srgbClr val="6E747A">
                      <a:alpha val="43000"/>
                    </a:srgbClr>
                  </a:outerShdw>
                </a:effectLst>
                <a:hlinkClick r:id="rId5" action="ppaction://hlinksldjump"/>
              </a:rPr>
              <a:t> </a:t>
            </a:r>
            <a:r>
              <a:rPr lang="uk-UA" dirty="0" smtClean="0">
                <a:ln w="0"/>
                <a:solidFill>
                  <a:schemeClr val="accent1"/>
                </a:solidFill>
                <a:effectLst>
                  <a:outerShdw blurRad="38100" dist="25400" dir="5400000" algn="ctr" rotWithShape="0">
                    <a:srgbClr val="6E747A">
                      <a:alpha val="43000"/>
                    </a:srgbClr>
                  </a:outerShdw>
                </a:effectLst>
                <a:hlinkClick r:id="rId5" action="ppaction://hlinksldjump"/>
              </a:rPr>
              <a:t>фази</a:t>
            </a:r>
            <a:r>
              <a:rPr lang="ru-RU" dirty="0" smtClean="0">
                <a:ln w="0"/>
                <a:solidFill>
                  <a:schemeClr val="accent1"/>
                </a:solidFill>
                <a:effectLst>
                  <a:outerShdw blurRad="38100" dist="25400" dir="5400000" algn="ctr" rotWithShape="0">
                    <a:srgbClr val="6E747A">
                      <a:alpha val="43000"/>
                    </a:srgbClr>
                  </a:outerShdw>
                </a:effectLst>
                <a:hlinkClick r:id="rId5" action="ppaction://hlinksldjump"/>
              </a:rPr>
              <a:t> </a:t>
            </a:r>
            <a:r>
              <a:rPr lang="uk-UA" dirty="0" smtClean="0">
                <a:ln w="0"/>
                <a:solidFill>
                  <a:schemeClr val="accent1"/>
                </a:solidFill>
                <a:effectLst>
                  <a:outerShdw blurRad="38100" dist="25400" dir="5400000" algn="ctr" rotWithShape="0">
                    <a:srgbClr val="6E747A">
                      <a:alpha val="43000"/>
                    </a:srgbClr>
                  </a:outerShdw>
                </a:effectLst>
                <a:hlinkClick r:id="rId5" action="ppaction://hlinksldjump"/>
              </a:rPr>
              <a:t>ґрунту</a:t>
            </a:r>
            <a:r>
              <a:rPr lang="ru-RU" dirty="0" smtClean="0">
                <a:ln w="0"/>
                <a:solidFill>
                  <a:schemeClr val="accent1"/>
                </a:solidFill>
                <a:effectLst>
                  <a:outerShdw blurRad="38100" dist="25400" dir="5400000" algn="ctr" rotWithShape="0">
                    <a:srgbClr val="6E747A">
                      <a:alpha val="43000"/>
                    </a:srgbClr>
                  </a:outerShdw>
                </a:effectLst>
                <a:hlinkClick r:id="rId5" action="ppaction://hlinksldjump"/>
              </a:rPr>
              <a:t>;</a:t>
            </a:r>
            <a:endParaRPr lang="ru-RU" dirty="0" smtClean="0">
              <a:ln w="0"/>
              <a:solidFill>
                <a:schemeClr val="accent1"/>
              </a:solidFill>
              <a:effectLst>
                <a:outerShdw blurRad="38100" dist="25400" dir="5400000" algn="ctr" rotWithShape="0">
                  <a:srgbClr val="6E747A">
                    <a:alpha val="43000"/>
                  </a:srgbClr>
                </a:outerShdw>
              </a:effectLst>
            </a:endParaRPr>
          </a:p>
          <a:p>
            <a:r>
              <a:rPr lang="uk-UA" dirty="0" smtClean="0">
                <a:ln w="0"/>
                <a:solidFill>
                  <a:schemeClr val="accent1"/>
                </a:solidFill>
                <a:effectLst>
                  <a:outerShdw blurRad="38100" dist="25400" dir="5400000" algn="ctr" rotWithShape="0">
                    <a:srgbClr val="6E747A">
                      <a:alpha val="43000"/>
                    </a:srgbClr>
                  </a:outerShdw>
                </a:effectLst>
                <a:hlinkClick r:id="rId6" action="ppaction://hlinksldjump"/>
              </a:rPr>
              <a:t>Визначення загальної пористості і шпаруватості аерації ґрунту;</a:t>
            </a:r>
            <a:endParaRPr lang="uk-UA" dirty="0" smtClean="0">
              <a:ln w="0"/>
              <a:solidFill>
                <a:schemeClr val="accent1"/>
              </a:solidFill>
              <a:effectLst>
                <a:outerShdw blurRad="38100" dist="25400" dir="5400000" algn="ctr" rotWithShape="0">
                  <a:srgbClr val="6E747A">
                    <a:alpha val="43000"/>
                  </a:srgbClr>
                </a:outerShdw>
              </a:effectLst>
            </a:endParaRPr>
          </a:p>
          <a:p>
            <a:pPr marL="0" indent="0">
              <a:buNone/>
            </a:pPr>
            <a:endParaRPr lang="uk-UA" dirty="0"/>
          </a:p>
        </p:txBody>
      </p:sp>
    </p:spTree>
    <p:extLst>
      <p:ext uri="{BB962C8B-B14F-4D97-AF65-F5344CB8AC3E}">
        <p14:creationId xmlns:p14="http://schemas.microsoft.com/office/powerpoint/2010/main" val="415087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Перед дослідженням</a:t>
            </a:r>
            <a:endParaRPr lang="ru-RU" dirty="0"/>
          </a:p>
        </p:txBody>
      </p:sp>
      <p:sp>
        <p:nvSpPr>
          <p:cNvPr id="3" name="Объект 2"/>
          <p:cNvSpPr>
            <a:spLocks noGrp="1"/>
          </p:cNvSpPr>
          <p:nvPr>
            <p:ph idx="1"/>
          </p:nvPr>
        </p:nvSpPr>
        <p:spPr>
          <a:xfrm>
            <a:off x="838200" y="1821316"/>
            <a:ext cx="7507514" cy="4850946"/>
          </a:xfrm>
        </p:spPr>
        <p:txBody>
          <a:bodyPr anchor="t">
            <a:noAutofit/>
          </a:bodyPr>
          <a:lstStyle/>
          <a:p>
            <a:pPr marL="0" indent="0" algn="just">
              <a:lnSpc>
                <a:spcPct val="150000"/>
              </a:lnSpc>
              <a:buNone/>
            </a:pPr>
            <a:r>
              <a:rPr lang="uk-UA" sz="2000" dirty="0" smtClean="0"/>
              <a:t>	Для одержання достовірних даних про склад та властивості ґрунтів дуже важливим є правильно взяти зразок ґрунту в огороді та вміло його підготовити до аналізу. Для цього ґрунт насипають тонким шаром (1-2 см) на чистий папір, великі грудки подрібнюють руками. Для прискорення сушки ґрунт декілька разів перемішують. Приблизно через 3-4 дні ґрунт досягає повітряно-сухого стану. Висушені проби зберігають у сухому приміщенні, в якому не повинно бути парів аміаку, кислот та інших реактивів. Тобто його висушують.</a:t>
            </a:r>
            <a:endParaRPr lang="uk-UA" sz="2000" dirty="0"/>
          </a:p>
        </p:txBody>
      </p:sp>
      <p:cxnSp>
        <p:nvCxnSpPr>
          <p:cNvPr id="5" name="Прямая соединительная линия 4"/>
          <p:cNvCxnSpPr/>
          <p:nvPr/>
        </p:nvCxnSpPr>
        <p:spPr>
          <a:xfrm>
            <a:off x="667657" y="1690688"/>
            <a:ext cx="7678057"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1026" name="Picture 2" descr="http://193.0.61.251/sites/default/files/uploads/posts/big/1297437490_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914" y="1169988"/>
            <a:ext cx="3358567" cy="245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chudo-ogorod.ru/wp-content/uploads/2010/04/ves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913" y="3627477"/>
            <a:ext cx="3358567" cy="245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46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17463"/>
            <a:ext cx="10515600" cy="1325563"/>
          </a:xfrm>
        </p:spPr>
        <p:txBody>
          <a:bodyPr>
            <a:normAutofit/>
          </a:bodyPr>
          <a:lstStyle/>
          <a:p>
            <a:r>
              <a:rPr lang="uk-UA" sz="4000" dirty="0"/>
              <a:t>Визначення гранулометричного складу ґрунту</a:t>
            </a:r>
            <a:endParaRPr lang="ru-RU" sz="4000" dirty="0"/>
          </a:p>
        </p:txBody>
      </p:sp>
      <p:sp>
        <p:nvSpPr>
          <p:cNvPr id="3" name="Объект 2"/>
          <p:cNvSpPr>
            <a:spLocks noGrp="1"/>
          </p:cNvSpPr>
          <p:nvPr>
            <p:ph idx="1"/>
          </p:nvPr>
        </p:nvSpPr>
        <p:spPr>
          <a:xfrm>
            <a:off x="5270500" y="1571624"/>
            <a:ext cx="6237514" cy="4765675"/>
          </a:xfrm>
        </p:spPr>
        <p:txBody>
          <a:bodyPr>
            <a:noAutofit/>
          </a:bodyPr>
          <a:lstStyle/>
          <a:p>
            <a:pPr marL="0" indent="0" algn="just">
              <a:lnSpc>
                <a:spcPct val="150000"/>
              </a:lnSpc>
              <a:buNone/>
            </a:pPr>
            <a:r>
              <a:rPr lang="en-US" sz="2000" dirty="0" smtClean="0"/>
              <a:t>	</a:t>
            </a:r>
            <a:r>
              <a:rPr lang="uk-UA" sz="2000" dirty="0" smtClean="0"/>
              <a:t>Тверда фаза ґрунту складається з частинок різного розміру, які називаються гранулометричними (механічними) елементами, а їх відсотковий або відносний вміст - гранулометричним (механічним) складом. У залежності від хімічного складу гірських порід, на яких утворився ґрунт, характеру їх вивітрювання і ґрунтоутворення, гранулометричні елементи можуть бути різного розміру. Гранулометричні елементи в залежності від своїх властивостей об’єднані за розміром у фракції (табл.1).</a:t>
            </a:r>
            <a:endParaRPr lang="uk-UA" sz="2000" dirty="0"/>
          </a:p>
        </p:txBody>
      </p:sp>
      <p:graphicFrame>
        <p:nvGraphicFramePr>
          <p:cNvPr id="5" name="Таблица 4"/>
          <p:cNvGraphicFramePr>
            <a:graphicFrameLocks noGrp="1"/>
          </p:cNvGraphicFramePr>
          <p:nvPr>
            <p:extLst>
              <p:ext uri="{D42A27DB-BD31-4B8C-83A1-F6EECF244321}">
                <p14:modId xmlns:p14="http://schemas.microsoft.com/office/powerpoint/2010/main" val="1092702750"/>
              </p:ext>
            </p:extLst>
          </p:nvPr>
        </p:nvGraphicFramePr>
        <p:xfrm>
          <a:off x="914400" y="1448214"/>
          <a:ext cx="3924300" cy="4900275"/>
        </p:xfrm>
        <a:graphic>
          <a:graphicData uri="http://schemas.openxmlformats.org/drawingml/2006/table">
            <a:tbl>
              <a:tblPr firstRow="1" bandRow="1">
                <a:tableStyleId>{93296810-A885-4BE3-A3E7-6D5BEEA58F35}</a:tableStyleId>
              </a:tblPr>
              <a:tblGrid>
                <a:gridCol w="1962150"/>
                <a:gridCol w="1962150"/>
              </a:tblGrid>
              <a:tr h="768099">
                <a:tc>
                  <a:txBody>
                    <a:bodyPr/>
                    <a:lstStyle/>
                    <a:p>
                      <a:pPr algn="ctr"/>
                      <a:r>
                        <a:rPr lang="uk-UA" sz="1600" noProof="0" dirty="0" smtClean="0"/>
                        <a:t>Назва фракцій</a:t>
                      </a:r>
                    </a:p>
                    <a:p>
                      <a:pPr algn="ctr"/>
                      <a:r>
                        <a:rPr lang="uk-UA" sz="1600" noProof="0" dirty="0" smtClean="0"/>
                        <a:t>гранулометричних</a:t>
                      </a:r>
                    </a:p>
                    <a:p>
                      <a:pPr algn="ctr"/>
                      <a:r>
                        <a:rPr lang="uk-UA" sz="1600" noProof="0" dirty="0" smtClean="0"/>
                        <a:t>елементів</a:t>
                      </a:r>
                      <a:endParaRPr lang="uk-UA" sz="1600" noProof="0" dirty="0"/>
                    </a:p>
                  </a:txBody>
                  <a:tcPr anchor="ctr"/>
                </a:tc>
                <a:tc>
                  <a:txBody>
                    <a:bodyPr/>
                    <a:lstStyle/>
                    <a:p>
                      <a:pPr algn="ctr"/>
                      <a:r>
                        <a:rPr lang="uk-UA" sz="1800" b="0" i="0" u="none" strike="noStrike" kern="1200" baseline="0" dirty="0" smtClean="0">
                          <a:solidFill>
                            <a:schemeClr val="lt1"/>
                          </a:solidFill>
                          <a:latin typeface="+mn-lt"/>
                          <a:ea typeface="+mn-ea"/>
                          <a:cs typeface="+mn-cs"/>
                        </a:rPr>
                        <a:t>Розмір, мм</a:t>
                      </a:r>
                      <a:endParaRPr lang="ru-RU" dirty="0"/>
                    </a:p>
                  </a:txBody>
                  <a:tcPr anchor="ctr"/>
                </a:tc>
              </a:tr>
              <a:tr h="370665">
                <a:tc>
                  <a:txBody>
                    <a:bodyPr/>
                    <a:lstStyle/>
                    <a:p>
                      <a:pPr lvl="0" algn="l"/>
                      <a:r>
                        <a:rPr lang="uk-UA" sz="1800" b="0" i="0" u="none" strike="noStrike" kern="1200" baseline="0" dirty="0" smtClean="0">
                          <a:solidFill>
                            <a:schemeClr val="dk1"/>
                          </a:solidFill>
                          <a:latin typeface="+mn-lt"/>
                          <a:ea typeface="+mn-ea"/>
                          <a:cs typeface="+mn-cs"/>
                        </a:rPr>
                        <a:t>Каміння </a:t>
                      </a:r>
                      <a:endParaRPr lang="ru-RU" dirty="0"/>
                    </a:p>
                  </a:txBody>
                  <a:tcPr/>
                </a:tc>
                <a:tc>
                  <a:txBody>
                    <a:bodyPr/>
                    <a:lstStyle/>
                    <a:p>
                      <a:pPr algn="ctr"/>
                      <a:r>
                        <a:rPr lang="en-US" dirty="0" smtClean="0"/>
                        <a:t>&gt;3</a:t>
                      </a:r>
                      <a:endParaRPr lang="ru-RU" dirty="0"/>
                    </a:p>
                  </a:txBody>
                  <a:tcPr/>
                </a:tc>
              </a:tr>
              <a:tr h="370665">
                <a:tc>
                  <a:txBody>
                    <a:bodyPr/>
                    <a:lstStyle/>
                    <a:p>
                      <a:pPr lvl="0" algn="l"/>
                      <a:r>
                        <a:rPr lang="uk-UA" dirty="0" smtClean="0"/>
                        <a:t>Гравій</a:t>
                      </a:r>
                      <a:endParaRPr lang="ru-RU" dirty="0"/>
                    </a:p>
                  </a:txBody>
                  <a:tcPr/>
                </a:tc>
                <a:tc>
                  <a:txBody>
                    <a:bodyPr/>
                    <a:lstStyle/>
                    <a:p>
                      <a:pPr algn="ctr"/>
                      <a:r>
                        <a:rPr lang="ru-RU" dirty="0" smtClean="0"/>
                        <a:t>3-1</a:t>
                      </a:r>
                      <a:endParaRPr lang="ru-RU" dirty="0"/>
                    </a:p>
                  </a:txBody>
                  <a:tcPr/>
                </a:tc>
              </a:tr>
              <a:tr h="370665">
                <a:tc>
                  <a:txBody>
                    <a:bodyPr/>
                    <a:lstStyle/>
                    <a:p>
                      <a:pPr lvl="0" algn="l"/>
                      <a:r>
                        <a:rPr lang="uk-UA" noProof="0" dirty="0" smtClean="0"/>
                        <a:t>Пісок крупний</a:t>
                      </a:r>
                      <a:endParaRPr lang="uk-UA" noProof="0" dirty="0"/>
                    </a:p>
                  </a:txBody>
                  <a:tcPr/>
                </a:tc>
                <a:tc>
                  <a:txBody>
                    <a:bodyPr/>
                    <a:lstStyle/>
                    <a:p>
                      <a:pPr algn="ctr"/>
                      <a:r>
                        <a:rPr lang="ru-RU" dirty="0" smtClean="0"/>
                        <a:t>1-0,5</a:t>
                      </a:r>
                      <a:endParaRPr lang="ru-RU" dirty="0"/>
                    </a:p>
                  </a:txBody>
                  <a:tcPr/>
                </a:tc>
              </a:tr>
              <a:tr h="370665">
                <a:tc>
                  <a:txBody>
                    <a:bodyPr/>
                    <a:lstStyle/>
                    <a:p>
                      <a:pPr lvl="0" algn="l"/>
                      <a:r>
                        <a:rPr lang="uk-UA" noProof="0" dirty="0" smtClean="0"/>
                        <a:t>Пісок середній</a:t>
                      </a:r>
                      <a:endParaRPr lang="uk-UA" noProof="0" dirty="0"/>
                    </a:p>
                  </a:txBody>
                  <a:tcPr/>
                </a:tc>
                <a:tc>
                  <a:txBody>
                    <a:bodyPr/>
                    <a:lstStyle/>
                    <a:p>
                      <a:pPr algn="ctr"/>
                      <a:r>
                        <a:rPr lang="ru-RU" dirty="0" smtClean="0"/>
                        <a:t>0,5 – 0,25</a:t>
                      </a:r>
                      <a:endParaRPr lang="ru-RU" dirty="0"/>
                    </a:p>
                  </a:txBody>
                  <a:tcPr/>
                </a:tc>
              </a:tr>
              <a:tr h="370665">
                <a:tc>
                  <a:txBody>
                    <a:bodyPr/>
                    <a:lstStyle/>
                    <a:p>
                      <a:pPr lvl="0" algn="l"/>
                      <a:r>
                        <a:rPr lang="uk-UA" noProof="0" dirty="0" smtClean="0"/>
                        <a:t>Пісок дрібний</a:t>
                      </a:r>
                      <a:endParaRPr lang="uk-UA" noProof="0" dirty="0"/>
                    </a:p>
                  </a:txBody>
                  <a:tcPr/>
                </a:tc>
                <a:tc>
                  <a:txBody>
                    <a:bodyPr/>
                    <a:lstStyle/>
                    <a:p>
                      <a:pPr algn="ctr"/>
                      <a:r>
                        <a:rPr lang="ru-RU" dirty="0" smtClean="0"/>
                        <a:t>0,25 – 0,05</a:t>
                      </a:r>
                      <a:endParaRPr lang="ru-RU" dirty="0"/>
                    </a:p>
                  </a:txBody>
                  <a:tcPr/>
                </a:tc>
              </a:tr>
              <a:tr h="370665">
                <a:tc>
                  <a:txBody>
                    <a:bodyPr/>
                    <a:lstStyle/>
                    <a:p>
                      <a:pPr lvl="0" algn="l"/>
                      <a:r>
                        <a:rPr lang="uk-UA" noProof="0" dirty="0" smtClean="0"/>
                        <a:t>Пил крупний</a:t>
                      </a:r>
                      <a:endParaRPr lang="uk-UA" noProof="0" dirty="0"/>
                    </a:p>
                  </a:txBody>
                  <a:tcPr/>
                </a:tc>
                <a:tc>
                  <a:txBody>
                    <a:bodyPr/>
                    <a:lstStyle/>
                    <a:p>
                      <a:pPr algn="ctr"/>
                      <a:r>
                        <a:rPr lang="ru-RU" dirty="0" smtClean="0"/>
                        <a:t>0,05 – 0,01</a:t>
                      </a:r>
                    </a:p>
                  </a:txBody>
                  <a:tcPr/>
                </a:tc>
              </a:tr>
              <a:tr h="370665">
                <a:tc>
                  <a:txBody>
                    <a:bodyPr/>
                    <a:lstStyle/>
                    <a:p>
                      <a:pPr lvl="0" algn="l"/>
                      <a:r>
                        <a:rPr lang="uk-UA" noProof="0" dirty="0" smtClean="0"/>
                        <a:t>Пил середній</a:t>
                      </a:r>
                      <a:endParaRPr lang="uk-UA" noProof="0" dirty="0"/>
                    </a:p>
                  </a:txBody>
                  <a:tcPr/>
                </a:tc>
                <a:tc>
                  <a:txBody>
                    <a:bodyPr/>
                    <a:lstStyle/>
                    <a:p>
                      <a:pPr algn="ctr"/>
                      <a:r>
                        <a:rPr lang="ru-RU" dirty="0" smtClean="0"/>
                        <a:t>0,01-0,005</a:t>
                      </a:r>
                      <a:endParaRPr lang="ru-RU" dirty="0"/>
                    </a:p>
                  </a:txBody>
                  <a:tcPr/>
                </a:tc>
              </a:tr>
              <a:tr h="370665">
                <a:tc>
                  <a:txBody>
                    <a:bodyPr/>
                    <a:lstStyle/>
                    <a:p>
                      <a:pPr lvl="0" algn="l"/>
                      <a:r>
                        <a:rPr lang="uk-UA" noProof="0" dirty="0" smtClean="0"/>
                        <a:t>Пил дрібний</a:t>
                      </a:r>
                      <a:endParaRPr lang="uk-UA" noProof="0" dirty="0"/>
                    </a:p>
                  </a:txBody>
                  <a:tcPr/>
                </a:tc>
                <a:tc>
                  <a:txBody>
                    <a:bodyPr/>
                    <a:lstStyle/>
                    <a:p>
                      <a:pPr algn="ctr"/>
                      <a:r>
                        <a:rPr lang="ru-RU" dirty="0" smtClean="0"/>
                        <a:t>0,005-0,001</a:t>
                      </a:r>
                      <a:endParaRPr lang="ru-RU" dirty="0"/>
                    </a:p>
                  </a:txBody>
                  <a:tcPr/>
                </a:tc>
              </a:tr>
              <a:tr h="370665">
                <a:tc>
                  <a:txBody>
                    <a:bodyPr/>
                    <a:lstStyle/>
                    <a:p>
                      <a:pPr lvl="0" algn="l"/>
                      <a:r>
                        <a:rPr lang="uk-UA" noProof="0" dirty="0" smtClean="0"/>
                        <a:t>Мул грубий</a:t>
                      </a:r>
                      <a:endParaRPr lang="uk-UA" noProof="0" dirty="0"/>
                    </a:p>
                  </a:txBody>
                  <a:tcPr/>
                </a:tc>
                <a:tc>
                  <a:txBody>
                    <a:bodyPr/>
                    <a:lstStyle/>
                    <a:p>
                      <a:pPr algn="ctr"/>
                      <a:r>
                        <a:rPr lang="ru-RU" dirty="0" smtClean="0"/>
                        <a:t>0,001-0,0005</a:t>
                      </a:r>
                      <a:endParaRPr lang="ru-RU" dirty="0"/>
                    </a:p>
                  </a:txBody>
                  <a:tcPr/>
                </a:tc>
              </a:tr>
              <a:tr h="370665">
                <a:tc>
                  <a:txBody>
                    <a:bodyPr/>
                    <a:lstStyle/>
                    <a:p>
                      <a:pPr lvl="0" algn="l"/>
                      <a:r>
                        <a:rPr lang="ru-RU" dirty="0" smtClean="0"/>
                        <a:t>Мул тонкий</a:t>
                      </a:r>
                      <a:endParaRPr lang="ru-RU" dirty="0"/>
                    </a:p>
                  </a:txBody>
                  <a:tcPr/>
                </a:tc>
                <a:tc>
                  <a:txBody>
                    <a:bodyPr/>
                    <a:lstStyle/>
                    <a:p>
                      <a:pPr algn="ctr"/>
                      <a:r>
                        <a:rPr lang="ru-RU" dirty="0" smtClean="0"/>
                        <a:t>0,0005-0,0001</a:t>
                      </a:r>
                      <a:endParaRPr lang="ru-RU" dirty="0"/>
                    </a:p>
                  </a:txBody>
                  <a:tcPr/>
                </a:tc>
              </a:tr>
              <a:tr h="370665">
                <a:tc>
                  <a:txBody>
                    <a:bodyPr/>
                    <a:lstStyle/>
                    <a:p>
                      <a:pPr lvl="0" algn="l"/>
                      <a:r>
                        <a:rPr lang="uk-UA" noProof="0" dirty="0" smtClean="0"/>
                        <a:t>Колоїди</a:t>
                      </a:r>
                      <a:endParaRPr lang="uk-UA" noProof="0" dirty="0"/>
                    </a:p>
                  </a:txBody>
                  <a:tcPr/>
                </a:tc>
                <a:tc>
                  <a:txBody>
                    <a:bodyPr/>
                    <a:lstStyle/>
                    <a:p>
                      <a:pPr algn="ctr"/>
                      <a:r>
                        <a:rPr lang="en-US" dirty="0" smtClean="0"/>
                        <a:t>&lt; 0,0001</a:t>
                      </a:r>
                      <a:endParaRPr lang="ru-RU" dirty="0"/>
                    </a:p>
                  </a:txBody>
                  <a:tcPr/>
                </a:tc>
              </a:tr>
            </a:tbl>
          </a:graphicData>
        </a:graphic>
      </p:graphicFrame>
      <p:cxnSp>
        <p:nvCxnSpPr>
          <p:cNvPr id="6" name="Прямая соединительная линия 5"/>
          <p:cNvCxnSpPr/>
          <p:nvPr/>
        </p:nvCxnSpPr>
        <p:spPr>
          <a:xfrm>
            <a:off x="613317" y="1360488"/>
            <a:ext cx="10894697" cy="0"/>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8" name="Прямоугольник 7"/>
          <p:cNvSpPr/>
          <p:nvPr/>
        </p:nvSpPr>
        <p:spPr>
          <a:xfrm>
            <a:off x="939800" y="6337299"/>
            <a:ext cx="3886200" cy="369332"/>
          </a:xfrm>
          <a:prstGeom prst="rect">
            <a:avLst/>
          </a:prstGeom>
        </p:spPr>
        <p:txBody>
          <a:bodyPr wrap="square">
            <a:spAutoFit/>
          </a:bodyPr>
          <a:lstStyle/>
          <a:p>
            <a:pPr algn="ctr"/>
            <a:r>
              <a:rPr lang="uk-UA" dirty="0"/>
              <a:t>(табл.1</a:t>
            </a:r>
            <a:r>
              <a:rPr lang="uk-UA" dirty="0" smtClean="0"/>
              <a:t>)</a:t>
            </a:r>
            <a:endParaRPr lang="uk-UA" dirty="0"/>
          </a:p>
        </p:txBody>
      </p:sp>
      <p:sp>
        <p:nvSpPr>
          <p:cNvPr id="9" name="Прямоугольник 8"/>
          <p:cNvSpPr/>
          <p:nvPr/>
        </p:nvSpPr>
        <p:spPr>
          <a:xfrm>
            <a:off x="0" y="0"/>
            <a:ext cx="774700" cy="1371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1</a:t>
            </a:r>
            <a:endParaRPr lang="uk-UA" sz="4000" dirty="0"/>
          </a:p>
        </p:txBody>
      </p:sp>
    </p:spTree>
    <p:extLst>
      <p:ext uri="{BB962C8B-B14F-4D97-AF65-F5344CB8AC3E}">
        <p14:creationId xmlns:p14="http://schemas.microsoft.com/office/powerpoint/2010/main" val="106491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1"/>
            <a:ext cx="11074400" cy="1360487"/>
          </a:xfrm>
        </p:spPr>
        <p:txBody>
          <a:bodyPr>
            <a:normAutofit/>
          </a:bodyPr>
          <a:lstStyle/>
          <a:p>
            <a:r>
              <a:rPr lang="uk-UA" sz="3600" dirty="0" smtClean="0"/>
              <a:t>Візуальне визначення гранулометричного складу ґрунту</a:t>
            </a:r>
            <a:endParaRPr lang="uk-UA" sz="3600" dirty="0"/>
          </a:p>
        </p:txBody>
      </p:sp>
      <p:sp>
        <p:nvSpPr>
          <p:cNvPr id="3" name="Объект 2"/>
          <p:cNvSpPr>
            <a:spLocks noGrp="1"/>
          </p:cNvSpPr>
          <p:nvPr>
            <p:ph idx="1"/>
          </p:nvPr>
        </p:nvSpPr>
        <p:spPr>
          <a:xfrm>
            <a:off x="584200" y="1571625"/>
            <a:ext cx="11264900" cy="1438275"/>
          </a:xfrm>
        </p:spPr>
        <p:txBody>
          <a:bodyPr>
            <a:noAutofit/>
          </a:bodyPr>
          <a:lstStyle/>
          <a:p>
            <a:pPr marL="0" indent="0" algn="just">
              <a:lnSpc>
                <a:spcPct val="100000"/>
              </a:lnSpc>
              <a:buNone/>
            </a:pPr>
            <a:r>
              <a:rPr lang="uk-UA" sz="2000" dirty="0" smtClean="0"/>
              <a:t>	Візуальні методи базуються на визначенні гранулометричного складу за зовнішніми ознаками за допомогою органів чуття (на вигляд, на дотик, роздавлюванням сухого зразка), тому ці методи називають також органолептичними. Серед них розрізняють мокрий та сухий методи визначення гранулометричного складу ґрунту.</a:t>
            </a:r>
            <a:endParaRPr lang="uk-UA" sz="2000" dirty="0"/>
          </a:p>
        </p:txBody>
      </p:sp>
      <p:cxnSp>
        <p:nvCxnSpPr>
          <p:cNvPr id="6" name="Прямая соединительная линия 5"/>
          <p:cNvCxnSpPr/>
          <p:nvPr/>
        </p:nvCxnSpPr>
        <p:spPr>
          <a:xfrm>
            <a:off x="584200" y="1360488"/>
            <a:ext cx="112649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9" name="Левая фигурная скобка 8"/>
          <p:cNvSpPr/>
          <p:nvPr/>
        </p:nvSpPr>
        <p:spPr>
          <a:xfrm>
            <a:off x="393700" y="3263900"/>
            <a:ext cx="558800" cy="2997200"/>
          </a:xfrm>
          <a:prstGeom prst="leftBrace">
            <a:avLst>
              <a:gd name="adj1" fmla="val 9469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uk-UA"/>
          </a:p>
        </p:txBody>
      </p:sp>
      <p:sp>
        <p:nvSpPr>
          <p:cNvPr id="10" name="Левая фигурная скобка 9"/>
          <p:cNvSpPr/>
          <p:nvPr/>
        </p:nvSpPr>
        <p:spPr>
          <a:xfrm rot="10800000">
            <a:off x="4991100" y="3263900"/>
            <a:ext cx="558800" cy="2997200"/>
          </a:xfrm>
          <a:prstGeom prst="leftBrace">
            <a:avLst>
              <a:gd name="adj1" fmla="val 9469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uk-UA"/>
          </a:p>
        </p:txBody>
      </p:sp>
      <p:sp>
        <p:nvSpPr>
          <p:cNvPr id="11" name="Левая фигурная скобка 10"/>
          <p:cNvSpPr/>
          <p:nvPr/>
        </p:nvSpPr>
        <p:spPr>
          <a:xfrm>
            <a:off x="6337300" y="3263900"/>
            <a:ext cx="558800" cy="2997200"/>
          </a:xfrm>
          <a:prstGeom prst="leftBrace">
            <a:avLst>
              <a:gd name="adj1" fmla="val 9469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uk-UA"/>
          </a:p>
        </p:txBody>
      </p:sp>
      <p:sp>
        <p:nvSpPr>
          <p:cNvPr id="12" name="Левая фигурная скобка 11"/>
          <p:cNvSpPr/>
          <p:nvPr/>
        </p:nvSpPr>
        <p:spPr>
          <a:xfrm rot="10800000">
            <a:off x="10934700" y="3263900"/>
            <a:ext cx="558800" cy="2997200"/>
          </a:xfrm>
          <a:prstGeom prst="leftBrace">
            <a:avLst>
              <a:gd name="adj1" fmla="val 9469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uk-UA"/>
          </a:p>
        </p:txBody>
      </p:sp>
      <p:sp>
        <p:nvSpPr>
          <p:cNvPr id="13" name="Заголовок 1"/>
          <p:cNvSpPr txBox="1">
            <a:spLocks/>
          </p:cNvSpPr>
          <p:nvPr/>
        </p:nvSpPr>
        <p:spPr>
          <a:xfrm>
            <a:off x="952499" y="3263900"/>
            <a:ext cx="4038599" cy="723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200" dirty="0" smtClean="0"/>
              <a:t>Сухий метод</a:t>
            </a:r>
            <a:endParaRPr lang="uk-UA" sz="3200" dirty="0"/>
          </a:p>
        </p:txBody>
      </p:sp>
      <p:sp>
        <p:nvSpPr>
          <p:cNvPr id="14" name="Заголовок 1"/>
          <p:cNvSpPr txBox="1">
            <a:spLocks/>
          </p:cNvSpPr>
          <p:nvPr/>
        </p:nvSpPr>
        <p:spPr>
          <a:xfrm>
            <a:off x="6896100" y="3263900"/>
            <a:ext cx="4038599" cy="723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200" dirty="0" smtClean="0"/>
              <a:t>Мокрий метод</a:t>
            </a:r>
            <a:endParaRPr lang="uk-UA" sz="3200" dirty="0"/>
          </a:p>
        </p:txBody>
      </p:sp>
      <p:sp>
        <p:nvSpPr>
          <p:cNvPr id="15" name="Прямоугольник 14"/>
          <p:cNvSpPr/>
          <p:nvPr/>
        </p:nvSpPr>
        <p:spPr>
          <a:xfrm>
            <a:off x="952498" y="3987800"/>
            <a:ext cx="4038599" cy="1997150"/>
          </a:xfrm>
          <a:prstGeom prst="rect">
            <a:avLst/>
          </a:prstGeom>
        </p:spPr>
        <p:txBody>
          <a:bodyPr wrap="square">
            <a:spAutoFit/>
          </a:bodyPr>
          <a:lstStyle/>
          <a:p>
            <a:pPr algn="just">
              <a:lnSpc>
                <a:spcPct val="150000"/>
              </a:lnSpc>
            </a:pPr>
            <a:r>
              <a:rPr lang="uk-UA" sz="1200" dirty="0" smtClean="0">
                <a:latin typeface="Calibri "/>
              </a:rPr>
              <a:t>        У польових умовах часто приходиться мати справу з повітряно - сухими зразками ґрунту. Суху грудку або щіпку ґрунту розглядають на дотик, кладуть на долоню і ретельно розтирають пальцями або роздавлюють у ступці. </a:t>
            </a:r>
            <a:r>
              <a:rPr lang="uk-UA" sz="1200" dirty="0" smtClean="0"/>
              <a:t>Гранулометричний</a:t>
            </a:r>
            <a:r>
              <a:rPr lang="uk-UA" sz="1200" dirty="0" smtClean="0">
                <a:latin typeface="Calibri "/>
              </a:rPr>
              <a:t> склад при цьому визначають за станом сухого зразка, відчуттям при розтиранні та кількістю піску (табл. 3).</a:t>
            </a:r>
            <a:endParaRPr lang="uk-UA" sz="1200" dirty="0">
              <a:latin typeface="Calibri "/>
            </a:endParaRPr>
          </a:p>
        </p:txBody>
      </p:sp>
      <p:sp>
        <p:nvSpPr>
          <p:cNvPr id="16" name="Прямоугольник 15"/>
          <p:cNvSpPr/>
          <p:nvPr/>
        </p:nvSpPr>
        <p:spPr>
          <a:xfrm>
            <a:off x="6896099" y="3987800"/>
            <a:ext cx="4038599" cy="2031325"/>
          </a:xfrm>
          <a:prstGeom prst="rect">
            <a:avLst/>
          </a:prstGeom>
        </p:spPr>
        <p:txBody>
          <a:bodyPr wrap="square">
            <a:spAutoFit/>
          </a:bodyPr>
          <a:lstStyle/>
          <a:p>
            <a:pPr algn="just">
              <a:lnSpc>
                <a:spcPct val="150000"/>
              </a:lnSpc>
            </a:pPr>
            <a:r>
              <a:rPr lang="en-US" sz="1200" dirty="0" smtClean="0">
                <a:latin typeface="Calibri "/>
              </a:rPr>
              <a:t>           </a:t>
            </a:r>
            <a:r>
              <a:rPr lang="ru-RU" sz="1200" dirty="0" smtClean="0">
                <a:latin typeface="Calibri "/>
              </a:rPr>
              <a:t>Зразок </a:t>
            </a:r>
            <a:r>
              <a:rPr lang="uk-UA" sz="1200" dirty="0" smtClean="0">
                <a:latin typeface="Calibri "/>
              </a:rPr>
              <a:t>розтертого</a:t>
            </a:r>
            <a:r>
              <a:rPr lang="ru-RU" sz="1200" dirty="0" smtClean="0">
                <a:latin typeface="Calibri "/>
              </a:rPr>
              <a:t> </a:t>
            </a:r>
            <a:r>
              <a:rPr lang="uk-UA" sz="1200" dirty="0" smtClean="0">
                <a:latin typeface="Calibri "/>
              </a:rPr>
              <a:t>ґрунту зволожують до тістоподібного </a:t>
            </a:r>
            <a:r>
              <a:rPr lang="ru-RU" sz="1200" dirty="0" smtClean="0">
                <a:latin typeface="Calibri "/>
              </a:rPr>
              <a:t>стану</a:t>
            </a:r>
            <a:r>
              <a:rPr lang="ru-RU" sz="1200" dirty="0">
                <a:latin typeface="Calibri "/>
              </a:rPr>
              <a:t>,</a:t>
            </a:r>
            <a:r>
              <a:rPr lang="en-US" sz="1200" dirty="0">
                <a:latin typeface="Calibri "/>
              </a:rPr>
              <a:t> </a:t>
            </a:r>
            <a:r>
              <a:rPr lang="ru-RU" sz="1200" dirty="0">
                <a:latin typeface="Calibri "/>
              </a:rPr>
              <a:t>за </a:t>
            </a:r>
            <a:r>
              <a:rPr lang="uk-UA" sz="1200" dirty="0" smtClean="0">
                <a:latin typeface="Calibri "/>
              </a:rPr>
              <a:t>якого ґрунт найбільш пластичний. У подальшому ґрунт розкочують на долонях </a:t>
            </a:r>
            <a:r>
              <a:rPr lang="ru-RU" sz="1200" dirty="0" smtClean="0">
                <a:latin typeface="Calibri "/>
              </a:rPr>
              <a:t>у</a:t>
            </a:r>
            <a:r>
              <a:rPr lang="en-US" sz="1200" dirty="0" smtClean="0">
                <a:latin typeface="Calibri "/>
              </a:rPr>
              <a:t> </a:t>
            </a:r>
            <a:r>
              <a:rPr lang="ru-RU" sz="1200" dirty="0" smtClean="0">
                <a:latin typeface="Calibri "/>
              </a:rPr>
              <a:t>кульку</a:t>
            </a:r>
            <a:r>
              <a:rPr lang="uk-UA" sz="1200" dirty="0" smtClean="0">
                <a:latin typeface="Calibri "/>
              </a:rPr>
              <a:t>, потім у шнур товщиною </a:t>
            </a:r>
            <a:r>
              <a:rPr lang="ru-RU" sz="1200" dirty="0" smtClean="0">
                <a:latin typeface="Calibri "/>
              </a:rPr>
              <a:t>3 </a:t>
            </a:r>
            <a:r>
              <a:rPr lang="ru-RU" sz="1200" dirty="0">
                <a:latin typeface="Calibri "/>
              </a:rPr>
              <a:t>мм і </a:t>
            </a:r>
            <a:r>
              <a:rPr lang="uk-UA" sz="1200" dirty="0" smtClean="0">
                <a:latin typeface="Calibri "/>
              </a:rPr>
              <a:t>пробують звернути кільце діаметром</a:t>
            </a:r>
            <a:r>
              <a:rPr lang="ru-RU" sz="1200" dirty="0" smtClean="0">
                <a:latin typeface="Calibri "/>
              </a:rPr>
              <a:t> </a:t>
            </a:r>
            <a:r>
              <a:rPr lang="ru-RU" sz="1200" dirty="0">
                <a:latin typeface="Calibri "/>
              </a:rPr>
              <a:t>3 см.</a:t>
            </a:r>
            <a:r>
              <a:rPr lang="en-US" sz="1200" dirty="0">
                <a:latin typeface="Calibri "/>
              </a:rPr>
              <a:t> </a:t>
            </a:r>
            <a:r>
              <a:rPr lang="uk-UA" sz="1200" dirty="0" smtClean="0">
                <a:latin typeface="Calibri "/>
              </a:rPr>
              <a:t>Гранулометричний склад визначають за пластичністю (табл. 4).</a:t>
            </a:r>
            <a:endParaRPr lang="uk-UA" sz="1200" dirty="0">
              <a:latin typeface="Calibri "/>
            </a:endParaRPr>
          </a:p>
        </p:txBody>
      </p:sp>
      <p:sp>
        <p:nvSpPr>
          <p:cNvPr id="18" name="Прямоугольник 17"/>
          <p:cNvSpPr/>
          <p:nvPr/>
        </p:nvSpPr>
        <p:spPr>
          <a:xfrm>
            <a:off x="0" y="0"/>
            <a:ext cx="774700" cy="1371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1</a:t>
            </a:r>
            <a:endParaRPr lang="uk-UA" sz="4000" dirty="0"/>
          </a:p>
        </p:txBody>
      </p:sp>
    </p:spTree>
    <p:extLst>
      <p:ext uri="{BB962C8B-B14F-4D97-AF65-F5344CB8AC3E}">
        <p14:creationId xmlns:p14="http://schemas.microsoft.com/office/powerpoint/2010/main" val="284502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1375837" cy="970711"/>
          </a:xfrm>
        </p:spPr>
        <p:txBody>
          <a:bodyPr/>
          <a:lstStyle/>
          <a:p>
            <a:r>
              <a:rPr lang="uk-UA" dirty="0" smtClean="0"/>
              <a:t>Для сухого зразку (табл.3)</a:t>
            </a:r>
            <a:endParaRPr lang="uk-UA" dirty="0"/>
          </a:p>
        </p:txBody>
      </p:sp>
      <p:graphicFrame>
        <p:nvGraphicFramePr>
          <p:cNvPr id="7" name="Таблица 6"/>
          <p:cNvGraphicFramePr>
            <a:graphicFrameLocks noGrp="1"/>
          </p:cNvGraphicFramePr>
          <p:nvPr>
            <p:extLst>
              <p:ext uri="{D42A27DB-BD31-4B8C-83A1-F6EECF244321}">
                <p14:modId xmlns:p14="http://schemas.microsoft.com/office/powerpoint/2010/main" val="2929815879"/>
              </p:ext>
            </p:extLst>
          </p:nvPr>
        </p:nvGraphicFramePr>
        <p:xfrm>
          <a:off x="369849" y="1011614"/>
          <a:ext cx="11405839" cy="5668569"/>
        </p:xfrm>
        <a:graphic>
          <a:graphicData uri="http://schemas.openxmlformats.org/drawingml/2006/table">
            <a:tbl>
              <a:tblPr firstRow="1" bandRow="1">
                <a:tableStyleId>{93296810-A885-4BE3-A3E7-6D5BEEA58F35}</a:tableStyleId>
              </a:tblPr>
              <a:tblGrid>
                <a:gridCol w="2693998"/>
                <a:gridCol w="3969807"/>
                <a:gridCol w="4742034"/>
              </a:tblGrid>
              <a:tr h="645041">
                <a:tc>
                  <a:txBody>
                    <a:bodyPr/>
                    <a:lstStyle/>
                    <a:p>
                      <a:pPr algn="ctr"/>
                      <a:r>
                        <a:rPr lang="uk-UA" sz="1800" u="none" strike="noStrike" kern="1200" baseline="0" dirty="0" smtClean="0"/>
                        <a:t>Гранулометричний</a:t>
                      </a:r>
                    </a:p>
                    <a:p>
                      <a:pPr algn="ctr"/>
                      <a:r>
                        <a:rPr lang="uk-UA" sz="1800" u="none" strike="noStrike" kern="1200" baseline="0" dirty="0" smtClean="0"/>
                        <a:t>склад ґрунту</a:t>
                      </a:r>
                      <a:endParaRPr lang="uk-UA" sz="1800" b="0" i="0" u="none" strike="noStrike" kern="1200" baseline="0" dirty="0" smtClean="0">
                        <a:solidFill>
                          <a:schemeClr val="lt1"/>
                        </a:solidFill>
                        <a:latin typeface="+mn-lt"/>
                        <a:ea typeface="+mn-ea"/>
                        <a:cs typeface="+mn-cs"/>
                      </a:endParaRPr>
                    </a:p>
                  </a:txBody>
                  <a:tcPr anchor="ctr"/>
                </a:tc>
                <a:tc>
                  <a:txBody>
                    <a:bodyPr/>
                    <a:lstStyle/>
                    <a:p>
                      <a:pPr algn="ctr"/>
                      <a:r>
                        <a:rPr lang="ru-RU" sz="1800" u="none" strike="noStrike" kern="1200" baseline="0" dirty="0" smtClean="0"/>
                        <a:t>Стан сухого </a:t>
                      </a:r>
                      <a:r>
                        <a:rPr lang="uk-UA" sz="1800" u="none" strike="noStrike" kern="1200" baseline="0" noProof="0" dirty="0" smtClean="0"/>
                        <a:t>ґрунту</a:t>
                      </a:r>
                      <a:r>
                        <a:rPr lang="ru-RU" sz="1800" u="none" strike="noStrike" kern="1200" baseline="0" dirty="0" smtClean="0"/>
                        <a:t> </a:t>
                      </a:r>
                      <a:endParaRPr lang="uk-UA" dirty="0"/>
                    </a:p>
                  </a:txBody>
                  <a:tcPr anchor="ctr"/>
                </a:tc>
                <a:tc>
                  <a:txBody>
                    <a:bodyPr/>
                    <a:lstStyle/>
                    <a:p>
                      <a:pPr algn="ctr"/>
                      <a:r>
                        <a:rPr lang="uk-UA" sz="1800" u="none" strike="noStrike" kern="1200" baseline="0" noProof="0" dirty="0" smtClean="0"/>
                        <a:t>Відчуття при розтиранні сухого</a:t>
                      </a:r>
                    </a:p>
                    <a:p>
                      <a:pPr algn="ctr"/>
                      <a:r>
                        <a:rPr lang="uk-UA" sz="1800" u="none" strike="noStrike" kern="1200" baseline="0" noProof="0" dirty="0" smtClean="0"/>
                        <a:t>зразка ґрунту</a:t>
                      </a:r>
                      <a:endParaRPr lang="uk-UA" sz="1800" b="0" i="0" u="none" strike="noStrike" kern="1200" baseline="0" noProof="0" dirty="0">
                        <a:solidFill>
                          <a:schemeClr val="lt1"/>
                        </a:solidFill>
                        <a:latin typeface="+mn-lt"/>
                        <a:ea typeface="+mn-ea"/>
                        <a:cs typeface="+mn-cs"/>
                      </a:endParaRPr>
                    </a:p>
                  </a:txBody>
                  <a:tcPr anchor="ctr"/>
                </a:tc>
              </a:tr>
              <a:tr h="493296">
                <a:tc>
                  <a:txBody>
                    <a:bodyPr/>
                    <a:lstStyle/>
                    <a:p>
                      <a:pPr algn="l"/>
                      <a:r>
                        <a:rPr lang="uk-UA" sz="1400" dirty="0" smtClean="0"/>
                        <a:t>Пісок</a:t>
                      </a:r>
                      <a:endParaRPr lang="uk-UA" sz="1400" dirty="0"/>
                    </a:p>
                  </a:txBody>
                  <a:tcPr anchor="ctr"/>
                </a:tc>
                <a:tc>
                  <a:txBody>
                    <a:bodyPr/>
                    <a:lstStyle/>
                    <a:p>
                      <a:pPr algn="l"/>
                      <a:r>
                        <a:rPr lang="uk-UA" sz="1400" dirty="0" smtClean="0"/>
                        <a:t>Сипучий</a:t>
                      </a:r>
                      <a:endParaRPr lang="uk-UA" sz="1400" dirty="0"/>
                    </a:p>
                  </a:txBody>
                  <a:tcPr anchor="ctr"/>
                </a:tc>
                <a:tc>
                  <a:txBody>
                    <a:bodyPr/>
                    <a:lstStyle/>
                    <a:p>
                      <a:r>
                        <a:rPr lang="uk-UA" sz="1400" u="none" strike="noStrike" kern="1200" baseline="0" dirty="0" smtClean="0"/>
                        <a:t>Складається майже виключно із</a:t>
                      </a:r>
                    </a:p>
                    <a:p>
                      <a:r>
                        <a:rPr lang="uk-UA" sz="1400" u="none" strike="noStrike" kern="1200" baseline="0" dirty="0" smtClean="0"/>
                        <a:t>піску</a:t>
                      </a:r>
                      <a:endParaRPr lang="uk-UA" sz="1400" dirty="0"/>
                    </a:p>
                  </a:txBody>
                  <a:tcPr anchor="ctr"/>
                </a:tc>
              </a:tr>
              <a:tr h="493296">
                <a:tc>
                  <a:txBody>
                    <a:bodyPr/>
                    <a:lstStyle/>
                    <a:p>
                      <a:pPr algn="l"/>
                      <a:r>
                        <a:rPr lang="uk-UA" sz="1400" dirty="0" smtClean="0"/>
                        <a:t>Супісок</a:t>
                      </a:r>
                      <a:endParaRPr lang="uk-UA" sz="1400" dirty="0"/>
                    </a:p>
                  </a:txBody>
                  <a:tcPr anchor="ctr"/>
                </a:tc>
                <a:tc>
                  <a:txBody>
                    <a:bodyPr/>
                    <a:lstStyle/>
                    <a:p>
                      <a:pPr algn="l"/>
                      <a:r>
                        <a:rPr lang="uk-UA" sz="1400" dirty="0" smtClean="0"/>
                        <a:t>Грудки слабкі, легко роздавлюються</a:t>
                      </a:r>
                      <a:endParaRPr lang="uk-UA" sz="1400" dirty="0"/>
                    </a:p>
                  </a:txBody>
                  <a:tcPr anchor="ctr"/>
                </a:tc>
                <a:tc>
                  <a:txBody>
                    <a:bodyPr/>
                    <a:lstStyle/>
                    <a:p>
                      <a:r>
                        <a:rPr lang="uk-UA" sz="1400" u="none" strike="noStrike" kern="1200" baseline="0" dirty="0" smtClean="0"/>
                        <a:t>Переважає пісок, дрібні</a:t>
                      </a:r>
                    </a:p>
                    <a:p>
                      <a:r>
                        <a:rPr lang="uk-UA" sz="1400" u="none" strike="noStrike" kern="1200" baseline="0" dirty="0" smtClean="0"/>
                        <a:t>частинки є домішками</a:t>
                      </a:r>
                      <a:endParaRPr lang="uk-UA" sz="1400" dirty="0"/>
                    </a:p>
                  </a:txBody>
                  <a:tcPr anchor="ctr"/>
                </a:tc>
              </a:tr>
              <a:tr h="493296">
                <a:tc>
                  <a:txBody>
                    <a:bodyPr/>
                    <a:lstStyle/>
                    <a:p>
                      <a:pPr algn="l"/>
                      <a:r>
                        <a:rPr lang="uk-UA" sz="1400" dirty="0" smtClean="0"/>
                        <a:t>Суглинок легкий піщаний</a:t>
                      </a:r>
                      <a:endParaRPr lang="uk-UA" sz="1400" dirty="0"/>
                    </a:p>
                  </a:txBody>
                  <a:tcPr anchor="ctr"/>
                </a:tc>
                <a:tc>
                  <a:txBody>
                    <a:bodyPr/>
                    <a:lstStyle/>
                    <a:p>
                      <a:pPr algn="l"/>
                      <a:r>
                        <a:rPr lang="uk-UA" sz="1400" dirty="0" smtClean="0"/>
                        <a:t>Грудки руйнуються з невеликим зусиллям</a:t>
                      </a:r>
                      <a:endParaRPr lang="uk-UA" sz="1400" dirty="0"/>
                    </a:p>
                  </a:txBody>
                  <a:tcPr anchor="ctr"/>
                </a:tc>
                <a:tc>
                  <a:txBody>
                    <a:bodyPr/>
                    <a:lstStyle/>
                    <a:p>
                      <a:r>
                        <a:rPr lang="uk-UA" sz="1400" u="none" strike="noStrike" kern="1200" baseline="0" dirty="0" smtClean="0"/>
                        <a:t>Переважають піщані частинки</a:t>
                      </a:r>
                    </a:p>
                    <a:p>
                      <a:r>
                        <a:rPr lang="uk-UA" sz="1400" u="none" strike="noStrike" kern="1200" baseline="0" dirty="0" smtClean="0"/>
                        <a:t>глини 20-30 %</a:t>
                      </a:r>
                      <a:endParaRPr lang="uk-UA" sz="1400" dirty="0"/>
                    </a:p>
                  </a:txBody>
                  <a:tcPr anchor="ctr"/>
                </a:tc>
              </a:tr>
              <a:tr h="696418">
                <a:tc>
                  <a:txBody>
                    <a:bodyPr/>
                    <a:lstStyle/>
                    <a:p>
                      <a:pPr algn="l"/>
                      <a:r>
                        <a:rPr lang="uk-UA" sz="1400" dirty="0" smtClean="0"/>
                        <a:t>Суглинок легкий пилуватий</a:t>
                      </a:r>
                      <a:endParaRPr lang="uk-UA" sz="1400" dirty="0"/>
                    </a:p>
                  </a:txBody>
                  <a:tcPr anchor="ctr"/>
                </a:tc>
                <a:tc>
                  <a:txBody>
                    <a:bodyPr/>
                    <a:lstStyle/>
                    <a:p>
                      <a:pPr algn="l"/>
                      <a:r>
                        <a:rPr lang="uk-UA" sz="1400" dirty="0" smtClean="0"/>
                        <a:t>Грудки неміцні</a:t>
                      </a:r>
                      <a:endParaRPr lang="uk-UA" sz="1400" dirty="0"/>
                    </a:p>
                  </a:txBody>
                  <a:tcPr anchor="ctr"/>
                </a:tc>
                <a:tc>
                  <a:txBody>
                    <a:bodyPr/>
                    <a:lstStyle/>
                    <a:p>
                      <a:r>
                        <a:rPr lang="uk-UA" sz="1400" u="none" strike="noStrike" kern="1200" baseline="0" dirty="0" smtClean="0"/>
                        <a:t>При розтиранні відчувається</a:t>
                      </a:r>
                    </a:p>
                    <a:p>
                      <a:r>
                        <a:rPr lang="uk-UA" sz="1400" u="none" strike="noStrike" kern="1200" baseline="0" dirty="0" smtClean="0"/>
                        <a:t>шорсткість, глинисті частинки</a:t>
                      </a:r>
                    </a:p>
                    <a:p>
                      <a:r>
                        <a:rPr lang="uk-UA" sz="1400" u="none" strike="noStrike" kern="1200" baseline="0" dirty="0" smtClean="0"/>
                        <a:t>втираються в шкіру</a:t>
                      </a:r>
                      <a:endParaRPr lang="uk-UA" sz="1400" dirty="0"/>
                    </a:p>
                  </a:txBody>
                  <a:tcPr anchor="ctr"/>
                </a:tc>
              </a:tr>
              <a:tr h="696418">
                <a:tc>
                  <a:txBody>
                    <a:bodyPr/>
                    <a:lstStyle/>
                    <a:p>
                      <a:pPr algn="l"/>
                      <a:r>
                        <a:rPr lang="uk-UA" sz="1400" dirty="0" smtClean="0"/>
                        <a:t>Суглинок середній пилуватий</a:t>
                      </a:r>
                      <a:endParaRPr lang="uk-UA" sz="1400" dirty="0"/>
                    </a:p>
                  </a:txBody>
                  <a:tcPr anchor="ctr"/>
                </a:tc>
                <a:tc>
                  <a:txBody>
                    <a:bodyPr/>
                    <a:lstStyle/>
                    <a:p>
                      <a:pPr algn="l"/>
                      <a:r>
                        <a:rPr lang="uk-UA" sz="1400" dirty="0" smtClean="0"/>
                        <a:t>Агрегати руйнуються із зусиллям, відчувається кутастість</a:t>
                      </a:r>
                      <a:r>
                        <a:rPr lang="uk-UA" sz="1400" baseline="0" dirty="0" smtClean="0"/>
                        <a:t> форм</a:t>
                      </a:r>
                      <a:endParaRPr lang="uk-UA" sz="1400" dirty="0"/>
                    </a:p>
                  </a:txBody>
                  <a:tcPr anchor="ctr"/>
                </a:tc>
                <a:tc>
                  <a:txBody>
                    <a:bodyPr/>
                    <a:lstStyle/>
                    <a:p>
                      <a:r>
                        <a:rPr lang="uk-UA" sz="1400" u="none" strike="noStrike" kern="1200" baseline="0" dirty="0" smtClean="0"/>
                        <a:t>Половина глини, піщані</a:t>
                      </a:r>
                    </a:p>
                    <a:p>
                      <a:r>
                        <a:rPr lang="uk-UA" sz="1400" u="none" strike="noStrike" kern="1200" baseline="0" dirty="0" smtClean="0"/>
                        <a:t>частинки ще добре</a:t>
                      </a:r>
                    </a:p>
                    <a:p>
                      <a:r>
                        <a:rPr lang="uk-UA" sz="1400" u="none" strike="noStrike" kern="1200" baseline="0" dirty="0" smtClean="0"/>
                        <a:t>розпізнаються</a:t>
                      </a:r>
                      <a:endParaRPr lang="uk-UA" sz="1400" dirty="0"/>
                    </a:p>
                  </a:txBody>
                  <a:tcPr anchor="ctr"/>
                </a:tc>
              </a:tr>
              <a:tr h="493296">
                <a:tc>
                  <a:txBody>
                    <a:bodyPr/>
                    <a:lstStyle/>
                    <a:p>
                      <a:pPr algn="l"/>
                      <a:r>
                        <a:rPr lang="uk-UA" sz="1400" dirty="0" smtClean="0"/>
                        <a:t>Суглинок</a:t>
                      </a:r>
                      <a:r>
                        <a:rPr lang="uk-UA" sz="1400" baseline="0" dirty="0" smtClean="0"/>
                        <a:t> важкий пилуватий</a:t>
                      </a:r>
                      <a:endParaRPr lang="uk-UA" sz="1400" dirty="0"/>
                    </a:p>
                  </a:txBody>
                  <a:tcPr anchor="ctr"/>
                </a:tc>
                <a:tc>
                  <a:txBody>
                    <a:bodyPr/>
                    <a:lstStyle/>
                    <a:p>
                      <a:pPr algn="l"/>
                      <a:r>
                        <a:rPr lang="uk-UA" sz="1400" dirty="0" smtClean="0"/>
                        <a:t>Агрегати руйнуються</a:t>
                      </a:r>
                      <a:r>
                        <a:rPr lang="uk-UA" sz="1400" baseline="0" dirty="0" smtClean="0"/>
                        <a:t> з деякими зусиллями</a:t>
                      </a:r>
                      <a:endParaRPr lang="uk-UA" sz="1400" dirty="0"/>
                    </a:p>
                  </a:txBody>
                  <a:tcPr anchor="ctr"/>
                </a:tc>
                <a:tc>
                  <a:txBody>
                    <a:bodyPr/>
                    <a:lstStyle/>
                    <a:p>
                      <a:r>
                        <a:rPr lang="uk-UA" sz="1400" u="none" strike="noStrike" kern="1200" baseline="0" dirty="0" smtClean="0"/>
                        <a:t>Відчуття тонкого борошна зі</a:t>
                      </a:r>
                    </a:p>
                    <a:p>
                      <a:r>
                        <a:rPr lang="uk-UA" sz="1400" u="none" strike="noStrike" kern="1200" baseline="0" dirty="0" smtClean="0"/>
                        <a:t>слабо помітною шорсткістю</a:t>
                      </a:r>
                      <a:endParaRPr lang="uk-UA" sz="1400" dirty="0"/>
                    </a:p>
                  </a:txBody>
                  <a:tcPr anchor="ctr"/>
                </a:tc>
              </a:tr>
              <a:tr h="451528">
                <a:tc>
                  <a:txBody>
                    <a:bodyPr/>
                    <a:lstStyle/>
                    <a:p>
                      <a:pPr algn="l"/>
                      <a:r>
                        <a:rPr lang="uk-UA" sz="1400" dirty="0" smtClean="0"/>
                        <a:t>Суглинок важкий піщаний</a:t>
                      </a:r>
                      <a:endParaRPr lang="uk-UA" sz="1400" dirty="0"/>
                    </a:p>
                  </a:txBody>
                  <a:tcPr anchor="ctr"/>
                </a:tc>
                <a:tc>
                  <a:txBody>
                    <a:bodyPr/>
                    <a:lstStyle/>
                    <a:p>
                      <a:pPr algn="l"/>
                      <a:r>
                        <a:rPr lang="uk-UA" sz="1400" dirty="0" smtClean="0"/>
                        <a:t>Агрегати щільні, кутасті</a:t>
                      </a:r>
                      <a:endParaRPr lang="uk-UA" sz="1400" dirty="0"/>
                    </a:p>
                  </a:txBody>
                  <a:tcPr anchor="ctr"/>
                </a:tc>
                <a:tc>
                  <a:txBody>
                    <a:bodyPr/>
                    <a:lstStyle/>
                    <a:p>
                      <a:pPr algn="ctr"/>
                      <a:r>
                        <a:rPr lang="uk-UA" sz="1400" u="none" strike="noStrike" kern="1200" baseline="0" dirty="0" smtClean="0"/>
                        <a:t>Піщаних частинок майже немає, переважає глина</a:t>
                      </a:r>
                      <a:endParaRPr lang="uk-UA" sz="1400" dirty="0"/>
                    </a:p>
                  </a:txBody>
                  <a:tcPr anchor="ctr"/>
                </a:tc>
              </a:tr>
              <a:tr h="493296">
                <a:tc>
                  <a:txBody>
                    <a:bodyPr/>
                    <a:lstStyle/>
                    <a:p>
                      <a:pPr algn="l"/>
                      <a:r>
                        <a:rPr lang="uk-UA" sz="1400" dirty="0" smtClean="0"/>
                        <a:t>Суглинок важкий пилуватий</a:t>
                      </a:r>
                      <a:endParaRPr lang="uk-UA" sz="1400" dirty="0"/>
                    </a:p>
                  </a:txBody>
                  <a:tcPr anchor="ctr"/>
                </a:tc>
                <a:tc>
                  <a:txBody>
                    <a:bodyPr/>
                    <a:lstStyle/>
                    <a:p>
                      <a:pPr algn="l"/>
                      <a:r>
                        <a:rPr lang="uk-UA" sz="1400" dirty="0" smtClean="0"/>
                        <a:t>Агрегати роздавлюються із зусиллям, мають гострі</a:t>
                      </a:r>
                      <a:r>
                        <a:rPr lang="uk-UA" sz="1400" baseline="0" dirty="0" smtClean="0"/>
                        <a:t> ребра</a:t>
                      </a:r>
                      <a:endParaRPr lang="uk-UA" sz="1400" dirty="0"/>
                    </a:p>
                  </a:txBody>
                  <a:tcPr anchor="ctr"/>
                </a:tc>
                <a:tc>
                  <a:txBody>
                    <a:bodyPr/>
                    <a:lstStyle/>
                    <a:p>
                      <a:r>
                        <a:rPr lang="uk-UA" sz="1400" u="none" strike="noStrike" kern="1200" baseline="0" dirty="0" smtClean="0"/>
                        <a:t>Відчуття тонкого борошна,</a:t>
                      </a:r>
                    </a:p>
                    <a:p>
                      <a:r>
                        <a:rPr lang="uk-UA" sz="1400" u="none" strike="noStrike" kern="1200" baseline="0" dirty="0" smtClean="0"/>
                        <a:t>шорсткості немає</a:t>
                      </a:r>
                      <a:endParaRPr lang="uk-UA" sz="1400" dirty="0"/>
                    </a:p>
                  </a:txBody>
                  <a:tcPr anchor="ctr"/>
                </a:tc>
              </a:tr>
              <a:tr h="500207">
                <a:tc>
                  <a:txBody>
                    <a:bodyPr/>
                    <a:lstStyle/>
                    <a:p>
                      <a:pPr algn="l"/>
                      <a:r>
                        <a:rPr lang="uk-UA" sz="1400" dirty="0" smtClean="0"/>
                        <a:t>Глина</a:t>
                      </a:r>
                      <a:endParaRPr lang="uk-UA" sz="1400" dirty="0"/>
                    </a:p>
                  </a:txBody>
                  <a:tcPr anchor="ctr"/>
                </a:tc>
                <a:tc>
                  <a:txBody>
                    <a:bodyPr/>
                    <a:lstStyle/>
                    <a:p>
                      <a:pPr algn="l"/>
                      <a:r>
                        <a:rPr lang="uk-UA" sz="1400" dirty="0" smtClean="0"/>
                        <a:t>Агрегати дуже щільні, кутасті</a:t>
                      </a:r>
                      <a:endParaRPr lang="uk-UA" sz="1400" dirty="0"/>
                    </a:p>
                  </a:txBody>
                  <a:tcPr anchor="ctr"/>
                </a:tc>
                <a:tc>
                  <a:txBody>
                    <a:bodyPr/>
                    <a:lstStyle/>
                    <a:p>
                      <a:r>
                        <a:rPr lang="uk-UA" sz="1400" u="none" strike="noStrike" kern="1200" baseline="0" dirty="0" smtClean="0"/>
                        <a:t>Дуже тонка однорідна маса,</a:t>
                      </a:r>
                    </a:p>
                    <a:p>
                      <a:r>
                        <a:rPr lang="uk-UA" sz="1400" u="none" strike="noStrike" kern="1200" baseline="0" dirty="0" smtClean="0"/>
                        <a:t>піску немає</a:t>
                      </a:r>
                      <a:endParaRPr lang="uk-UA" sz="1400" dirty="0"/>
                    </a:p>
                  </a:txBody>
                  <a:tcPr anchor="ctr"/>
                </a:tc>
              </a:tr>
            </a:tbl>
          </a:graphicData>
        </a:graphic>
      </p:graphicFrame>
      <p:sp>
        <p:nvSpPr>
          <p:cNvPr id="8" name="Прямоугольник 7"/>
          <p:cNvSpPr/>
          <p:nvPr/>
        </p:nvSpPr>
        <p:spPr>
          <a:xfrm>
            <a:off x="0" y="1"/>
            <a:ext cx="774700" cy="970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1</a:t>
            </a:r>
            <a:endParaRPr lang="uk-UA" sz="4000" dirty="0"/>
          </a:p>
        </p:txBody>
      </p:sp>
      <p:cxnSp>
        <p:nvCxnSpPr>
          <p:cNvPr id="9" name="Прямая соединительная линия 8"/>
          <p:cNvCxnSpPr/>
          <p:nvPr/>
        </p:nvCxnSpPr>
        <p:spPr>
          <a:xfrm>
            <a:off x="613317" y="959560"/>
            <a:ext cx="11140068" cy="0"/>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472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1375837" cy="1137423"/>
          </a:xfrm>
        </p:spPr>
        <p:txBody>
          <a:bodyPr/>
          <a:lstStyle/>
          <a:p>
            <a:r>
              <a:rPr lang="uk-UA" dirty="0" smtClean="0"/>
              <a:t>Для мокрого зразку </a:t>
            </a:r>
            <a:r>
              <a:rPr lang="uk-UA" dirty="0"/>
              <a:t>(</a:t>
            </a:r>
            <a:r>
              <a:rPr lang="uk-UA" dirty="0" smtClean="0"/>
              <a:t>табл.4)</a:t>
            </a:r>
            <a:endParaRPr lang="uk-UA" dirty="0"/>
          </a:p>
        </p:txBody>
      </p:sp>
      <p:graphicFrame>
        <p:nvGraphicFramePr>
          <p:cNvPr id="7" name="Таблица 6"/>
          <p:cNvGraphicFramePr>
            <a:graphicFrameLocks noGrp="1"/>
          </p:cNvGraphicFramePr>
          <p:nvPr>
            <p:extLst>
              <p:ext uri="{D42A27DB-BD31-4B8C-83A1-F6EECF244321}">
                <p14:modId xmlns:p14="http://schemas.microsoft.com/office/powerpoint/2010/main" val="2881636730"/>
              </p:ext>
            </p:extLst>
          </p:nvPr>
        </p:nvGraphicFramePr>
        <p:xfrm>
          <a:off x="380733" y="1580326"/>
          <a:ext cx="11560896" cy="4442521"/>
        </p:xfrm>
        <a:graphic>
          <a:graphicData uri="http://schemas.openxmlformats.org/drawingml/2006/table">
            <a:tbl>
              <a:tblPr firstRow="1" bandRow="1">
                <a:tableStyleId>{93296810-A885-4BE3-A3E7-6D5BEEA58F35}</a:tableStyleId>
              </a:tblPr>
              <a:tblGrid>
                <a:gridCol w="2522244"/>
                <a:gridCol w="3012884"/>
                <a:gridCol w="3012884"/>
                <a:gridCol w="3012884"/>
              </a:tblGrid>
              <a:tr h="645041">
                <a:tc rowSpan="2">
                  <a:txBody>
                    <a:bodyPr/>
                    <a:lstStyle/>
                    <a:p>
                      <a:pPr algn="ctr"/>
                      <a:r>
                        <a:rPr lang="uk-UA" sz="1800" u="none" strike="noStrike" kern="1200" baseline="0" dirty="0" smtClean="0"/>
                        <a:t>Гранулометричний склад ґрунту </a:t>
                      </a:r>
                      <a:endParaRPr lang="uk-UA" sz="1800" b="0" i="0" u="none" strike="noStrike" kern="1200" baseline="0" dirty="0">
                        <a:solidFill>
                          <a:schemeClr val="lt1"/>
                        </a:solidFill>
                        <a:latin typeface="+mn-lt"/>
                        <a:ea typeface="+mn-ea"/>
                        <a:cs typeface="+mn-cs"/>
                      </a:endParaRPr>
                    </a:p>
                  </a:txBody>
                  <a:tcPr anchor="ctr"/>
                </a:tc>
                <a:tc gridSpan="3">
                  <a:txBody>
                    <a:bodyPr/>
                    <a:lstStyle/>
                    <a:p>
                      <a:pPr algn="ctr"/>
                      <a:r>
                        <a:rPr lang="uk-UA" sz="1800" u="none" strike="noStrike" kern="1200" baseline="0" noProof="0" dirty="0" smtClean="0"/>
                        <a:t>Ознаки</a:t>
                      </a:r>
                      <a:endParaRPr lang="uk-UA" sz="1800" b="0" i="0" u="none" strike="noStrike" kern="1200" baseline="0" noProof="0" dirty="0">
                        <a:solidFill>
                          <a:schemeClr val="lt1"/>
                        </a:solidFill>
                        <a:latin typeface="+mn-lt"/>
                        <a:ea typeface="+mn-ea"/>
                        <a:cs typeface="+mn-cs"/>
                      </a:endParaRPr>
                    </a:p>
                  </a:txBody>
                  <a:tcPr anchor="ctr"/>
                </a:tc>
                <a:tc hMerge="1">
                  <a:txBody>
                    <a:bodyPr/>
                    <a:lstStyle/>
                    <a:p>
                      <a:pPr algn="ctr"/>
                      <a:endParaRPr lang="uk-UA" sz="1800" b="0" i="0" u="none" strike="noStrike" kern="1200" baseline="0" noProof="0" dirty="0">
                        <a:solidFill>
                          <a:schemeClr val="lt1"/>
                        </a:solidFill>
                        <a:latin typeface="+mn-lt"/>
                        <a:ea typeface="+mn-ea"/>
                        <a:cs typeface="+mn-cs"/>
                      </a:endParaRPr>
                    </a:p>
                  </a:txBody>
                  <a:tcPr anchor="ctr"/>
                </a:tc>
                <a:tc hMerge="1">
                  <a:txBody>
                    <a:bodyPr/>
                    <a:lstStyle/>
                    <a:p>
                      <a:pPr algn="ctr"/>
                      <a:endParaRPr lang="uk-UA" sz="1800" b="0" i="0" u="none" strike="noStrike" kern="1200" baseline="0" noProof="0" dirty="0">
                        <a:solidFill>
                          <a:schemeClr val="lt1"/>
                        </a:solidFill>
                        <a:latin typeface="+mn-lt"/>
                        <a:ea typeface="+mn-ea"/>
                        <a:cs typeface="+mn-cs"/>
                      </a:endParaRPr>
                    </a:p>
                  </a:txBody>
                  <a:tcPr anchor="ctr"/>
                </a:tc>
              </a:tr>
              <a:tr h="473228">
                <a:tc vMerge="1">
                  <a:txBody>
                    <a:bodyPr/>
                    <a:lstStyle/>
                    <a:p>
                      <a:pPr algn="l"/>
                      <a:endParaRPr lang="uk-UA" sz="1400" dirty="0"/>
                    </a:p>
                  </a:txBody>
                  <a:tcPr anchor="ctr"/>
                </a:tc>
                <a:tc>
                  <a:txBody>
                    <a:bodyPr/>
                    <a:lstStyle/>
                    <a:p>
                      <a:r>
                        <a:rPr lang="uk-UA" sz="1400" dirty="0" smtClean="0"/>
                        <a:t>Кульки</a:t>
                      </a:r>
                      <a:endParaRPr lang="uk-UA" sz="1400" dirty="0"/>
                    </a:p>
                  </a:txBody>
                  <a:tcPr anchor="ctr"/>
                </a:tc>
                <a:tc>
                  <a:txBody>
                    <a:bodyPr/>
                    <a:lstStyle/>
                    <a:p>
                      <a:r>
                        <a:rPr lang="uk-UA" sz="1400" dirty="0" smtClean="0"/>
                        <a:t>Шнура</a:t>
                      </a:r>
                      <a:endParaRPr lang="uk-UA" sz="1400" dirty="0"/>
                    </a:p>
                  </a:txBody>
                  <a:tcPr anchor="ctr"/>
                </a:tc>
                <a:tc>
                  <a:txBody>
                    <a:bodyPr/>
                    <a:lstStyle/>
                    <a:p>
                      <a:r>
                        <a:rPr lang="uk-UA" sz="1400" dirty="0" smtClean="0"/>
                        <a:t>Кільця</a:t>
                      </a:r>
                      <a:endParaRPr lang="uk-UA" sz="1400" dirty="0"/>
                    </a:p>
                  </a:txBody>
                  <a:tcPr anchor="ctr"/>
                </a:tc>
              </a:tr>
              <a:tr h="493296">
                <a:tc>
                  <a:txBody>
                    <a:bodyPr/>
                    <a:lstStyle/>
                    <a:p>
                      <a:pPr algn="l"/>
                      <a:r>
                        <a:rPr lang="uk-UA" sz="1800" dirty="0" smtClean="0"/>
                        <a:t>Пісок</a:t>
                      </a:r>
                      <a:endParaRPr lang="uk-UA" sz="1800" dirty="0"/>
                    </a:p>
                  </a:txBody>
                  <a:tcPr anchor="ctr"/>
                </a:tc>
                <a:tc>
                  <a:txBody>
                    <a:bodyPr/>
                    <a:lstStyle/>
                    <a:p>
                      <a:pPr algn="ctr"/>
                      <a:r>
                        <a:rPr lang="uk-UA" sz="1600" dirty="0" smtClean="0"/>
                        <a:t>Не утворюється</a:t>
                      </a:r>
                      <a:endParaRPr lang="uk-UA"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Не утворюється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Не утворюється</a:t>
                      </a:r>
                    </a:p>
                  </a:txBody>
                  <a:tcPr anchor="ctr"/>
                </a:tc>
              </a:tr>
              <a:tr h="493296">
                <a:tc>
                  <a:txBody>
                    <a:bodyPr/>
                    <a:lstStyle/>
                    <a:p>
                      <a:pPr algn="l"/>
                      <a:r>
                        <a:rPr lang="uk-UA" sz="1800" dirty="0" smtClean="0"/>
                        <a:t>Супісок</a:t>
                      </a:r>
                      <a:endParaRPr lang="uk-UA" sz="1800" dirty="0"/>
                    </a:p>
                  </a:txBody>
                  <a:tcPr anchor="ctr"/>
                </a:tc>
                <a:tc>
                  <a:txBody>
                    <a:bodyPr/>
                    <a:lstStyle/>
                    <a:p>
                      <a:pPr algn="ctr"/>
                      <a:r>
                        <a:rPr lang="uk-UA" sz="1600" dirty="0" smtClean="0"/>
                        <a:t>Утворюється</a:t>
                      </a:r>
                      <a:endParaRPr lang="uk-UA"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Не утворюється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Не утворюється</a:t>
                      </a:r>
                    </a:p>
                  </a:txBody>
                  <a:tcPr anchor="ctr"/>
                </a:tc>
              </a:tr>
              <a:tr h="696418">
                <a:tc>
                  <a:txBody>
                    <a:bodyPr/>
                    <a:lstStyle/>
                    <a:p>
                      <a:pPr algn="l"/>
                      <a:r>
                        <a:rPr lang="uk-UA" sz="1800" dirty="0" smtClean="0"/>
                        <a:t>Суглинок легкий</a:t>
                      </a:r>
                      <a:endParaRPr lang="uk-UA"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r>
                        <a:rPr lang="uk-UA" sz="1600" baseline="0" dirty="0" smtClean="0"/>
                        <a:t> не стійкий, розпадається на частини</a:t>
                      </a:r>
                      <a:endParaRPr lang="uk-UA"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Не утворюється</a:t>
                      </a:r>
                    </a:p>
                  </a:txBody>
                  <a:tcPr anchor="ctr"/>
                </a:tc>
              </a:tr>
              <a:tr h="696418">
                <a:tc>
                  <a:txBody>
                    <a:bodyPr/>
                    <a:lstStyle/>
                    <a:p>
                      <a:pPr algn="l"/>
                      <a:r>
                        <a:rPr lang="uk-UA" sz="1800" dirty="0" smtClean="0"/>
                        <a:t>Суглинок середній</a:t>
                      </a:r>
                      <a:endParaRPr lang="uk-UA"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algn="ctr"/>
                      <a:r>
                        <a:rPr lang="uk-UA" sz="1600" dirty="0" smtClean="0"/>
                        <a:t>З </a:t>
                      </a:r>
                      <a:r>
                        <a:rPr lang="uk-UA" sz="1600" dirty="0" err="1" smtClean="0"/>
                        <a:t>тріщинами</a:t>
                      </a:r>
                      <a:r>
                        <a:rPr lang="uk-UA" sz="1600" baseline="0" dirty="0" smtClean="0"/>
                        <a:t> і переломами</a:t>
                      </a:r>
                      <a:endParaRPr lang="uk-UA" sz="1600" dirty="0"/>
                    </a:p>
                  </a:txBody>
                  <a:tcPr anchor="ctr"/>
                </a:tc>
              </a:tr>
              <a:tr h="493296">
                <a:tc>
                  <a:txBody>
                    <a:bodyPr/>
                    <a:lstStyle/>
                    <a:p>
                      <a:pPr algn="l"/>
                      <a:r>
                        <a:rPr lang="uk-UA" sz="1800" dirty="0" smtClean="0"/>
                        <a:t>Суглинок важкий</a:t>
                      </a:r>
                      <a:endParaRPr lang="uk-UA"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algn="ctr"/>
                      <a:r>
                        <a:rPr lang="uk-UA" sz="1600" dirty="0" smtClean="0"/>
                        <a:t>З </a:t>
                      </a:r>
                      <a:r>
                        <a:rPr lang="uk-UA" sz="1600" dirty="0" err="1" smtClean="0"/>
                        <a:t>тріщинами</a:t>
                      </a:r>
                      <a:r>
                        <a:rPr lang="uk-UA" sz="1600" dirty="0" smtClean="0"/>
                        <a:t> при</a:t>
                      </a:r>
                      <a:r>
                        <a:rPr lang="uk-UA" sz="1600" baseline="0" dirty="0" smtClean="0"/>
                        <a:t> надавлюванні</a:t>
                      </a:r>
                      <a:endParaRPr lang="uk-UA" sz="1600" dirty="0"/>
                    </a:p>
                  </a:txBody>
                  <a:tcPr anchor="ctr"/>
                </a:tc>
              </a:tr>
              <a:tr h="451528">
                <a:tc>
                  <a:txBody>
                    <a:bodyPr/>
                    <a:lstStyle/>
                    <a:p>
                      <a:pPr algn="l"/>
                      <a:r>
                        <a:rPr lang="uk-UA" sz="1800" dirty="0" smtClean="0"/>
                        <a:t>Глина</a:t>
                      </a:r>
                      <a:endParaRPr lang="uk-UA"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smtClean="0"/>
                        <a:t>Утворюється</a:t>
                      </a:r>
                    </a:p>
                  </a:txBody>
                  <a:tcPr anchor="ctr"/>
                </a:tc>
                <a:tc>
                  <a:txBody>
                    <a:bodyPr/>
                    <a:lstStyle/>
                    <a:p>
                      <a:pPr algn="ctr"/>
                      <a:r>
                        <a:rPr lang="uk-UA" sz="1600" dirty="0" smtClean="0"/>
                        <a:t>Без </a:t>
                      </a:r>
                      <a:r>
                        <a:rPr lang="uk-UA" sz="1600" dirty="0" err="1" smtClean="0"/>
                        <a:t>тріщин</a:t>
                      </a:r>
                      <a:r>
                        <a:rPr lang="uk-UA" sz="1600" dirty="0" smtClean="0"/>
                        <a:t> при надавлюванні</a:t>
                      </a:r>
                      <a:endParaRPr lang="uk-UA" sz="1600" dirty="0"/>
                    </a:p>
                  </a:txBody>
                  <a:tcPr anchor="ctr"/>
                </a:tc>
              </a:tr>
            </a:tbl>
          </a:graphicData>
        </a:graphic>
      </p:graphicFrame>
      <p:sp>
        <p:nvSpPr>
          <p:cNvPr id="4" name="Прямоугольник 3"/>
          <p:cNvSpPr/>
          <p:nvPr/>
        </p:nvSpPr>
        <p:spPr>
          <a:xfrm>
            <a:off x="0" y="0"/>
            <a:ext cx="774700" cy="11374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1</a:t>
            </a:r>
            <a:endParaRPr lang="uk-UA" sz="4000" dirty="0"/>
          </a:p>
        </p:txBody>
      </p:sp>
      <p:cxnSp>
        <p:nvCxnSpPr>
          <p:cNvPr id="5" name="Прямая соединительная линия 4"/>
          <p:cNvCxnSpPr/>
          <p:nvPr/>
        </p:nvCxnSpPr>
        <p:spPr>
          <a:xfrm>
            <a:off x="613317" y="1111758"/>
            <a:ext cx="11140068" cy="0"/>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6024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0515600" cy="1137423"/>
          </a:xfrm>
        </p:spPr>
        <p:txBody>
          <a:bodyPr>
            <a:normAutofit/>
          </a:bodyPr>
          <a:lstStyle/>
          <a:p>
            <a:r>
              <a:rPr lang="uk-UA" sz="4000" dirty="0" smtClean="0"/>
              <a:t>Визначення щільності ґрунту</a:t>
            </a:r>
            <a:endParaRPr lang="ru-RU" sz="4000" dirty="0"/>
          </a:p>
        </p:txBody>
      </p:sp>
      <p:sp>
        <p:nvSpPr>
          <p:cNvPr id="3" name="Объект 2"/>
          <p:cNvSpPr>
            <a:spLocks noGrp="1"/>
          </p:cNvSpPr>
          <p:nvPr>
            <p:ph idx="1"/>
          </p:nvPr>
        </p:nvSpPr>
        <p:spPr>
          <a:xfrm>
            <a:off x="774699" y="1471263"/>
            <a:ext cx="8006443" cy="4765675"/>
          </a:xfrm>
        </p:spPr>
        <p:txBody>
          <a:bodyPr>
            <a:normAutofit fontScale="85000" lnSpcReduction="20000"/>
          </a:bodyPr>
          <a:lstStyle/>
          <a:p>
            <a:pPr marL="0" indent="0" algn="just">
              <a:lnSpc>
                <a:spcPct val="170000"/>
              </a:lnSpc>
              <a:buNone/>
            </a:pPr>
            <a:r>
              <a:rPr lang="uk-UA" sz="1800" dirty="0" smtClean="0"/>
              <a:t>	Масу одиниці об'єму абсолютно сухого ґрунту в непорушеному стані називають </a:t>
            </a:r>
            <a:r>
              <a:rPr lang="uk-UA" sz="1800" b="1" dirty="0" smtClean="0"/>
              <a:t>щільністю ґрунту </a:t>
            </a:r>
            <a:r>
              <a:rPr lang="uk-UA" sz="1800" dirty="0" smtClean="0"/>
              <a:t>(синоніми: об'ємна вага, питома вага скелету ґрунту), вимірюється в г/см3, кг/л, т/м3. Щільність мінеральних ґрунтів коливається в межах від </a:t>
            </a:r>
            <a:r>
              <a:rPr lang="uk-UA" sz="1800" b="1" dirty="0" smtClean="0"/>
              <a:t>0,8 до 1,8 г/см3</a:t>
            </a:r>
            <a:r>
              <a:rPr lang="uk-UA" sz="1800" dirty="0" smtClean="0"/>
              <a:t>. Величина щільності ґрунту залежить від:</a:t>
            </a:r>
          </a:p>
          <a:p>
            <a:pPr>
              <a:lnSpc>
                <a:spcPct val="170000"/>
              </a:lnSpc>
            </a:pPr>
            <a:r>
              <a:rPr lang="uk-UA" sz="1800" dirty="0" smtClean="0"/>
              <a:t>Гранулометричного та мінералогічного складу. У легких за гранулометричним складом </a:t>
            </a:r>
            <a:r>
              <a:rPr lang="uk-UA" sz="1800" dirty="0"/>
              <a:t>ґрунтів щільність більша, ніж у більш важчих</a:t>
            </a:r>
            <a:r>
              <a:rPr lang="uk-UA" sz="1800" dirty="0" smtClean="0"/>
              <a:t>.</a:t>
            </a:r>
          </a:p>
          <a:p>
            <a:pPr>
              <a:lnSpc>
                <a:spcPct val="170000"/>
              </a:lnSpc>
            </a:pPr>
            <a:r>
              <a:rPr lang="ru-RU" sz="1800" dirty="0" smtClean="0"/>
              <a:t> </a:t>
            </a:r>
            <a:r>
              <a:rPr lang="uk-UA" sz="1800" dirty="0" smtClean="0"/>
              <a:t>вмісту гумусу. Ґрунти з великим вмістом гумусу мають щільність 1,2-1,4 г/см3, безгумусні нижні горизонти характеризуються більш високою щільністю </a:t>
            </a:r>
            <a:r>
              <a:rPr lang="ru-RU" sz="1800" dirty="0" smtClean="0"/>
              <a:t>– </a:t>
            </a:r>
            <a:r>
              <a:rPr lang="ru-RU" sz="1800" dirty="0"/>
              <a:t>1,6-1,8 </a:t>
            </a:r>
            <a:r>
              <a:rPr lang="ru-RU" sz="1800" dirty="0" smtClean="0"/>
              <a:t>г/см3, </a:t>
            </a:r>
            <a:r>
              <a:rPr lang="uk-UA" sz="1800" dirty="0" smtClean="0"/>
              <a:t>щільність староорних торф'яних ґрунтів </a:t>
            </a:r>
            <a:r>
              <a:rPr lang="ru-RU" sz="1800" dirty="0" smtClean="0"/>
              <a:t>– </a:t>
            </a:r>
            <a:r>
              <a:rPr lang="ru-RU" sz="1800" dirty="0"/>
              <a:t>0,2-0,4 г/см3</a:t>
            </a:r>
            <a:r>
              <a:rPr lang="ru-RU" sz="1800" dirty="0" smtClean="0"/>
              <a:t>.</a:t>
            </a:r>
          </a:p>
          <a:p>
            <a:pPr>
              <a:lnSpc>
                <a:spcPct val="170000"/>
              </a:lnSpc>
            </a:pPr>
            <a:r>
              <a:rPr lang="ru-RU" sz="1800" dirty="0"/>
              <a:t>структурного стану. </a:t>
            </a:r>
            <a:r>
              <a:rPr lang="uk-UA" sz="1800" dirty="0" smtClean="0"/>
              <a:t>Піщані безструктурні ґрунти мають щільність завжди більшу, ніж глинисті ґрунти з більшим вмістом гумусу і добре вираженою грудочкуватою або зернистою </a:t>
            </a:r>
            <a:r>
              <a:rPr lang="uk-UA" sz="1800" dirty="0"/>
              <a:t>структурою</a:t>
            </a:r>
            <a:r>
              <a:rPr lang="uk-UA" sz="1800" dirty="0" smtClean="0"/>
              <a:t>;</a:t>
            </a:r>
            <a:endParaRPr lang="ru-RU" sz="1800" dirty="0" smtClean="0"/>
          </a:p>
        </p:txBody>
      </p:sp>
      <p:sp>
        <p:nvSpPr>
          <p:cNvPr id="7" name="Прямоугольник 6"/>
          <p:cNvSpPr/>
          <p:nvPr/>
        </p:nvSpPr>
        <p:spPr>
          <a:xfrm>
            <a:off x="0" y="0"/>
            <a:ext cx="774700" cy="11374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2</a:t>
            </a:r>
            <a:endParaRPr lang="uk-UA" sz="4000" dirty="0"/>
          </a:p>
        </p:txBody>
      </p:sp>
      <p:cxnSp>
        <p:nvCxnSpPr>
          <p:cNvPr id="9" name="Прямая соединительная линия 8"/>
          <p:cNvCxnSpPr/>
          <p:nvPr/>
        </p:nvCxnSpPr>
        <p:spPr>
          <a:xfrm>
            <a:off x="613317" y="1111758"/>
            <a:ext cx="11140068"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pic>
        <p:nvPicPr>
          <p:cNvPr id="4098" name="Picture 2" descr="http://www.poettinger.at/img/landtechnik/news10/ua_pflug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3735" y="1471263"/>
            <a:ext cx="2779649" cy="2084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luboznatel.ru/wp-content/uploads/2013/03/poch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735" y="3556000"/>
            <a:ext cx="2779649" cy="2680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9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0"/>
            <a:ext cx="10515600" cy="1137423"/>
          </a:xfrm>
        </p:spPr>
        <p:txBody>
          <a:bodyPr>
            <a:normAutofit/>
          </a:bodyPr>
          <a:lstStyle/>
          <a:p>
            <a:r>
              <a:rPr lang="uk-UA" sz="4000" dirty="0" smtClean="0"/>
              <a:t>Методи визначення щільності ґрунту</a:t>
            </a:r>
            <a:endParaRPr lang="ru-RU" sz="4000" dirty="0"/>
          </a:p>
        </p:txBody>
      </p:sp>
      <p:sp>
        <p:nvSpPr>
          <p:cNvPr id="3" name="Объект 2"/>
          <p:cNvSpPr>
            <a:spLocks noGrp="1"/>
          </p:cNvSpPr>
          <p:nvPr>
            <p:ph idx="1"/>
          </p:nvPr>
        </p:nvSpPr>
        <p:spPr>
          <a:xfrm>
            <a:off x="3991960" y="1471264"/>
            <a:ext cx="7761425" cy="4983390"/>
          </a:xfrm>
        </p:spPr>
        <p:txBody>
          <a:bodyPr anchor="ctr">
            <a:normAutofit fontScale="85000" lnSpcReduction="10000"/>
          </a:bodyPr>
          <a:lstStyle/>
          <a:p>
            <a:pPr marL="0" indent="0" algn="just">
              <a:lnSpc>
                <a:spcPct val="150000"/>
              </a:lnSpc>
              <a:buNone/>
            </a:pPr>
            <a:r>
              <a:rPr lang="uk-UA" sz="1800" dirty="0" smtClean="0"/>
              <a:t>	Для визначення щільності ґрунту існують декілька методів і приладів, в основі яких лежать різні принципи:</a:t>
            </a:r>
          </a:p>
          <a:p>
            <a:pPr>
              <a:lnSpc>
                <a:spcPct val="150000"/>
              </a:lnSpc>
            </a:pPr>
            <a:r>
              <a:rPr lang="uk-UA" sz="1800" b="1" i="1" dirty="0" smtClean="0"/>
              <a:t>буровий</a:t>
            </a:r>
            <a:r>
              <a:rPr lang="uk-UA" sz="1800" i="1" dirty="0" smtClean="0"/>
              <a:t> - </a:t>
            </a:r>
            <a:r>
              <a:rPr lang="uk-UA" sz="1800" dirty="0" smtClean="0"/>
              <a:t>взяття зразка в непорушеному стані за допомогою циліндра-бура певного об'єму</a:t>
            </a:r>
            <a:r>
              <a:rPr lang="uk-UA" sz="1800" dirty="0"/>
              <a:t>;</a:t>
            </a:r>
          </a:p>
          <a:p>
            <a:pPr>
              <a:lnSpc>
                <a:spcPct val="150000"/>
              </a:lnSpc>
            </a:pPr>
            <a:r>
              <a:rPr lang="uk-UA" sz="1800" b="1" i="1" dirty="0" smtClean="0"/>
              <a:t>ріжучого кільця або циліндра </a:t>
            </a:r>
            <a:r>
              <a:rPr lang="uk-UA" sz="1800" i="1" dirty="0" smtClean="0"/>
              <a:t>- </a:t>
            </a:r>
            <a:r>
              <a:rPr lang="uk-UA" sz="1800" dirty="0" smtClean="0"/>
              <a:t>зразки ґрунту відбираються за допомогою металічних </a:t>
            </a:r>
            <a:r>
              <a:rPr lang="uk-UA" sz="1800" dirty="0"/>
              <a:t>стаканів (кільця, циліндри) відомого об'єму, що вдавлюються в </a:t>
            </a:r>
            <a:r>
              <a:rPr lang="uk-UA" sz="1800" dirty="0" smtClean="0"/>
              <a:t>стінки розрізу</a:t>
            </a:r>
            <a:r>
              <a:rPr lang="uk-UA" sz="1800" dirty="0"/>
              <a:t>;</a:t>
            </a:r>
          </a:p>
          <a:p>
            <a:pPr>
              <a:lnSpc>
                <a:spcPct val="150000"/>
              </a:lnSpc>
            </a:pPr>
            <a:r>
              <a:rPr lang="uk-UA" sz="1800" b="1" i="1" dirty="0" smtClean="0"/>
              <a:t>фіксажний</a:t>
            </a:r>
            <a:r>
              <a:rPr lang="uk-UA" sz="1800" i="1" dirty="0" smtClean="0"/>
              <a:t> </a:t>
            </a:r>
            <a:r>
              <a:rPr lang="uk-UA" sz="1800" dirty="0" smtClean="0"/>
              <a:t>- застосування різних речовин (парафін, спермацет, бакеліт, деякі смоли</a:t>
            </a:r>
            <a:r>
              <a:rPr lang="uk-UA" sz="1800" dirty="0"/>
              <a:t>), що фіксують взятий зразок ґрунту. Об'єм зразка визначається </a:t>
            </a:r>
            <a:r>
              <a:rPr lang="uk-UA" sz="1800" dirty="0" smtClean="0"/>
              <a:t>кількістю витісненої ним рідини або гідростатичним зважуванням;</a:t>
            </a:r>
          </a:p>
          <a:p>
            <a:pPr>
              <a:lnSpc>
                <a:spcPct val="150000"/>
              </a:lnSpc>
            </a:pPr>
            <a:r>
              <a:rPr lang="uk-UA" sz="1800" b="1" i="1" dirty="0" smtClean="0"/>
              <a:t>піщаний </a:t>
            </a:r>
            <a:r>
              <a:rPr lang="uk-UA" sz="1800" b="1" i="1" dirty="0"/>
              <a:t>і вазеліновий </a:t>
            </a:r>
            <a:r>
              <a:rPr lang="uk-UA" sz="1800" dirty="0"/>
              <a:t>- вимірювання об'єму зразка ґрунту за </a:t>
            </a:r>
            <a:r>
              <a:rPr lang="uk-UA" sz="1800" dirty="0" smtClean="0"/>
              <a:t>допомогою сипучих або рідких речовин. Зразок ґрунту при цьому беруть буром або ножем без збереження природного складу. Вагу зразка визначають зважуванням, а об'єм - заповненням пустоти, що утворилась після взяття зразка</a:t>
            </a:r>
            <a:r>
              <a:rPr lang="ru-RU" sz="1800" dirty="0" smtClean="0"/>
              <a:t>, </a:t>
            </a:r>
            <a:r>
              <a:rPr lang="uk-UA" sz="1800" dirty="0" smtClean="0"/>
              <a:t>сипучою або рідкою речовинами</a:t>
            </a:r>
            <a:r>
              <a:rPr lang="uk-UA" sz="1800" dirty="0"/>
              <a:t>.</a:t>
            </a:r>
            <a:endParaRPr lang="ru-RU" sz="1800" dirty="0" smtClean="0"/>
          </a:p>
        </p:txBody>
      </p:sp>
      <p:sp>
        <p:nvSpPr>
          <p:cNvPr id="7" name="Прямоугольник 6"/>
          <p:cNvSpPr/>
          <p:nvPr/>
        </p:nvSpPr>
        <p:spPr>
          <a:xfrm>
            <a:off x="0" y="0"/>
            <a:ext cx="774700" cy="11374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2</a:t>
            </a:r>
            <a:endParaRPr lang="uk-UA" sz="4000" dirty="0"/>
          </a:p>
        </p:txBody>
      </p:sp>
      <p:cxnSp>
        <p:nvCxnSpPr>
          <p:cNvPr id="9" name="Прямая соединительная линия 8"/>
          <p:cNvCxnSpPr/>
          <p:nvPr/>
        </p:nvCxnSpPr>
        <p:spPr>
          <a:xfrm>
            <a:off x="613317" y="1111758"/>
            <a:ext cx="11140068"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pic>
        <p:nvPicPr>
          <p:cNvPr id="7170" name="Picture 2" descr="http://supersadovod.ru/wp-content/uploads/2012/07/vidyi-poch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317" y="1471264"/>
            <a:ext cx="3262528" cy="20300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atmagro.ru/wp-content/uploads/2012/10/Udobrenie-pochvy.jpg"/>
          <p:cNvPicPr>
            <a:picLocks noChangeAspect="1" noChangeArrowheads="1"/>
          </p:cNvPicPr>
          <p:nvPr/>
        </p:nvPicPr>
        <p:blipFill rotWithShape="1">
          <a:blip r:embed="rId3">
            <a:extLst>
              <a:ext uri="{28A0092B-C50C-407E-A947-70E740481C1C}">
                <a14:useLocalDpi xmlns:a14="http://schemas.microsoft.com/office/drawing/2010/main" val="0"/>
              </a:ext>
            </a:extLst>
          </a:blip>
          <a:srcRect l="4171" t="5416" r="6177" b="9798"/>
          <a:stretch/>
        </p:blipFill>
        <p:spPr bwMode="auto">
          <a:xfrm>
            <a:off x="613317" y="3860787"/>
            <a:ext cx="3262528" cy="2336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4968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609</Words>
  <Application>Microsoft Office PowerPoint</Application>
  <PresentationFormat>Широкоэкранный</PresentationFormat>
  <Paragraphs>156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Calibri</vt:lpstr>
      <vt:lpstr>Arial</vt:lpstr>
      <vt:lpstr>Calibri </vt:lpstr>
      <vt:lpstr>Calibri Light</vt:lpstr>
      <vt:lpstr>Тема Office</vt:lpstr>
      <vt:lpstr>Методи визначення хімічного складу ґрунту </vt:lpstr>
      <vt:lpstr>Зміст</vt:lpstr>
      <vt:lpstr>Перед дослідженням</vt:lpstr>
      <vt:lpstr>Визначення гранулометричного складу ґрунту</vt:lpstr>
      <vt:lpstr>Візуальне визначення гранулометричного складу ґрунту</vt:lpstr>
      <vt:lpstr>Для сухого зразку (табл.3)</vt:lpstr>
      <vt:lpstr>Для мокрого зразку (табл.4)</vt:lpstr>
      <vt:lpstr>Визначення щільності ґрунту</vt:lpstr>
      <vt:lpstr>Методи визначення щільності ґрунту</vt:lpstr>
      <vt:lpstr>Визначення щільності твердої фази ґрунту;</vt:lpstr>
      <vt:lpstr>Визначення щільності твердої фази ґрунту;</vt:lpstr>
      <vt:lpstr>Визначення загальної пористості і шпаруватості аерації ґрунту;</vt:lpstr>
      <vt:lpstr>Визначення загальної пористості і шпаруватості аерації ґрунту;</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визначення хімічного складу ґрунту</dc:title>
  <dc:creator>Дмитрий Лазян</dc:creator>
  <cp:lastModifiedBy>Дмитрий Лазян</cp:lastModifiedBy>
  <cp:revision>21</cp:revision>
  <dcterms:created xsi:type="dcterms:W3CDTF">2014-04-21T18:25:16Z</dcterms:created>
  <dcterms:modified xsi:type="dcterms:W3CDTF">2014-04-23T22:23:12Z</dcterms:modified>
</cp:coreProperties>
</file>