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8" autoAdjust="0"/>
    <p:restoredTop sz="94660"/>
  </p:normalViewPr>
  <p:slideViewPr>
    <p:cSldViewPr>
      <p:cViewPr varScale="1">
        <p:scale>
          <a:sx n="100" d="100"/>
          <a:sy n="100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692696"/>
            <a:ext cx="4102224" cy="3744416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Пластмаси</a:t>
            </a:r>
            <a:r>
              <a:rPr lang="ru-RU" dirty="0"/>
              <a:t>, </a:t>
            </a:r>
            <a:r>
              <a:rPr lang="ru-RU" dirty="0" err="1"/>
              <a:t>синтетичні</a:t>
            </a:r>
            <a:r>
              <a:rPr lang="ru-RU" dirty="0"/>
              <a:t> каучуки, </a:t>
            </a:r>
            <a:r>
              <a:rPr lang="ru-RU" dirty="0" err="1"/>
              <a:t>гума</a:t>
            </a:r>
            <a:r>
              <a:rPr lang="ru-RU" dirty="0"/>
              <a:t>, </a:t>
            </a:r>
            <a:r>
              <a:rPr lang="ru-RU" dirty="0" err="1"/>
              <a:t>штучні</a:t>
            </a:r>
            <a:r>
              <a:rPr lang="ru-RU" dirty="0"/>
              <a:t> й 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smtClean="0"/>
              <a:t>волокна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373216"/>
            <a:ext cx="2232248" cy="115212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Робота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учениці 11 – А класу</a:t>
            </a:r>
          </a:p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Каплун Ірини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D:\KIS@mail.ru\Додатковий матеріал на уроки\11-А клас\Хімія\Хімічні волокна\Новая папка\1229686137_12076744289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888432" cy="4149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740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064896" cy="1368152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Поліметилметакрилат</a:t>
            </a:r>
            <a:r>
              <a:rPr lang="ru-RU" sz="2400" dirty="0"/>
              <a:t> </a:t>
            </a:r>
            <a:r>
              <a:rPr lang="ru-RU" sz="2400" dirty="0" err="1"/>
              <a:t>утворюється</a:t>
            </a:r>
            <a:r>
              <a:rPr lang="ru-RU" sz="2400" dirty="0"/>
              <a:t> при </a:t>
            </a:r>
            <a:r>
              <a:rPr lang="ru-RU" sz="2400" dirty="0" err="1"/>
              <a:t>полімеризації</a:t>
            </a:r>
            <a:r>
              <a:rPr lang="ru-RU" sz="2400" dirty="0"/>
              <a:t> метилового </a:t>
            </a:r>
            <a:r>
              <a:rPr lang="ru-RU" sz="2400" dirty="0" err="1"/>
              <a:t>естеру</a:t>
            </a:r>
            <a:r>
              <a:rPr lang="ru-RU" sz="2400" dirty="0"/>
              <a:t> </a:t>
            </a:r>
            <a:r>
              <a:rPr lang="ru-RU" sz="2400" dirty="0" err="1"/>
              <a:t>метакрилової</a:t>
            </a:r>
            <a:r>
              <a:rPr lang="ru-RU" sz="2400" dirty="0"/>
              <a:t> </a:t>
            </a:r>
            <a:r>
              <a:rPr lang="ru-RU" sz="2400" dirty="0" err="1"/>
              <a:t>кислоти</a:t>
            </a:r>
            <a:r>
              <a:rPr lang="ru-RU" sz="2400" dirty="0"/>
              <a:t> Н2С=С(СН3)-СООСН3: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132856"/>
            <a:ext cx="8240091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603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Полівінілацетат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err="1"/>
              <a:t>Полівінілацетат</a:t>
            </a:r>
            <a:r>
              <a:rPr lang="ru-RU" sz="3200" dirty="0"/>
              <a:t> — </a:t>
            </a:r>
            <a:r>
              <a:rPr lang="ru-RU" sz="3200" dirty="0" err="1"/>
              <a:t>полімер</a:t>
            </a:r>
            <a:r>
              <a:rPr lang="ru-RU" sz="3200" dirty="0"/>
              <a:t> </a:t>
            </a:r>
            <a:r>
              <a:rPr lang="ru-RU" sz="3200" dirty="0" err="1"/>
              <a:t>естеру</a:t>
            </a:r>
            <a:r>
              <a:rPr lang="ru-RU" sz="3200" dirty="0"/>
              <a:t> </a:t>
            </a:r>
            <a:r>
              <a:rPr lang="ru-RU" sz="3200" dirty="0" err="1"/>
              <a:t>вінілового</a:t>
            </a:r>
            <a:r>
              <a:rPr lang="ru-RU" sz="3200" dirty="0"/>
              <a:t> спирту та </a:t>
            </a:r>
            <a:r>
              <a:rPr lang="ru-RU" sz="3200" dirty="0" err="1"/>
              <a:t>оцтової</a:t>
            </a:r>
            <a:r>
              <a:rPr lang="ru-RU" sz="3200" dirty="0"/>
              <a:t> </a:t>
            </a:r>
            <a:r>
              <a:rPr lang="ru-RU" sz="3200" dirty="0" err="1"/>
              <a:t>кислоти</a:t>
            </a:r>
            <a:r>
              <a:rPr lang="ru-RU" sz="3200" dirty="0"/>
              <a:t> СН3СООСН=СН2. Тверда нетоксична </a:t>
            </a:r>
            <a:r>
              <a:rPr lang="ru-RU" sz="3200" dirty="0" err="1"/>
              <a:t>речовина</a:t>
            </a:r>
            <a:r>
              <a:rPr lang="ru-RU" sz="3200" dirty="0"/>
              <a:t>, </a:t>
            </a:r>
            <a:r>
              <a:rPr lang="ru-RU" sz="3200" dirty="0" err="1"/>
              <a:t>розчиняється</a:t>
            </a:r>
            <a:r>
              <a:rPr lang="ru-RU" sz="3200" dirty="0"/>
              <a:t> в </a:t>
            </a:r>
            <a:r>
              <a:rPr lang="ru-RU" sz="3200" dirty="0" err="1"/>
              <a:t>спирті</a:t>
            </a:r>
            <a:r>
              <a:rPr lang="ru-RU" sz="3200" dirty="0"/>
              <a:t>, </a:t>
            </a:r>
            <a:r>
              <a:rPr lang="ru-RU" sz="3200" dirty="0" err="1"/>
              <a:t>ацетоні</a:t>
            </a:r>
            <a:r>
              <a:rPr lang="ru-RU" sz="3200" dirty="0"/>
              <a:t>, </a:t>
            </a:r>
            <a:r>
              <a:rPr lang="ru-RU" sz="3200" dirty="0" err="1"/>
              <a:t>естерах</a:t>
            </a:r>
            <a:r>
              <a:rPr lang="ru-RU" sz="3200" dirty="0" smtClean="0"/>
              <a:t>.</a:t>
            </a:r>
          </a:p>
          <a:p>
            <a:pPr algn="just"/>
            <a:r>
              <a:rPr lang="ru-RU" sz="3200" dirty="0" err="1"/>
              <a:t>Полівінілацетат</a:t>
            </a:r>
            <a:r>
              <a:rPr lang="ru-RU" sz="3200" dirty="0"/>
              <a:t> є основою </a:t>
            </a:r>
            <a:r>
              <a:rPr lang="ru-RU" sz="3200" dirty="0" err="1"/>
              <a:t>клеїв</a:t>
            </a:r>
            <a:r>
              <a:rPr lang="ru-RU" sz="3200" dirty="0"/>
              <a:t>, </a:t>
            </a:r>
            <a:r>
              <a:rPr lang="ru-RU" sz="3200" dirty="0" err="1"/>
              <a:t>зокрема</a:t>
            </a:r>
            <a:r>
              <a:rPr lang="ru-RU" sz="3200" dirty="0"/>
              <a:t> ПВА, </a:t>
            </a:r>
            <a:r>
              <a:rPr lang="ru-RU" sz="3200" dirty="0" err="1"/>
              <a:t>лаків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27011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6048672" cy="820687"/>
          </a:xfrm>
        </p:spPr>
        <p:txBody>
          <a:bodyPr>
            <a:noAutofit/>
          </a:bodyPr>
          <a:lstStyle/>
          <a:p>
            <a:pPr algn="just"/>
            <a:r>
              <a:rPr lang="ru-RU" sz="3600" dirty="0"/>
              <a:t>Схема </a:t>
            </a:r>
            <a:r>
              <a:rPr lang="ru-RU" sz="3600" dirty="0" err="1"/>
              <a:t>реакції</a:t>
            </a:r>
            <a:r>
              <a:rPr lang="ru-RU" sz="3600" dirty="0"/>
              <a:t> </a:t>
            </a:r>
            <a:r>
              <a:rPr lang="ru-RU" sz="3600" dirty="0" err="1"/>
              <a:t>полімеризації</a:t>
            </a:r>
            <a:r>
              <a:rPr lang="ru-RU" sz="3600" dirty="0"/>
              <a:t> </a:t>
            </a:r>
            <a:r>
              <a:rPr lang="ru-RU" sz="3600" dirty="0" err="1"/>
              <a:t>вінілацетату</a:t>
            </a:r>
            <a:r>
              <a:rPr lang="ru-RU" sz="3600" dirty="0"/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8582971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4546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Фенолоформальдегідні</a:t>
            </a:r>
            <a:r>
              <a:rPr lang="ru-RU" dirty="0"/>
              <a:t> смоли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err="1"/>
              <a:t>Фенолоформальдегідні</a:t>
            </a:r>
            <a:r>
              <a:rPr lang="ru-RU" sz="2800" dirty="0"/>
              <a:t> смоли </a:t>
            </a:r>
            <a:r>
              <a:rPr lang="ru-RU" sz="2800" dirty="0" err="1"/>
              <a:t>були</a:t>
            </a:r>
            <a:r>
              <a:rPr lang="ru-RU" sz="2800" dirty="0"/>
              <a:t> першими </a:t>
            </a:r>
            <a:r>
              <a:rPr lang="ru-RU" sz="2800" dirty="0" err="1"/>
              <a:t>полімерами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почали широко </a:t>
            </a:r>
            <a:r>
              <a:rPr lang="ru-RU" sz="2800" dirty="0" err="1"/>
              <a:t>використовувати</a:t>
            </a:r>
            <a:r>
              <a:rPr lang="ru-RU" sz="2800" dirty="0"/>
              <a:t> в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галузях</a:t>
            </a:r>
            <a:r>
              <a:rPr lang="ru-RU" sz="2800" dirty="0"/>
              <a:t>.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нееластичні</a:t>
            </a:r>
            <a:r>
              <a:rPr lang="ru-RU" sz="2800" dirty="0"/>
              <a:t> </a:t>
            </a:r>
            <a:r>
              <a:rPr lang="ru-RU" sz="2800" dirty="0" err="1"/>
              <a:t>склоподібні</a:t>
            </a:r>
            <a:r>
              <a:rPr lang="ru-RU" sz="2800" dirty="0"/>
              <a:t> </a:t>
            </a:r>
            <a:r>
              <a:rPr lang="ru-RU" sz="2800" dirty="0" err="1"/>
              <a:t>тверді</a:t>
            </a:r>
            <a:r>
              <a:rPr lang="ru-RU" sz="2800" dirty="0"/>
              <a:t> </a:t>
            </a:r>
            <a:r>
              <a:rPr lang="ru-RU" sz="2800" dirty="0" err="1"/>
              <a:t>речовини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в'язкі</a:t>
            </a:r>
            <a:r>
              <a:rPr lang="ru-RU" sz="2800" dirty="0"/>
              <a:t> </a:t>
            </a:r>
            <a:r>
              <a:rPr lang="ru-RU" sz="2800" dirty="0" err="1"/>
              <a:t>рідини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темне</a:t>
            </a:r>
            <a:r>
              <a:rPr lang="ru-RU" sz="2800" dirty="0"/>
              <a:t> </a:t>
            </a:r>
            <a:r>
              <a:rPr lang="ru-RU" sz="2800" dirty="0" err="1"/>
              <a:t>забарвлення</a:t>
            </a:r>
            <a:r>
              <a:rPr lang="ru-RU" sz="2800" dirty="0"/>
              <a:t>.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синтезують</a:t>
            </a:r>
            <a:r>
              <a:rPr lang="ru-RU" sz="2800" dirty="0"/>
              <a:t> за </a:t>
            </a:r>
            <a:r>
              <a:rPr lang="ru-RU" sz="2800" dirty="0" err="1"/>
              <a:t>реакцією</a:t>
            </a:r>
            <a:r>
              <a:rPr lang="ru-RU" sz="2800" dirty="0"/>
              <a:t> </a:t>
            </a:r>
            <a:r>
              <a:rPr lang="ru-RU" sz="2800" dirty="0" err="1"/>
              <a:t>поліконденсації</a:t>
            </a:r>
            <a:r>
              <a:rPr lang="ru-RU" sz="2800" dirty="0"/>
              <a:t> фенолу і </a:t>
            </a:r>
            <a:r>
              <a:rPr lang="ru-RU" sz="2800" dirty="0" err="1"/>
              <a:t>формальдегіду</a:t>
            </a:r>
            <a:r>
              <a:rPr lang="ru-RU" sz="2800" dirty="0"/>
              <a:t>. </a:t>
            </a:r>
            <a:r>
              <a:rPr lang="ru-RU" sz="2800" dirty="0" err="1"/>
              <a:t>Спочатку</a:t>
            </a:r>
            <a:r>
              <a:rPr lang="ru-RU" sz="2800" dirty="0"/>
              <a:t> </a:t>
            </a:r>
            <a:r>
              <a:rPr lang="ru-RU" sz="2800" dirty="0" err="1"/>
              <a:t>утворюється</a:t>
            </a:r>
            <a:r>
              <a:rPr lang="ru-RU" sz="2800" dirty="0"/>
              <a:t> </a:t>
            </a:r>
            <a:r>
              <a:rPr lang="ru-RU" sz="2800" dirty="0" err="1"/>
              <a:t>полімер</a:t>
            </a:r>
            <a:r>
              <a:rPr lang="ru-RU" sz="2800" dirty="0"/>
              <a:t> </a:t>
            </a:r>
            <a:r>
              <a:rPr lang="ru-RU" sz="2800" dirty="0" err="1"/>
              <a:t>лінійної</a:t>
            </a:r>
            <a:r>
              <a:rPr lang="ru-RU" sz="2800" dirty="0"/>
              <a:t> </a:t>
            </a:r>
            <a:r>
              <a:rPr lang="ru-RU" sz="2800" dirty="0" err="1"/>
              <a:t>будови</a:t>
            </a:r>
            <a:r>
              <a:rPr lang="ru-RU" sz="2800" dirty="0"/>
              <a:t>, а </a:t>
            </a:r>
            <a:r>
              <a:rPr lang="ru-RU" sz="2800" dirty="0" err="1"/>
              <a:t>потім</a:t>
            </a:r>
            <a:r>
              <a:rPr lang="ru-RU" sz="2800" dirty="0"/>
              <a:t> — </a:t>
            </a:r>
            <a:r>
              <a:rPr lang="ru-RU" sz="2800" dirty="0" err="1"/>
              <a:t>сітчастої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1432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352928" cy="4392488"/>
          </a:xfrm>
        </p:spPr>
        <p:txBody>
          <a:bodyPr>
            <a:noAutofit/>
          </a:bodyPr>
          <a:lstStyle/>
          <a:p>
            <a:pPr algn="just"/>
            <a:r>
              <a:rPr lang="ru-RU" sz="3600" dirty="0"/>
              <a:t>При </a:t>
            </a:r>
            <a:r>
              <a:rPr lang="ru-RU" sz="3600" dirty="0" err="1"/>
              <a:t>добуванні</a:t>
            </a:r>
            <a:r>
              <a:rPr lang="ru-RU" sz="3600" dirty="0"/>
              <a:t> </a:t>
            </a:r>
            <a:r>
              <a:rPr lang="ru-RU" sz="3600" dirty="0" err="1"/>
              <a:t>фенолоформальдегідних</a:t>
            </a:r>
            <a:r>
              <a:rPr lang="ru-RU" sz="3600" dirty="0"/>
              <a:t> смол </a:t>
            </a:r>
            <a:r>
              <a:rPr lang="ru-RU" sz="3600" dirty="0" err="1"/>
              <a:t>використовують</a:t>
            </a:r>
            <a:r>
              <a:rPr lang="ru-RU" sz="3600" dirty="0"/>
              <a:t> </a:t>
            </a:r>
            <a:r>
              <a:rPr lang="ru-RU" sz="3600" dirty="0" err="1"/>
              <a:t>каталізатор</a:t>
            </a:r>
            <a:r>
              <a:rPr lang="ru-RU" sz="3600" dirty="0"/>
              <a:t> — кислоту </a:t>
            </a:r>
            <a:r>
              <a:rPr lang="ru-RU" sz="3600" dirty="0" err="1"/>
              <a:t>або</a:t>
            </a:r>
            <a:r>
              <a:rPr lang="ru-RU" sz="3600" dirty="0"/>
              <a:t> луг. </a:t>
            </a:r>
            <a:r>
              <a:rPr lang="ru-RU" sz="3600" dirty="0" err="1"/>
              <a:t>Залежно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природи</a:t>
            </a:r>
            <a:r>
              <a:rPr lang="ru-RU" sz="3600" dirty="0"/>
              <a:t> </a:t>
            </a:r>
            <a:r>
              <a:rPr lang="ru-RU" sz="3600" dirty="0" err="1"/>
              <a:t>каталізатора</a:t>
            </a:r>
            <a:r>
              <a:rPr lang="ru-RU" sz="3600" dirty="0"/>
              <a:t> </a:t>
            </a:r>
            <a:r>
              <a:rPr lang="ru-RU" sz="3600" dirty="0" err="1"/>
              <a:t>утворюються</a:t>
            </a:r>
            <a:r>
              <a:rPr lang="ru-RU" sz="3600" dirty="0"/>
              <a:t> смоли </a:t>
            </a:r>
            <a:r>
              <a:rPr lang="ru-RU" sz="3600" dirty="0" err="1"/>
              <a:t>двох</a:t>
            </a:r>
            <a:r>
              <a:rPr lang="ru-RU" sz="3600" dirty="0"/>
              <a:t> </a:t>
            </a:r>
            <a:r>
              <a:rPr lang="ru-RU" sz="3600" dirty="0" err="1"/>
              <a:t>типів</a:t>
            </a:r>
            <a:r>
              <a:rPr lang="ru-RU" sz="3600" dirty="0"/>
              <a:t>: </a:t>
            </a:r>
            <a:r>
              <a:rPr lang="ru-RU" sz="3600" dirty="0" err="1"/>
              <a:t>новолачні</a:t>
            </a:r>
            <a:r>
              <a:rPr lang="ru-RU" sz="3600" dirty="0"/>
              <a:t> і </a:t>
            </a:r>
            <a:r>
              <a:rPr lang="ru-RU" sz="3600" dirty="0" err="1"/>
              <a:t>резольні</a:t>
            </a:r>
            <a:r>
              <a:rPr lang="ru-RU" sz="3600" dirty="0"/>
              <a:t>. Продуктами </a:t>
            </a:r>
            <a:r>
              <a:rPr lang="ru-RU" sz="3600" dirty="0" err="1"/>
              <a:t>першої</a:t>
            </a:r>
            <a:r>
              <a:rPr lang="ru-RU" sz="3600" dirty="0"/>
              <a:t> </a:t>
            </a:r>
            <a:r>
              <a:rPr lang="ru-RU" sz="3600" dirty="0" err="1"/>
              <a:t>стадії</a:t>
            </a:r>
            <a:r>
              <a:rPr lang="ru-RU" sz="3600" dirty="0"/>
              <a:t> </a:t>
            </a:r>
            <a:r>
              <a:rPr lang="ru-RU" sz="3600" dirty="0" err="1"/>
              <a:t>взаємодії</a:t>
            </a:r>
            <a:r>
              <a:rPr lang="ru-RU" sz="3600" dirty="0"/>
              <a:t> в кислому </a:t>
            </a:r>
            <a:r>
              <a:rPr lang="ru-RU" sz="3600" dirty="0" err="1"/>
              <a:t>середовищі</a:t>
            </a:r>
            <a:r>
              <a:rPr lang="ru-RU" sz="3600" dirty="0"/>
              <a:t> є о- і </a:t>
            </a:r>
            <a:r>
              <a:rPr lang="ru-RU" sz="3600" dirty="0" smtClean="0"/>
              <a:t>п-</a:t>
            </a:r>
            <a:r>
              <a:rPr lang="ru-RU" sz="3600" dirty="0" err="1" smtClean="0"/>
              <a:t>гідроксиметилфеноли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34816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352928" cy="1368152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сполуки</a:t>
            </a:r>
            <a:r>
              <a:rPr lang="ru-RU" sz="2400" dirty="0"/>
              <a:t> </a:t>
            </a:r>
            <a:r>
              <a:rPr lang="ru-RU" sz="2400" dirty="0" err="1"/>
              <a:t>далі</a:t>
            </a:r>
            <a:r>
              <a:rPr lang="ru-RU" sz="2400" dirty="0"/>
              <a:t> </a:t>
            </a:r>
            <a:r>
              <a:rPr lang="ru-RU" sz="2400" dirty="0" err="1"/>
              <a:t>вступають</a:t>
            </a:r>
            <a:r>
              <a:rPr lang="ru-RU" sz="2400" dirty="0"/>
              <a:t> у </a:t>
            </a:r>
            <a:r>
              <a:rPr lang="ru-RU" sz="2400" dirty="0" err="1"/>
              <a:t>реакцію</a:t>
            </a:r>
            <a:r>
              <a:rPr lang="ru-RU" sz="2400" dirty="0"/>
              <a:t> </a:t>
            </a:r>
            <a:r>
              <a:rPr lang="ru-RU" sz="2400" dirty="0" err="1"/>
              <a:t>поліконденсації</a:t>
            </a:r>
            <a:r>
              <a:rPr lang="ru-RU" sz="2400" dirty="0"/>
              <a:t> з </a:t>
            </a:r>
            <a:r>
              <a:rPr lang="ru-RU" sz="2400" dirty="0" err="1"/>
              <a:t>утворенням</a:t>
            </a:r>
            <a:r>
              <a:rPr lang="ru-RU" sz="2400" dirty="0"/>
              <a:t> </a:t>
            </a:r>
            <a:r>
              <a:rPr lang="ru-RU" sz="2400" dirty="0" err="1"/>
              <a:t>лінійного</a:t>
            </a:r>
            <a:r>
              <a:rPr lang="ru-RU" sz="2400" dirty="0"/>
              <a:t> </a:t>
            </a:r>
            <a:r>
              <a:rPr lang="ru-RU" sz="2400" dirty="0" err="1"/>
              <a:t>полімеру</a:t>
            </a:r>
            <a:r>
              <a:rPr lang="ru-RU" sz="2400" dirty="0"/>
              <a:t> — </a:t>
            </a:r>
            <a:r>
              <a:rPr lang="ru-RU" sz="2400" dirty="0" err="1"/>
              <a:t>новолаку</a:t>
            </a:r>
            <a:r>
              <a:rPr lang="ru-RU" sz="2400" dirty="0"/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8389440" cy="2013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958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424936" cy="1584176"/>
          </a:xfrm>
        </p:spPr>
        <p:txBody>
          <a:bodyPr/>
          <a:lstStyle/>
          <a:p>
            <a:pPr algn="just"/>
            <a:r>
              <a:rPr lang="ru-RU" dirty="0"/>
              <a:t>У </a:t>
            </a:r>
            <a:r>
              <a:rPr lang="ru-RU" dirty="0" err="1"/>
              <a:t>лужному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при </a:t>
            </a:r>
            <a:r>
              <a:rPr lang="ru-RU" dirty="0" err="1"/>
              <a:t>взаємодії</a:t>
            </a:r>
            <a:r>
              <a:rPr lang="ru-RU" dirty="0"/>
              <a:t> фенолу з </a:t>
            </a:r>
            <a:r>
              <a:rPr lang="ru-RU" dirty="0" err="1"/>
              <a:t>формальдегідом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о- і п-</a:t>
            </a:r>
            <a:r>
              <a:rPr lang="ru-RU" dirty="0" err="1"/>
              <a:t>гідроксиметилфенолів</a:t>
            </a:r>
            <a:r>
              <a:rPr lang="ru-RU" dirty="0"/>
              <a:t>, </a:t>
            </a:r>
            <a:r>
              <a:rPr lang="ru-RU" dirty="0" err="1"/>
              <a:t>з'являються</a:t>
            </a:r>
            <a:r>
              <a:rPr lang="ru-RU" dirty="0"/>
              <a:t> </a:t>
            </a:r>
            <a:r>
              <a:rPr lang="ru-RU" dirty="0" err="1"/>
              <a:t>феноли</a:t>
            </a:r>
            <a:r>
              <a:rPr lang="ru-RU" dirty="0"/>
              <a:t> з </a:t>
            </a:r>
            <a:r>
              <a:rPr lang="ru-RU" dirty="0" err="1"/>
              <a:t>двома</a:t>
            </a:r>
            <a:r>
              <a:rPr lang="ru-RU" dirty="0"/>
              <a:t> і </a:t>
            </a:r>
            <a:r>
              <a:rPr lang="ru-RU" dirty="0" err="1"/>
              <a:t>трьома</a:t>
            </a:r>
            <a:r>
              <a:rPr lang="ru-RU" dirty="0"/>
              <a:t> </a:t>
            </a:r>
            <a:r>
              <a:rPr lang="ru-RU" dirty="0" err="1"/>
              <a:t>групами</a:t>
            </a:r>
            <a:r>
              <a:rPr lang="ru-RU" dirty="0"/>
              <a:t> СН2ОН: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79" y="2132856"/>
            <a:ext cx="782872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980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7776864" cy="1152128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конденсації</a:t>
            </a:r>
            <a:r>
              <a:rPr lang="ru-RU" sz="2400" dirty="0"/>
              <a:t> </a:t>
            </a:r>
            <a:r>
              <a:rPr lang="ru-RU" sz="2400" dirty="0" err="1"/>
              <a:t>утворюються</a:t>
            </a:r>
            <a:r>
              <a:rPr lang="ru-RU" sz="2400" dirty="0"/>
              <a:t> так </a:t>
            </a:r>
            <a:r>
              <a:rPr lang="ru-RU" sz="2400" dirty="0" err="1"/>
              <a:t>звані</a:t>
            </a:r>
            <a:r>
              <a:rPr lang="ru-RU" sz="2400" dirty="0"/>
              <a:t> </a:t>
            </a:r>
            <a:r>
              <a:rPr lang="ru-RU" sz="2400" dirty="0" err="1"/>
              <a:t>резольні</a:t>
            </a:r>
            <a:r>
              <a:rPr lang="ru-RU" sz="2400" dirty="0"/>
              <a:t> смоли </a:t>
            </a:r>
            <a:r>
              <a:rPr lang="ru-RU" sz="2400" dirty="0" err="1"/>
              <a:t>лінійної</a:t>
            </a:r>
            <a:r>
              <a:rPr lang="ru-RU" sz="2400" dirty="0"/>
              <a:t> </a:t>
            </a:r>
            <a:r>
              <a:rPr lang="ru-RU" sz="2400" dirty="0" err="1"/>
              <a:t>будови</a:t>
            </a:r>
            <a:r>
              <a:rPr lang="ru-RU" sz="2400" dirty="0"/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8712968" cy="2483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489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848872" cy="1048221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При </a:t>
            </a:r>
            <a:r>
              <a:rPr lang="ru-RU" sz="2400" dirty="0" err="1"/>
              <a:t>подальшому</a:t>
            </a:r>
            <a:r>
              <a:rPr lang="ru-RU" sz="2400" dirty="0"/>
              <a:t> </a:t>
            </a:r>
            <a:r>
              <a:rPr lang="ru-RU" sz="2400" dirty="0" err="1"/>
              <a:t>нагріванні</a:t>
            </a:r>
            <a:r>
              <a:rPr lang="ru-RU" sz="2400" dirty="0"/>
              <a:t> </a:t>
            </a:r>
            <a:r>
              <a:rPr lang="ru-RU" sz="2400" dirty="0" err="1"/>
              <a:t>резолів</a:t>
            </a:r>
            <a:r>
              <a:rPr lang="ru-RU" sz="2400" dirty="0"/>
              <a:t> </a:t>
            </a:r>
            <a:r>
              <a:rPr lang="ru-RU" sz="2400" dirty="0" err="1"/>
              <a:t>формується</a:t>
            </a:r>
            <a:r>
              <a:rPr lang="ru-RU" sz="2400" dirty="0"/>
              <a:t> </a:t>
            </a:r>
            <a:r>
              <a:rPr lang="ru-RU" sz="2400" dirty="0" err="1"/>
              <a:t>невпорядкована</a:t>
            </a:r>
            <a:r>
              <a:rPr lang="ru-RU" sz="2400" dirty="0"/>
              <a:t> </a:t>
            </a:r>
            <a:r>
              <a:rPr lang="ru-RU" sz="2400" dirty="0" err="1"/>
              <a:t>сітчаста</a:t>
            </a:r>
            <a:r>
              <a:rPr lang="ru-RU" sz="2400" dirty="0"/>
              <a:t> структура: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7128792" cy="4208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531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Епоксидні</a:t>
            </a:r>
            <a:r>
              <a:rPr lang="ru-RU" dirty="0"/>
              <a:t> смоли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err="1"/>
              <a:t>Епоксидні</a:t>
            </a:r>
            <a:r>
              <a:rPr lang="ru-RU" sz="2400" dirty="0"/>
              <a:t> смоли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полімери</a:t>
            </a:r>
            <a:r>
              <a:rPr lang="ru-RU" sz="2400" dirty="0"/>
              <a:t> з </a:t>
            </a:r>
            <a:r>
              <a:rPr lang="ru-RU" sz="2400" dirty="0" err="1"/>
              <a:t>невисокою</a:t>
            </a:r>
            <a:r>
              <a:rPr lang="ru-RU" sz="2400" dirty="0"/>
              <a:t> молекулярною </a:t>
            </a:r>
            <a:r>
              <a:rPr lang="ru-RU" sz="2400" dirty="0" err="1"/>
              <a:t>масою</a:t>
            </a:r>
            <a:r>
              <a:rPr lang="ru-RU" sz="2400" dirty="0"/>
              <a:t> (</a:t>
            </a:r>
            <a:r>
              <a:rPr lang="ru-RU" sz="2400" dirty="0" err="1"/>
              <a:t>здебільшого</a:t>
            </a:r>
            <a:r>
              <a:rPr lang="ru-RU" sz="2400" dirty="0"/>
              <a:t> 300-3500),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містять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атомів</a:t>
            </a:r>
            <a:r>
              <a:rPr lang="ru-RU" sz="2400" dirty="0"/>
              <a:t>. </a:t>
            </a:r>
            <a:r>
              <a:rPr lang="ru-RU" sz="2400" dirty="0" err="1"/>
              <a:t>Тверднуть</a:t>
            </a:r>
            <a:r>
              <a:rPr lang="ru-RU" sz="2400" dirty="0"/>
              <a:t> при </a:t>
            </a:r>
            <a:r>
              <a:rPr lang="ru-RU" sz="2400" dirty="0" err="1"/>
              <a:t>змішуванні</a:t>
            </a:r>
            <a:r>
              <a:rPr lang="ru-RU" sz="2400" dirty="0"/>
              <a:t> з </a:t>
            </a:r>
            <a:r>
              <a:rPr lang="ru-RU" sz="2400" dirty="0" err="1"/>
              <a:t>фенолоформальдегідними</a:t>
            </a:r>
            <a:r>
              <a:rPr lang="ru-RU" sz="2400" dirty="0"/>
              <a:t> смолами, </a:t>
            </a:r>
            <a:r>
              <a:rPr lang="ru-RU" sz="2400" dirty="0" err="1"/>
              <a:t>багатоосновними</a:t>
            </a:r>
            <a:r>
              <a:rPr lang="ru-RU" sz="2400" dirty="0"/>
              <a:t> </a:t>
            </a:r>
            <a:r>
              <a:rPr lang="ru-RU" sz="2400" dirty="0" err="1" smtClean="0"/>
              <a:t>карбоновими</a:t>
            </a:r>
            <a:r>
              <a:rPr lang="ru-RU" sz="2400" dirty="0" smtClean="0"/>
              <a:t> кислотами</a:t>
            </a:r>
            <a:r>
              <a:rPr lang="ru-RU" sz="2400" dirty="0"/>
              <a:t>, </a:t>
            </a:r>
            <a:r>
              <a:rPr lang="ru-RU" sz="2400" dirty="0" err="1"/>
              <a:t>деякими</a:t>
            </a:r>
            <a:r>
              <a:rPr lang="ru-RU" sz="2400" dirty="0"/>
              <a:t> </a:t>
            </a:r>
            <a:r>
              <a:rPr lang="ru-RU" sz="2400" dirty="0" err="1"/>
              <a:t>іншими</a:t>
            </a:r>
            <a:r>
              <a:rPr lang="ru-RU" sz="2400" dirty="0"/>
              <a:t> </a:t>
            </a:r>
            <a:r>
              <a:rPr lang="ru-RU" sz="2400" dirty="0" err="1"/>
              <a:t>сполуками</a:t>
            </a:r>
            <a:r>
              <a:rPr lang="ru-RU" sz="2400" dirty="0"/>
              <a:t> в </a:t>
            </a:r>
            <a:r>
              <a:rPr lang="ru-RU" sz="2400" dirty="0" err="1"/>
              <a:t>результаті</a:t>
            </a:r>
            <a:r>
              <a:rPr lang="ru-RU" sz="2400" dirty="0"/>
              <a:t> </a:t>
            </a:r>
            <a:r>
              <a:rPr lang="ru-RU" sz="2400" dirty="0" err="1"/>
              <a:t>взаємодії</a:t>
            </a:r>
            <a:r>
              <a:rPr lang="ru-RU" sz="2400" dirty="0"/>
              <a:t> з ними (при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утворюється</a:t>
            </a:r>
            <a:r>
              <a:rPr lang="ru-RU" sz="2400" dirty="0"/>
              <a:t> </a:t>
            </a:r>
            <a:r>
              <a:rPr lang="ru-RU" sz="2400" dirty="0" err="1"/>
              <a:t>сітчаста</a:t>
            </a:r>
            <a:r>
              <a:rPr lang="ru-RU" sz="2400" dirty="0"/>
              <a:t> структура).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епоксидних</a:t>
            </a:r>
            <a:r>
              <a:rPr lang="ru-RU" sz="2400" dirty="0"/>
              <a:t> смол </a:t>
            </a:r>
            <a:r>
              <a:rPr lang="ru-RU" sz="2400" dirty="0" err="1"/>
              <a:t>виробляють</a:t>
            </a:r>
            <a:r>
              <a:rPr lang="ru-RU" sz="2400" dirty="0"/>
              <a:t> лаки, </a:t>
            </a:r>
            <a:r>
              <a:rPr lang="ru-RU" sz="2400" dirty="0" err="1"/>
              <a:t>клеї</a:t>
            </a:r>
            <a:r>
              <a:rPr lang="ru-RU" sz="2400" dirty="0"/>
              <a:t>, герметики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2350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Пластмаси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7772400" cy="2620887"/>
          </a:xfrm>
        </p:spPr>
        <p:txBody>
          <a:bodyPr>
            <a:normAutofit/>
          </a:bodyPr>
          <a:lstStyle/>
          <a:p>
            <a:pPr algn="just"/>
            <a:r>
              <a:rPr lang="ru-RU" sz="3600" dirty="0" err="1"/>
              <a:t>Пластмаси</a:t>
            </a:r>
            <a:r>
              <a:rPr lang="ru-RU" sz="3600" dirty="0"/>
              <a:t> —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dirty="0" err="1"/>
              <a:t>матеріали</a:t>
            </a:r>
            <a:r>
              <a:rPr lang="ru-RU" sz="3600" dirty="0"/>
              <a:t>, </a:t>
            </a:r>
            <a:r>
              <a:rPr lang="ru-RU" sz="3600" dirty="0" err="1"/>
              <a:t>створені</a:t>
            </a:r>
            <a:r>
              <a:rPr lang="ru-RU" sz="3600" dirty="0"/>
              <a:t> на </a:t>
            </a:r>
            <a:r>
              <a:rPr lang="ru-RU" sz="3600" dirty="0" err="1"/>
              <a:t>основі</a:t>
            </a:r>
            <a:r>
              <a:rPr lang="ru-RU" sz="3600" dirty="0"/>
              <a:t> </a:t>
            </a:r>
            <a:r>
              <a:rPr lang="ru-RU" sz="3600" dirty="0" err="1"/>
              <a:t>полімерів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здатні</a:t>
            </a:r>
            <a:r>
              <a:rPr lang="ru-RU" sz="3600" dirty="0"/>
              <a:t> </a:t>
            </a:r>
            <a:r>
              <a:rPr lang="ru-RU" sz="3600" dirty="0" err="1"/>
              <a:t>під</a:t>
            </a:r>
            <a:r>
              <a:rPr lang="ru-RU" sz="3600" dirty="0"/>
              <a:t> </a:t>
            </a:r>
            <a:r>
              <a:rPr lang="ru-RU" sz="3600" dirty="0" err="1"/>
              <a:t>впливом</a:t>
            </a:r>
            <a:r>
              <a:rPr lang="ru-RU" sz="3600" dirty="0"/>
              <a:t> </a:t>
            </a:r>
            <a:r>
              <a:rPr lang="ru-RU" sz="3600" dirty="0" err="1"/>
              <a:t>температури</a:t>
            </a:r>
            <a:r>
              <a:rPr lang="ru-RU" sz="3600" dirty="0"/>
              <a:t> і </a:t>
            </a:r>
            <a:r>
              <a:rPr lang="ru-RU" sz="3600" dirty="0" err="1"/>
              <a:t>тиску</a:t>
            </a:r>
            <a:r>
              <a:rPr lang="ru-RU" sz="3600" dirty="0"/>
              <a:t> </a:t>
            </a:r>
            <a:r>
              <a:rPr lang="ru-RU" sz="3600" dirty="0" err="1"/>
              <a:t>набувати</a:t>
            </a:r>
            <a:r>
              <a:rPr lang="ru-RU" sz="3600" dirty="0"/>
              <a:t> </a:t>
            </a:r>
            <a:r>
              <a:rPr lang="ru-RU" sz="3600" dirty="0" err="1"/>
              <a:t>певної</a:t>
            </a:r>
            <a:r>
              <a:rPr lang="ru-RU" sz="3600" dirty="0"/>
              <a:t> </a:t>
            </a:r>
            <a:r>
              <a:rPr lang="ru-RU" sz="3600" dirty="0" err="1"/>
              <a:t>форми</a:t>
            </a:r>
            <a:r>
              <a:rPr lang="ru-RU" sz="3600" dirty="0"/>
              <a:t> і </a:t>
            </a:r>
            <a:r>
              <a:rPr lang="ru-RU" sz="3600" dirty="0" err="1"/>
              <a:t>зберігати</a:t>
            </a:r>
            <a:r>
              <a:rPr lang="ru-RU" sz="3600" dirty="0"/>
              <a:t> </a:t>
            </a:r>
            <a:r>
              <a:rPr lang="ru-RU" sz="3600" dirty="0" err="1"/>
              <a:t>її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1607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Каучуки і волокна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Каучуки — </a:t>
            </a:r>
            <a:r>
              <a:rPr lang="ru-RU" dirty="0" err="1"/>
              <a:t>полімерні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рослинного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синтетичного </a:t>
            </a:r>
            <a:r>
              <a:rPr lang="ru-RU" dirty="0" err="1"/>
              <a:t>походження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гуму</a:t>
            </a:r>
            <a:r>
              <a:rPr lang="ru-RU" dirty="0"/>
              <a:t> та </a:t>
            </a:r>
            <a:r>
              <a:rPr lang="ru-RU" dirty="0" err="1"/>
              <a:t>гумові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. Вони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для </a:t>
            </a:r>
            <a:r>
              <a:rPr lang="ru-RU" dirty="0" err="1"/>
              <a:t>людства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б тому, </a:t>
            </a:r>
            <a:r>
              <a:rPr lang="ru-RU" dirty="0" err="1"/>
              <a:t>що</a:t>
            </a:r>
            <a:r>
              <a:rPr lang="ru-RU" dirty="0"/>
              <a:t> без шин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функціонувати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автомобільний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повітряний</a:t>
            </a:r>
            <a:r>
              <a:rPr lang="ru-RU" dirty="0"/>
              <a:t> транспорт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err="1"/>
              <a:t>Найхарактерніша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 </a:t>
            </a:r>
            <a:r>
              <a:rPr lang="ru-RU" dirty="0" err="1"/>
              <a:t>каучуків</a:t>
            </a:r>
            <a:r>
              <a:rPr lang="ru-RU" dirty="0"/>
              <a:t> — </a:t>
            </a:r>
            <a:r>
              <a:rPr lang="ru-RU" dirty="0" err="1"/>
              <a:t>еластичність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деформації</a:t>
            </a:r>
            <a:r>
              <a:rPr lang="ru-RU" dirty="0"/>
              <a:t> </a:t>
            </a:r>
            <a:r>
              <a:rPr lang="ru-RU" dirty="0" err="1"/>
              <a:t>відновлювати</a:t>
            </a:r>
            <a:r>
              <a:rPr lang="ru-RU" dirty="0"/>
              <a:t> свою форму. Але при </a:t>
            </a:r>
            <a:r>
              <a:rPr lang="ru-RU" dirty="0" err="1"/>
              <a:t>нагріванні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охолодженні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 </a:t>
            </a:r>
            <a:r>
              <a:rPr lang="ru-RU" dirty="0" err="1"/>
              <a:t>втрачається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відзначаються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міцністю</a:t>
            </a:r>
            <a:r>
              <a:rPr lang="ru-RU" dirty="0"/>
              <a:t> та </a:t>
            </a:r>
            <a:r>
              <a:rPr lang="ru-RU" dirty="0" err="1"/>
              <a:t>зносостійкістю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каучуків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полімери</a:t>
            </a:r>
            <a:r>
              <a:rPr lang="ru-RU" dirty="0"/>
              <a:t> </a:t>
            </a:r>
            <a:r>
              <a:rPr lang="ru-RU" dirty="0" err="1"/>
              <a:t>дієнових</a:t>
            </a:r>
            <a:r>
              <a:rPr lang="ru-RU" dirty="0"/>
              <a:t> </a:t>
            </a:r>
            <a:r>
              <a:rPr lang="ru-RU" dirty="0" err="1"/>
              <a:t>вуглеводнів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похідних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2483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568952" cy="1440160"/>
          </a:xfrm>
        </p:spPr>
        <p:txBody>
          <a:bodyPr/>
          <a:lstStyle/>
          <a:p>
            <a:pPr algn="just"/>
            <a:r>
              <a:rPr lang="ru-RU" dirty="0" err="1"/>
              <a:t>Природний</a:t>
            </a:r>
            <a:r>
              <a:rPr lang="ru-RU" dirty="0"/>
              <a:t> (</a:t>
            </a:r>
            <a:r>
              <a:rPr lang="ru-RU" dirty="0" err="1"/>
              <a:t>натуральний</a:t>
            </a:r>
            <a:r>
              <a:rPr lang="ru-RU" dirty="0"/>
              <a:t>) каучук </a:t>
            </a:r>
            <a:r>
              <a:rPr lang="ru-RU" dirty="0" err="1"/>
              <a:t>міститься</a:t>
            </a:r>
            <a:r>
              <a:rPr lang="ru-RU" dirty="0"/>
              <a:t> в соку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(</a:t>
            </a:r>
            <a:r>
              <a:rPr lang="ru-RU" dirty="0" err="1"/>
              <a:t>гевеї</a:t>
            </a:r>
            <a:r>
              <a:rPr lang="ru-RU" dirty="0"/>
              <a:t>, </a:t>
            </a:r>
            <a:r>
              <a:rPr lang="ru-RU" dirty="0" err="1"/>
              <a:t>фікуса</a:t>
            </a:r>
            <a:r>
              <a:rPr lang="ru-RU" dirty="0"/>
              <a:t>, </a:t>
            </a:r>
            <a:r>
              <a:rPr lang="ru-RU" dirty="0" err="1"/>
              <a:t>кульбаби</a:t>
            </a:r>
            <a:r>
              <a:rPr lang="ru-RU" dirty="0"/>
              <a:t>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молоко і є </a:t>
            </a:r>
            <a:r>
              <a:rPr lang="ru-RU" dirty="0" err="1"/>
              <a:t>емульсією</a:t>
            </a:r>
            <a:r>
              <a:rPr lang="ru-RU" dirty="0"/>
              <a:t> каучуку у </a:t>
            </a:r>
            <a:r>
              <a:rPr lang="ru-RU" dirty="0" err="1"/>
              <a:t>воді</a:t>
            </a:r>
            <a:r>
              <a:rPr lang="ru-RU" dirty="0"/>
              <a:t>.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полімеру</a:t>
            </a:r>
            <a:r>
              <a:rPr lang="ru-RU" dirty="0"/>
              <a:t> із мономеру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хімічне</a:t>
            </a:r>
            <a:r>
              <a:rPr lang="ru-RU" dirty="0"/>
              <a:t> </a:t>
            </a:r>
            <a:r>
              <a:rPr lang="ru-RU" dirty="0" err="1"/>
              <a:t>рівняння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9" y="2276872"/>
            <a:ext cx="7957139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519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84976" cy="1944216"/>
          </a:xfrm>
        </p:spPr>
        <p:txBody>
          <a:bodyPr/>
          <a:lstStyle/>
          <a:p>
            <a:pPr algn="just"/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випускають</a:t>
            </a:r>
            <a:r>
              <a:rPr lang="ru-RU" dirty="0"/>
              <a:t> </a:t>
            </a:r>
            <a:r>
              <a:rPr lang="ru-RU" dirty="0" err="1"/>
              <a:t>бутадієн</a:t>
            </a:r>
            <a:r>
              <a:rPr lang="ru-RU" dirty="0"/>
              <a:t>-стирольного каучуку, </a:t>
            </a:r>
            <a:r>
              <a:rPr lang="ru-RU" dirty="0" err="1"/>
              <a:t>здійснюючи</a:t>
            </a:r>
            <a:r>
              <a:rPr lang="ru-RU" dirty="0"/>
              <a:t> </a:t>
            </a:r>
            <a:r>
              <a:rPr lang="ru-RU" dirty="0" err="1"/>
              <a:t>сумісну</a:t>
            </a:r>
            <a:r>
              <a:rPr lang="ru-RU" dirty="0"/>
              <a:t> </a:t>
            </a:r>
            <a:r>
              <a:rPr lang="ru-RU" dirty="0" err="1"/>
              <a:t>полімеризацію</a:t>
            </a:r>
            <a:r>
              <a:rPr lang="ru-RU" dirty="0"/>
              <a:t> </a:t>
            </a:r>
            <a:r>
              <a:rPr lang="ru-RU" dirty="0" err="1"/>
              <a:t>бутадієну</a:t>
            </a:r>
            <a:r>
              <a:rPr lang="ru-RU" dirty="0"/>
              <a:t> і </a:t>
            </a:r>
            <a:r>
              <a:rPr lang="ru-RU" dirty="0" err="1"/>
              <a:t>стирену</a:t>
            </a:r>
            <a:r>
              <a:rPr lang="ru-RU" dirty="0"/>
              <a:t>. </a:t>
            </a:r>
            <a:r>
              <a:rPr lang="ru-RU" dirty="0" err="1"/>
              <a:t>Приєднання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стирену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основному за </a:t>
            </a:r>
            <a:r>
              <a:rPr lang="ru-RU" dirty="0" err="1"/>
              <a:t>положеннями</a:t>
            </a:r>
            <a:r>
              <a:rPr lang="ru-RU" dirty="0"/>
              <a:t> 1 і 4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бутадієну</a:t>
            </a:r>
            <a:r>
              <a:rPr lang="ru-RU" dirty="0"/>
              <a:t>. </a:t>
            </a:r>
            <a:r>
              <a:rPr lang="ru-RU" dirty="0" err="1"/>
              <a:t>Спрощена</a:t>
            </a:r>
            <a:r>
              <a:rPr lang="ru-RU" dirty="0"/>
              <a:t> схема </a:t>
            </a:r>
            <a:r>
              <a:rPr lang="ru-RU" dirty="0" err="1"/>
              <a:t>реакції</a:t>
            </a:r>
            <a:r>
              <a:rPr lang="ru-RU" dirty="0"/>
              <a:t>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62919"/>
            <a:ext cx="7056784" cy="3287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537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Волокна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620688"/>
            <a:ext cx="3739952" cy="4752528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Волокна —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довгі</a:t>
            </a:r>
            <a:r>
              <a:rPr lang="ru-RU" sz="3200" dirty="0"/>
              <a:t> </a:t>
            </a:r>
            <a:r>
              <a:rPr lang="ru-RU" sz="3200" dirty="0" err="1"/>
              <a:t>гнучкі</a:t>
            </a:r>
            <a:r>
              <a:rPr lang="ru-RU" sz="3200" dirty="0"/>
              <a:t> нитки,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виробляють</a:t>
            </a:r>
            <a:r>
              <a:rPr lang="ru-RU" sz="3200" dirty="0"/>
              <a:t> із </a:t>
            </a:r>
            <a:r>
              <a:rPr lang="ru-RU" sz="3200" dirty="0" err="1"/>
              <a:t>природних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синтетичних</a:t>
            </a:r>
            <a:r>
              <a:rPr lang="ru-RU" sz="3200" dirty="0"/>
              <a:t> </a:t>
            </a:r>
            <a:r>
              <a:rPr lang="ru-RU" sz="3200" dirty="0" err="1"/>
              <a:t>полімерів</a:t>
            </a:r>
            <a:r>
              <a:rPr lang="ru-RU" sz="3200" dirty="0"/>
              <a:t> і </a:t>
            </a:r>
            <a:r>
              <a:rPr lang="ru-RU" sz="3200" dirty="0" err="1"/>
              <a:t>використовують</a:t>
            </a:r>
            <a:r>
              <a:rPr lang="ru-RU" sz="3200" dirty="0"/>
              <a:t> для </a:t>
            </a:r>
            <a:r>
              <a:rPr lang="ru-RU" sz="3200" dirty="0" err="1"/>
              <a:t>виготовлення</a:t>
            </a:r>
            <a:r>
              <a:rPr lang="ru-RU" sz="3200" dirty="0"/>
              <a:t> </a:t>
            </a:r>
            <a:r>
              <a:rPr lang="ru-RU" sz="3200" dirty="0" err="1"/>
              <a:t>пряжі</a:t>
            </a:r>
            <a:r>
              <a:rPr lang="ru-RU" sz="3200" dirty="0"/>
              <a:t> й </a:t>
            </a:r>
            <a:r>
              <a:rPr lang="ru-RU" sz="3200" dirty="0" err="1"/>
              <a:t>текстильних</a:t>
            </a:r>
            <a:r>
              <a:rPr lang="ru-RU" sz="3200" dirty="0"/>
              <a:t> </a:t>
            </a:r>
            <a:r>
              <a:rPr lang="ru-RU" sz="3200" dirty="0" err="1"/>
              <a:t>виробів</a:t>
            </a:r>
            <a:r>
              <a:rPr lang="ru-RU" sz="3200" dirty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0" t="44155" r="4546" b="7411"/>
          <a:stretch/>
        </p:blipFill>
        <p:spPr bwMode="auto">
          <a:xfrm>
            <a:off x="1187624" y="1409725"/>
            <a:ext cx="2736304" cy="4017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680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136904" cy="1080120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/>
              <a:t>Розрізняють</a:t>
            </a:r>
            <a:r>
              <a:rPr lang="ru-RU" sz="2800" dirty="0"/>
              <a:t> </a:t>
            </a:r>
            <a:r>
              <a:rPr lang="ru-RU" sz="2800" dirty="0" err="1"/>
              <a:t>природні</a:t>
            </a:r>
            <a:r>
              <a:rPr lang="ru-RU" sz="2800" dirty="0"/>
              <a:t>,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натуральні</a:t>
            </a:r>
            <a:r>
              <a:rPr lang="ru-RU" sz="2800" dirty="0"/>
              <a:t>, і </a:t>
            </a:r>
            <a:r>
              <a:rPr lang="ru-RU" sz="2800" dirty="0" err="1"/>
              <a:t>хімічні</a:t>
            </a:r>
            <a:r>
              <a:rPr lang="ru-RU" sz="2800" dirty="0"/>
              <a:t> волокна.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920396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5306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Природні волокна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196752"/>
            <a:ext cx="4460032" cy="4464496"/>
          </a:xfrm>
        </p:spPr>
        <p:txBody>
          <a:bodyPr/>
          <a:lstStyle/>
          <a:p>
            <a:pPr algn="just"/>
            <a:r>
              <a:rPr lang="ru-RU" dirty="0" err="1"/>
              <a:t>Рослинні</a:t>
            </a:r>
            <a:r>
              <a:rPr lang="ru-RU" dirty="0"/>
              <a:t> волокна </a:t>
            </a:r>
            <a:r>
              <a:rPr lang="ru-RU" dirty="0" err="1"/>
              <a:t>формуються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насіння</a:t>
            </a:r>
            <a:r>
              <a:rPr lang="ru-RU" dirty="0"/>
              <a:t> (</a:t>
            </a:r>
            <a:r>
              <a:rPr lang="ru-RU" dirty="0" err="1"/>
              <a:t>бавовна</a:t>
            </a:r>
            <a:r>
              <a:rPr lang="ru-RU" dirty="0"/>
              <a:t>), у </a:t>
            </a:r>
            <a:r>
              <a:rPr lang="ru-RU" dirty="0" err="1"/>
              <a:t>стеблах</a:t>
            </a:r>
            <a:r>
              <a:rPr lang="ru-RU" dirty="0"/>
              <a:t> і </a:t>
            </a:r>
            <a:r>
              <a:rPr lang="ru-RU" dirty="0" err="1"/>
              <a:t>листі</a:t>
            </a:r>
            <a:r>
              <a:rPr lang="ru-RU" dirty="0"/>
              <a:t> (</a:t>
            </a:r>
            <a:r>
              <a:rPr lang="ru-RU" dirty="0" err="1"/>
              <a:t>коноплі</a:t>
            </a:r>
            <a:r>
              <a:rPr lang="ru-RU" dirty="0"/>
              <a:t>, </a:t>
            </a:r>
            <a:r>
              <a:rPr lang="ru-RU" dirty="0" err="1"/>
              <a:t>льон</a:t>
            </a:r>
            <a:r>
              <a:rPr lang="ru-RU" dirty="0"/>
              <a:t>). </a:t>
            </a:r>
            <a:r>
              <a:rPr lang="ru-RU" dirty="0" err="1"/>
              <a:t>їхня</a:t>
            </a:r>
            <a:r>
              <a:rPr lang="ru-RU" dirty="0"/>
              <a:t> основа — </a:t>
            </a:r>
            <a:r>
              <a:rPr lang="ru-RU" dirty="0" err="1"/>
              <a:t>целюлоза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err="1"/>
              <a:t>Тваринні</a:t>
            </a:r>
            <a:r>
              <a:rPr lang="ru-RU" dirty="0"/>
              <a:t> волокна є </a:t>
            </a:r>
            <a:r>
              <a:rPr lang="ru-RU" dirty="0" err="1"/>
              <a:t>білковими</a:t>
            </a:r>
            <a:r>
              <a:rPr lang="ru-RU" dirty="0"/>
              <a:t> </a:t>
            </a:r>
            <a:r>
              <a:rPr lang="ru-RU" dirty="0" err="1"/>
              <a:t>полімерами</a:t>
            </a:r>
            <a:r>
              <a:rPr lang="ru-RU" dirty="0"/>
              <a:t>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вовни</a:t>
            </a:r>
            <a:r>
              <a:rPr lang="ru-RU" dirty="0"/>
              <a:t> </a:t>
            </a:r>
            <a:r>
              <a:rPr lang="ru-RU" dirty="0" err="1"/>
              <a:t>виробляють</a:t>
            </a:r>
            <a:r>
              <a:rPr lang="ru-RU" dirty="0"/>
              <a:t> із </a:t>
            </a:r>
            <a:r>
              <a:rPr lang="ru-RU" dirty="0" err="1"/>
              <a:t>шерсті</a:t>
            </a:r>
            <a:r>
              <a:rPr lang="ru-RU" dirty="0"/>
              <a:t> </a:t>
            </a:r>
            <a:r>
              <a:rPr lang="ru-RU" dirty="0" err="1"/>
              <a:t>овець</a:t>
            </a:r>
            <a:r>
              <a:rPr lang="ru-RU" dirty="0"/>
              <a:t>. </a:t>
            </a:r>
            <a:r>
              <a:rPr lang="ru-RU" dirty="0" err="1"/>
              <a:t>Шовк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, яку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особливі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тутового </a:t>
            </a:r>
            <a:r>
              <a:rPr lang="ru-RU" dirty="0" err="1"/>
              <a:t>шовкопряда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err="1"/>
              <a:t>Бавовна</a:t>
            </a:r>
            <a:r>
              <a:rPr lang="ru-RU" dirty="0"/>
              <a:t>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термічною</a:t>
            </a:r>
            <a:r>
              <a:rPr lang="ru-RU" dirty="0"/>
              <a:t> </a:t>
            </a:r>
            <a:r>
              <a:rPr lang="ru-RU" dirty="0" err="1"/>
              <a:t>стійкістю</a:t>
            </a:r>
            <a:r>
              <a:rPr lang="ru-RU" dirty="0"/>
              <a:t>, </a:t>
            </a:r>
            <a:r>
              <a:rPr lang="ru-RU" dirty="0" err="1"/>
              <a:t>вовна</a:t>
            </a:r>
            <a:r>
              <a:rPr lang="ru-RU" dirty="0"/>
              <a:t> — </a:t>
            </a:r>
            <a:r>
              <a:rPr lang="ru-RU" dirty="0" err="1"/>
              <a:t>еластичністю</a:t>
            </a:r>
            <a:r>
              <a:rPr lang="ru-RU" dirty="0"/>
              <a:t>, а </a:t>
            </a:r>
            <a:r>
              <a:rPr lang="ru-RU" dirty="0" err="1"/>
              <a:t>шовк</a:t>
            </a:r>
            <a:r>
              <a:rPr lang="ru-RU" dirty="0"/>
              <a:t> —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міцністю</a:t>
            </a:r>
            <a:r>
              <a:rPr lang="ru-RU" dirty="0"/>
              <a:t> і </a:t>
            </a:r>
            <a:r>
              <a:rPr lang="ru-RU" dirty="0" err="1"/>
              <a:t>характерним</a:t>
            </a:r>
            <a:r>
              <a:rPr lang="ru-RU" dirty="0"/>
              <a:t> </a:t>
            </a:r>
            <a:r>
              <a:rPr lang="ru-RU" dirty="0" err="1"/>
              <a:t>блиском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4338" name="Picture 2" descr="D:\KIS@mail.ru\Додатковий матеріал на уроки\11-А клас\Хімія\Хімічні волокна\Новая папка\articl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5739"/>
            <a:ext cx="3343275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69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Хімічні волокна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052736"/>
            <a:ext cx="4464496" cy="4824535"/>
          </a:xfrm>
        </p:spPr>
        <p:txBody>
          <a:bodyPr/>
          <a:lstStyle/>
          <a:p>
            <a:pPr algn="just"/>
            <a:r>
              <a:rPr lang="ru-RU" sz="2400" dirty="0" err="1" smtClean="0"/>
              <a:t>Виробляють</a:t>
            </a:r>
            <a:r>
              <a:rPr lang="ru-RU" sz="2400" dirty="0" smtClean="0"/>
              <a:t> </a:t>
            </a:r>
            <a:r>
              <a:rPr lang="ru-RU" sz="2400" dirty="0"/>
              <a:t>із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полімерів</a:t>
            </a:r>
            <a:r>
              <a:rPr lang="ru-RU" sz="2400" dirty="0"/>
              <a:t> </a:t>
            </a:r>
            <a:r>
              <a:rPr lang="ru-RU" sz="2400" dirty="0" err="1"/>
              <a:t>лінійної</a:t>
            </a:r>
            <a:r>
              <a:rPr lang="ru-RU" sz="2400" dirty="0"/>
              <a:t> </a:t>
            </a:r>
            <a:r>
              <a:rPr lang="ru-RU" sz="2400" dirty="0" err="1"/>
              <a:t>будови</a:t>
            </a:r>
            <a:r>
              <a:rPr lang="ru-RU" sz="2400" dirty="0"/>
              <a:t>. </a:t>
            </a:r>
            <a:r>
              <a:rPr lang="ru-RU" sz="2400" dirty="0" err="1"/>
              <a:t>Полімери</a:t>
            </a:r>
            <a:r>
              <a:rPr lang="ru-RU" sz="2400" dirty="0"/>
              <a:t> </a:t>
            </a:r>
            <a:r>
              <a:rPr lang="ru-RU" sz="2400" dirty="0" err="1"/>
              <a:t>спочатку</a:t>
            </a:r>
            <a:r>
              <a:rPr lang="ru-RU" sz="2400" dirty="0"/>
              <a:t> </a:t>
            </a:r>
            <a:r>
              <a:rPr lang="ru-RU" sz="2400" dirty="0" err="1"/>
              <a:t>розплавляють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розчиняють</a:t>
            </a:r>
            <a:r>
              <a:rPr lang="ru-RU" sz="2400" dirty="0"/>
              <a:t> в </a:t>
            </a:r>
            <a:r>
              <a:rPr lang="ru-RU" sz="2400" dirty="0" err="1"/>
              <a:t>органічному</a:t>
            </a:r>
            <a:r>
              <a:rPr lang="ru-RU" sz="2400" dirty="0"/>
              <a:t> </a:t>
            </a:r>
            <a:r>
              <a:rPr lang="ru-RU" sz="2400" dirty="0" err="1"/>
              <a:t>розчиннику</a:t>
            </a:r>
            <a:r>
              <a:rPr lang="ru-RU" sz="2400" dirty="0"/>
              <a:t>, а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розплав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розчин</a:t>
            </a:r>
            <a:r>
              <a:rPr lang="ru-RU" sz="2400" dirty="0"/>
              <a:t> </a:t>
            </a:r>
            <a:r>
              <a:rPr lang="ru-RU" sz="2400" dirty="0" err="1"/>
              <a:t>пропускають</a:t>
            </a:r>
            <a:r>
              <a:rPr lang="ru-RU" sz="2400" dirty="0"/>
              <a:t> </a:t>
            </a:r>
            <a:r>
              <a:rPr lang="ru-RU" sz="2400" dirty="0" err="1"/>
              <a:t>крізь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малі</a:t>
            </a:r>
            <a:r>
              <a:rPr lang="ru-RU" sz="2400" dirty="0"/>
              <a:t> отвори. При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утворюються</a:t>
            </a:r>
            <a:r>
              <a:rPr lang="ru-RU" sz="2400" dirty="0"/>
              <a:t> </a:t>
            </a:r>
            <a:r>
              <a:rPr lang="ru-RU" sz="2400" dirty="0" err="1"/>
              <a:t>довгі</a:t>
            </a:r>
            <a:r>
              <a:rPr lang="ru-RU" sz="2400" dirty="0"/>
              <a:t> й </a:t>
            </a:r>
            <a:r>
              <a:rPr lang="ru-RU" sz="2400" dirty="0" err="1"/>
              <a:t>тонкі</a:t>
            </a:r>
            <a:r>
              <a:rPr lang="ru-RU" sz="2400" dirty="0"/>
              <a:t> нитки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r>
              <a:rPr lang="ru-RU" sz="2400" dirty="0" err="1"/>
              <a:t>Хімічні</a:t>
            </a:r>
            <a:r>
              <a:rPr lang="ru-RU" sz="2400" dirty="0"/>
              <a:t> волокна </a:t>
            </a:r>
            <a:r>
              <a:rPr lang="ru-RU" sz="2400" dirty="0" err="1"/>
              <a:t>поділяють</a:t>
            </a:r>
            <a:r>
              <a:rPr lang="ru-RU" sz="2400" dirty="0"/>
              <a:t> на </a:t>
            </a:r>
            <a:r>
              <a:rPr lang="ru-RU" sz="2400" dirty="0" err="1"/>
              <a:t>штучні</a:t>
            </a:r>
            <a:r>
              <a:rPr lang="ru-RU" sz="2400" dirty="0"/>
              <a:t> і </a:t>
            </a:r>
            <a:r>
              <a:rPr lang="ru-RU" sz="2400" dirty="0" err="1"/>
              <a:t>синтетичні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13314" name="Picture 2" descr="D:\KIS@mail.ru\Додатковий матеріал на уроки\11-А клас\Хімія\Хімічні волокна\Новая папка\89347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2248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621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Синтетичні</a:t>
            </a:r>
            <a:r>
              <a:rPr lang="ru-RU" dirty="0"/>
              <a:t> волокна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484784"/>
            <a:ext cx="5184576" cy="396044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err="1" smtClean="0"/>
              <a:t>Виробляють</a:t>
            </a:r>
            <a:r>
              <a:rPr lang="ru-RU" sz="2400" dirty="0" smtClean="0"/>
              <a:t> </a:t>
            </a:r>
            <a:r>
              <a:rPr lang="ru-RU" sz="2400" dirty="0"/>
              <a:t>із </a:t>
            </a:r>
            <a:r>
              <a:rPr lang="ru-RU" sz="2400" dirty="0" err="1"/>
              <a:t>органічних</a:t>
            </a:r>
            <a:r>
              <a:rPr lang="ru-RU" sz="2400" dirty="0"/>
              <a:t> </a:t>
            </a:r>
            <a:r>
              <a:rPr lang="ru-RU" sz="2400" dirty="0" err="1"/>
              <a:t>сполук</a:t>
            </a:r>
            <a:r>
              <a:rPr lang="ru-RU" sz="2400" dirty="0"/>
              <a:t>, </a:t>
            </a:r>
            <a:r>
              <a:rPr lang="ru-RU" sz="2400" dirty="0" err="1"/>
              <a:t>здійснюючи</a:t>
            </a:r>
            <a:r>
              <a:rPr lang="ru-RU" sz="2400" dirty="0"/>
              <a:t> </a:t>
            </a:r>
            <a:r>
              <a:rPr lang="ru-RU" sz="2400" dirty="0" err="1"/>
              <a:t>хімічні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. До волокон </a:t>
            </a:r>
            <a:r>
              <a:rPr lang="ru-RU" sz="2400" dirty="0" err="1"/>
              <a:t>цього</a:t>
            </a:r>
            <a:r>
              <a:rPr lang="ru-RU" sz="2400" dirty="0"/>
              <a:t> типу належать капрон, </a:t>
            </a:r>
            <a:r>
              <a:rPr lang="ru-RU" sz="2400" dirty="0" err="1"/>
              <a:t>найлон</a:t>
            </a:r>
            <a:r>
              <a:rPr lang="ru-RU" sz="2400" dirty="0"/>
              <a:t>, </a:t>
            </a:r>
            <a:r>
              <a:rPr lang="ru-RU" sz="2400" dirty="0" err="1"/>
              <a:t>енант</a:t>
            </a:r>
            <a:r>
              <a:rPr lang="ru-RU" sz="2400" dirty="0"/>
              <a:t>, </a:t>
            </a:r>
            <a:r>
              <a:rPr lang="ru-RU" sz="2400" dirty="0" err="1"/>
              <a:t>нітрон</a:t>
            </a:r>
            <a:r>
              <a:rPr lang="ru-RU" sz="2400" dirty="0"/>
              <a:t>, лавсан та </a:t>
            </a:r>
            <a:r>
              <a:rPr lang="ru-RU" sz="2400" dirty="0" err="1"/>
              <a:t>ін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r>
              <a:rPr lang="ru-RU" sz="2400" dirty="0" err="1"/>
              <a:t>Синтетичні</a:t>
            </a:r>
            <a:r>
              <a:rPr lang="ru-RU" sz="2400" dirty="0"/>
              <a:t> волокна </a:t>
            </a:r>
            <a:r>
              <a:rPr lang="ru-RU" sz="2400" dirty="0" err="1"/>
              <a:t>міцніші</a:t>
            </a:r>
            <a:r>
              <a:rPr lang="ru-RU" sz="2400" dirty="0"/>
              <a:t>, </a:t>
            </a:r>
            <a:r>
              <a:rPr lang="ru-RU" sz="2400" dirty="0" err="1"/>
              <a:t>еластичніші</a:t>
            </a:r>
            <a:r>
              <a:rPr lang="ru-RU" sz="2400" dirty="0"/>
              <a:t>, </a:t>
            </a:r>
            <a:r>
              <a:rPr lang="ru-RU" sz="2400" dirty="0" err="1"/>
              <a:t>довговічніші</a:t>
            </a:r>
            <a:r>
              <a:rPr lang="ru-RU" sz="2400" dirty="0"/>
              <a:t> за </a:t>
            </a:r>
            <a:r>
              <a:rPr lang="ru-RU" sz="2400" dirty="0" err="1"/>
              <a:t>природні</a:t>
            </a:r>
            <a:r>
              <a:rPr lang="ru-RU" sz="2400" dirty="0"/>
              <a:t>. Вони </a:t>
            </a:r>
            <a:r>
              <a:rPr lang="ru-RU" sz="2400" dirty="0" err="1"/>
              <a:t>мають</a:t>
            </a:r>
            <a:r>
              <a:rPr lang="ru-RU" sz="2400" dirty="0"/>
              <a:t> і </a:t>
            </a:r>
            <a:r>
              <a:rPr lang="ru-RU" sz="2400" dirty="0" err="1"/>
              <a:t>недоліки</a:t>
            </a:r>
            <a:r>
              <a:rPr lang="ru-RU" sz="2400" dirty="0"/>
              <a:t> — малу </a:t>
            </a:r>
            <a:r>
              <a:rPr lang="ru-RU" sz="2400" dirty="0" err="1"/>
              <a:t>гігроскопічність</a:t>
            </a:r>
            <a:r>
              <a:rPr lang="ru-RU" sz="2400" dirty="0"/>
              <a:t>, </a:t>
            </a:r>
            <a:r>
              <a:rPr lang="ru-RU" sz="2400" dirty="0" err="1"/>
              <a:t>здатність</a:t>
            </a:r>
            <a:r>
              <a:rPr lang="ru-RU" sz="2400" dirty="0"/>
              <a:t> до </a:t>
            </a:r>
            <a:r>
              <a:rPr lang="ru-RU" sz="2400" dirty="0" err="1"/>
              <a:t>електризації</a:t>
            </a:r>
            <a:r>
              <a:rPr lang="ru-RU" sz="2400" dirty="0"/>
              <a:t>. Тому до </a:t>
            </a:r>
            <a:r>
              <a:rPr lang="ru-RU" sz="2400" dirty="0" err="1"/>
              <a:t>синтетичних</a:t>
            </a:r>
            <a:r>
              <a:rPr lang="ru-RU" sz="2400" dirty="0"/>
              <a:t> волокон </a:t>
            </a:r>
            <a:r>
              <a:rPr lang="ru-RU" sz="2400" dirty="0" err="1"/>
              <a:t>додають</a:t>
            </a:r>
            <a:r>
              <a:rPr lang="ru-RU" sz="2400" dirty="0"/>
              <a:t> </a:t>
            </a:r>
            <a:r>
              <a:rPr lang="ru-RU" sz="2400" dirty="0" err="1"/>
              <a:t>природні</a:t>
            </a:r>
            <a:r>
              <a:rPr lang="ru-RU" sz="2400" dirty="0"/>
              <a:t> волокна і </a:t>
            </a:r>
            <a:r>
              <a:rPr lang="ru-RU" sz="2400" dirty="0" err="1"/>
              <a:t>речовини</a:t>
            </a:r>
            <a:r>
              <a:rPr lang="ru-RU" sz="2400" dirty="0"/>
              <a:t>- антистатики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2290" name="Picture 2" descr="D:\KIS@mail.ru\Додатковий матеріал на уроки\11-А клас\Хімія\Хімічні волокна\Новая папка\knitt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384376" cy="2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0519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136904" cy="1080120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Найлон</a:t>
            </a:r>
            <a:r>
              <a:rPr lang="ru-RU" dirty="0"/>
              <a:t> є продуктом </a:t>
            </a:r>
            <a:r>
              <a:rPr lang="ru-RU" dirty="0" err="1"/>
              <a:t>поліконденсації</a:t>
            </a:r>
            <a:r>
              <a:rPr lang="ru-RU" dirty="0"/>
              <a:t> </a:t>
            </a:r>
            <a:r>
              <a:rPr lang="ru-RU" dirty="0" err="1"/>
              <a:t>гексаметилендіаміну</a:t>
            </a:r>
            <a:r>
              <a:rPr lang="ru-RU" dirty="0"/>
              <a:t> й </a:t>
            </a:r>
            <a:r>
              <a:rPr lang="ru-RU" dirty="0" err="1"/>
              <a:t>адипінової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98447"/>
            <a:ext cx="8719103" cy="2023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165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496944" cy="1872208"/>
          </a:xfrm>
        </p:spPr>
        <p:txBody>
          <a:bodyPr/>
          <a:lstStyle/>
          <a:p>
            <a:pPr algn="just"/>
            <a:r>
              <a:rPr lang="ru-RU" dirty="0" err="1"/>
              <a:t>Чудові</a:t>
            </a:r>
            <a:r>
              <a:rPr lang="ru-RU" dirty="0"/>
              <a:t> </a:t>
            </a:r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хутра</a:t>
            </a:r>
            <a:r>
              <a:rPr lang="ru-RU" dirty="0"/>
              <a:t>, трикотаж, </a:t>
            </a:r>
            <a:r>
              <a:rPr lang="ru-RU" dirty="0" err="1"/>
              <a:t>декоративні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із </a:t>
            </a:r>
            <a:r>
              <a:rPr lang="ru-RU" dirty="0" err="1"/>
              <a:t>поліакрилонітрильного</a:t>
            </a:r>
            <a:r>
              <a:rPr lang="ru-RU" dirty="0"/>
              <a:t> волокна — </a:t>
            </a:r>
            <a:r>
              <a:rPr lang="ru-RU" dirty="0" err="1"/>
              <a:t>нітрону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волокно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термо</a:t>
            </a:r>
            <a:r>
              <a:rPr lang="ru-RU" dirty="0"/>
              <a:t>- і </a:t>
            </a:r>
            <a:r>
              <a:rPr lang="ru-RU" dirty="0" err="1"/>
              <a:t>світлостійкість</a:t>
            </a:r>
            <a:r>
              <a:rPr lang="ru-RU" dirty="0"/>
              <a:t>,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еластичність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добувають</a:t>
            </a:r>
            <a:r>
              <a:rPr lang="ru-RU" dirty="0"/>
              <a:t> із </a:t>
            </a:r>
            <a:r>
              <a:rPr lang="ru-RU" dirty="0" err="1"/>
              <a:t>поліакрилонітрилу</a:t>
            </a:r>
            <a:r>
              <a:rPr lang="ru-RU" dirty="0"/>
              <a:t> — продукту </a:t>
            </a:r>
            <a:r>
              <a:rPr lang="ru-RU" dirty="0" err="1"/>
              <a:t>полімеризації</a:t>
            </a:r>
            <a:r>
              <a:rPr lang="ru-RU" dirty="0"/>
              <a:t> </a:t>
            </a:r>
            <a:r>
              <a:rPr lang="ru-RU" dirty="0" err="1"/>
              <a:t>акрилонітрилу</a:t>
            </a:r>
            <a:r>
              <a:rPr lang="ru-RU" dirty="0"/>
              <a:t>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80871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628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136904" cy="4536504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Пластмаси</a:t>
            </a:r>
            <a:r>
              <a:rPr lang="ru-RU" sz="2400" dirty="0"/>
              <a:t>, </a:t>
            </a:r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/>
              <a:t>полімерів</a:t>
            </a:r>
            <a:r>
              <a:rPr lang="ru-RU" sz="2400" dirty="0"/>
              <a:t>, </a:t>
            </a:r>
            <a:r>
              <a:rPr lang="ru-RU" sz="2400" dirty="0" err="1"/>
              <a:t>містять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добавки,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покращують</a:t>
            </a:r>
            <a:r>
              <a:rPr lang="ru-RU" sz="2400" dirty="0"/>
              <a:t> </a:t>
            </a:r>
            <a:r>
              <a:rPr lang="ru-RU" sz="2400" dirty="0" err="1"/>
              <a:t>їхні</a:t>
            </a:r>
            <a:r>
              <a:rPr lang="ru-RU" sz="2400" dirty="0"/>
              <a:t> </a:t>
            </a:r>
            <a:r>
              <a:rPr lang="ru-RU" sz="2400" dirty="0" err="1"/>
              <a:t>властивості</a:t>
            </a:r>
            <a:r>
              <a:rPr lang="ru-RU" sz="2400" dirty="0"/>
              <a:t>, </a:t>
            </a:r>
            <a:r>
              <a:rPr lang="ru-RU" sz="2400" dirty="0" err="1"/>
              <a:t>підвищують</a:t>
            </a:r>
            <a:r>
              <a:rPr lang="ru-RU" sz="2400" dirty="0"/>
              <a:t> </a:t>
            </a:r>
            <a:r>
              <a:rPr lang="ru-RU" sz="2400" dirty="0" err="1"/>
              <a:t>стійкість</a:t>
            </a:r>
            <a:r>
              <a:rPr lang="ru-RU" sz="2400" dirty="0"/>
              <a:t> до </a:t>
            </a:r>
            <a:r>
              <a:rPr lang="ru-RU" sz="2400" dirty="0" err="1"/>
              <a:t>хімічно</a:t>
            </a:r>
            <a:r>
              <a:rPr lang="ru-RU" sz="2400" dirty="0"/>
              <a:t> </a:t>
            </a:r>
            <a:r>
              <a:rPr lang="ru-RU" sz="2400" dirty="0" err="1"/>
              <a:t>агресивного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 і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зовнішніх</a:t>
            </a:r>
            <a:r>
              <a:rPr lang="ru-RU" sz="2400" dirty="0"/>
              <a:t> умов. Добавками </a:t>
            </a:r>
            <a:r>
              <a:rPr lang="ru-RU" sz="2400" dirty="0" err="1"/>
              <a:t>слугують</a:t>
            </a:r>
            <a:r>
              <a:rPr lang="ru-RU" sz="2400" dirty="0"/>
              <a:t> </a:t>
            </a:r>
            <a:r>
              <a:rPr lang="ru-RU" sz="2400" dirty="0" err="1"/>
              <a:t>розмелена</a:t>
            </a:r>
            <a:r>
              <a:rPr lang="ru-RU" sz="2400" dirty="0"/>
              <a:t> деревина, </a:t>
            </a:r>
            <a:r>
              <a:rPr lang="ru-RU" sz="2400" dirty="0" err="1"/>
              <a:t>крейда</a:t>
            </a:r>
            <a:r>
              <a:rPr lang="ru-RU" sz="2400" dirty="0"/>
              <a:t>, </a:t>
            </a:r>
            <a:r>
              <a:rPr lang="ru-RU" sz="2400" dirty="0" err="1"/>
              <a:t>графіт</a:t>
            </a:r>
            <a:r>
              <a:rPr lang="ru-RU" sz="2400" dirty="0"/>
              <a:t>, </a:t>
            </a:r>
            <a:r>
              <a:rPr lang="ru-RU" sz="2400" dirty="0" err="1"/>
              <a:t>папір</a:t>
            </a:r>
            <a:r>
              <a:rPr lang="ru-RU" sz="2400" dirty="0"/>
              <a:t>, </a:t>
            </a:r>
            <a:r>
              <a:rPr lang="ru-RU" sz="2400" dirty="0" err="1"/>
              <a:t>різні</a:t>
            </a:r>
            <a:r>
              <a:rPr lang="ru-RU" sz="2400" dirty="0"/>
              <a:t> волокна. </a:t>
            </a:r>
            <a:r>
              <a:rPr lang="ru-RU" sz="2400" dirty="0" err="1"/>
              <a:t>Полімери</a:t>
            </a:r>
            <a:r>
              <a:rPr lang="ru-RU" sz="2400" dirty="0"/>
              <a:t> в таких </a:t>
            </a:r>
            <a:r>
              <a:rPr lang="ru-RU" sz="2400" dirty="0" err="1"/>
              <a:t>пластмасах</a:t>
            </a:r>
            <a:r>
              <a:rPr lang="ru-RU" sz="2400" dirty="0"/>
              <a:t> є </a:t>
            </a:r>
            <a:r>
              <a:rPr lang="ru-RU" sz="2400" dirty="0" err="1"/>
              <a:t>зв’язуючими</a:t>
            </a:r>
            <a:r>
              <a:rPr lang="ru-RU" sz="2400" dirty="0"/>
              <a:t> компонентами. </a:t>
            </a:r>
            <a:r>
              <a:rPr lang="ru-RU" sz="2400" dirty="0" err="1"/>
              <a:t>Якщо</a:t>
            </a:r>
            <a:r>
              <a:rPr lang="ru-RU" sz="2400" dirty="0"/>
              <a:t> до мономера добавлено </a:t>
            </a:r>
            <a:r>
              <a:rPr lang="ru-RU" sz="2400" dirty="0" err="1"/>
              <a:t>сполуку</a:t>
            </a:r>
            <a:r>
              <a:rPr lang="ru-RU" sz="2400" dirty="0"/>
              <a:t>, яка </a:t>
            </a:r>
            <a:r>
              <a:rPr lang="ru-RU" sz="2400" dirty="0" err="1"/>
              <a:t>розкладається</a:t>
            </a:r>
            <a:r>
              <a:rPr lang="ru-RU" sz="2400" dirty="0"/>
              <a:t> при </a:t>
            </a:r>
            <a:r>
              <a:rPr lang="ru-RU" sz="2400" dirty="0" err="1"/>
              <a:t>нагріванні</a:t>
            </a:r>
            <a:r>
              <a:rPr lang="ru-RU" sz="2400" dirty="0"/>
              <a:t> з </a:t>
            </a:r>
            <a:r>
              <a:rPr lang="ru-RU" sz="2400" dirty="0" err="1"/>
              <a:t>виділенням</a:t>
            </a:r>
            <a:r>
              <a:rPr lang="ru-RU" sz="2400" dirty="0"/>
              <a:t> </a:t>
            </a:r>
            <a:r>
              <a:rPr lang="ru-RU" sz="2400" dirty="0" err="1"/>
              <a:t>газів</a:t>
            </a:r>
            <a:r>
              <a:rPr lang="ru-RU" sz="2400" dirty="0"/>
              <a:t>, то </a:t>
            </a:r>
            <a:r>
              <a:rPr lang="ru-RU" sz="2400" dirty="0" err="1"/>
              <a:t>добутий</a:t>
            </a:r>
            <a:r>
              <a:rPr lang="ru-RU" sz="2400" dirty="0"/>
              <a:t> </a:t>
            </a:r>
            <a:r>
              <a:rPr lang="ru-RU" sz="2400" dirty="0" err="1"/>
              <a:t>полімер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вигляд</a:t>
            </a:r>
            <a:r>
              <a:rPr lang="ru-RU" sz="2400" dirty="0"/>
              <a:t> </a:t>
            </a:r>
            <a:r>
              <a:rPr lang="ru-RU" sz="2400" dirty="0" err="1"/>
              <a:t>застиглої</a:t>
            </a:r>
            <a:r>
              <a:rPr lang="ru-RU" sz="2400" dirty="0"/>
              <a:t> </a:t>
            </a:r>
            <a:r>
              <a:rPr lang="ru-RU" sz="2400" dirty="0" err="1"/>
              <a:t>піни</a:t>
            </a:r>
            <a:r>
              <a:rPr lang="ru-RU" sz="2400" dirty="0"/>
              <a:t> (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називають</a:t>
            </a:r>
            <a:r>
              <a:rPr lang="ru-RU" sz="2400" dirty="0"/>
              <a:t> </a:t>
            </a:r>
            <a:r>
              <a:rPr lang="ru-RU" sz="2400" dirty="0" err="1"/>
              <a:t>пінопластом</a:t>
            </a:r>
            <a:r>
              <a:rPr lang="ru-RU" sz="2400" dirty="0"/>
              <a:t>). Добавки-</a:t>
            </a:r>
            <a:r>
              <a:rPr lang="ru-RU" sz="2400" dirty="0" err="1"/>
              <a:t>пластифікатори</a:t>
            </a:r>
            <a:r>
              <a:rPr lang="ru-RU" sz="2400" dirty="0"/>
              <a:t> </a:t>
            </a:r>
            <a:r>
              <a:rPr lang="ru-RU" sz="2400" dirty="0" err="1"/>
              <a:t>надають</a:t>
            </a:r>
            <a:r>
              <a:rPr lang="ru-RU" sz="2400" dirty="0"/>
              <a:t> </a:t>
            </a:r>
            <a:r>
              <a:rPr lang="ru-RU" sz="2400" dirty="0" err="1"/>
              <a:t>полімерному</a:t>
            </a:r>
            <a:r>
              <a:rPr lang="ru-RU" sz="2400" dirty="0"/>
              <a:t> </a:t>
            </a:r>
            <a:r>
              <a:rPr lang="ru-RU" sz="2400" dirty="0" err="1"/>
              <a:t>матеріалу</a:t>
            </a:r>
            <a:r>
              <a:rPr lang="ru-RU" sz="2400" dirty="0"/>
              <a:t> </a:t>
            </a:r>
            <a:r>
              <a:rPr lang="ru-RU" sz="2400" dirty="0" err="1"/>
              <a:t>еластичності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33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Використана 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92896"/>
            <a:ext cx="7772400" cy="1612775"/>
          </a:xfrm>
        </p:spPr>
        <p:txBody>
          <a:bodyPr>
            <a:normAutofit/>
          </a:bodyPr>
          <a:lstStyle/>
          <a:p>
            <a:r>
              <a:rPr lang="ru-RU" sz="2800" dirty="0"/>
              <a:t>П.П. </a:t>
            </a:r>
            <a:r>
              <a:rPr lang="ru-RU" sz="2800" dirty="0" err="1" smtClean="0"/>
              <a:t>Плотнік</a:t>
            </a:r>
            <a:r>
              <a:rPr lang="ru-RU" sz="2800" dirty="0" smtClean="0"/>
              <a:t>, О.П. Ярошенко, І.К. </a:t>
            </a:r>
            <a:r>
              <a:rPr lang="ru-RU" sz="2800" dirty="0" err="1" smtClean="0"/>
              <a:t>Савін</a:t>
            </a:r>
            <a:r>
              <a:rPr lang="ru-RU" sz="2800" dirty="0" smtClean="0"/>
              <a:t>, </a:t>
            </a:r>
            <a:r>
              <a:rPr lang="ru-RU" sz="2800" dirty="0"/>
              <a:t>"</a:t>
            </a:r>
            <a:r>
              <a:rPr lang="ru-RU" sz="2800" dirty="0" err="1"/>
              <a:t>Хімія</a:t>
            </a:r>
            <a:r>
              <a:rPr lang="ru-RU" sz="2800" dirty="0"/>
              <a:t>. 11 </a:t>
            </a:r>
            <a:r>
              <a:rPr lang="ru-RU" sz="2800" dirty="0" err="1"/>
              <a:t>клас</a:t>
            </a:r>
            <a:r>
              <a:rPr lang="ru-RU" sz="2800" dirty="0"/>
              <a:t>. </a:t>
            </a:r>
            <a:r>
              <a:rPr lang="ru-RU" sz="2800" dirty="0" err="1" smtClean="0"/>
              <a:t>Підручник</a:t>
            </a:r>
            <a:r>
              <a:rPr lang="ru-RU" sz="2800" dirty="0" smtClean="0"/>
              <a:t> з </a:t>
            </a:r>
            <a:r>
              <a:rPr lang="ru-RU" sz="2800" dirty="0" err="1" smtClean="0"/>
              <a:t>хімії</a:t>
            </a:r>
            <a:r>
              <a:rPr lang="ru-RU" sz="2800" dirty="0" smtClean="0"/>
              <a:t>. </a:t>
            </a:r>
            <a:r>
              <a:rPr lang="ru-RU" sz="2800" dirty="0" err="1" smtClean="0"/>
              <a:t>Органічна</a:t>
            </a:r>
            <a:r>
              <a:rPr lang="ru-RU" sz="2800" dirty="0" smtClean="0"/>
              <a:t> </a:t>
            </a:r>
            <a:r>
              <a:rPr lang="ru-RU" sz="2800" dirty="0" err="1" smtClean="0"/>
              <a:t>хімія</a:t>
            </a:r>
            <a:r>
              <a:rPr lang="ru-RU" sz="2800" dirty="0" smtClean="0"/>
              <a:t>."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6667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918648" cy="4522514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/>
              <a:t>полімери</a:t>
            </a:r>
            <a:r>
              <a:rPr lang="ru-RU" sz="4400" dirty="0" smtClean="0"/>
              <a:t>, </a:t>
            </a:r>
            <a:r>
              <a:rPr lang="ru-RU" sz="4400" dirty="0" err="1"/>
              <a:t>які</a:t>
            </a:r>
            <a:r>
              <a:rPr lang="ru-RU" sz="4400" dirty="0"/>
              <a:t> </a:t>
            </a:r>
            <a:r>
              <a:rPr lang="ru-RU" sz="4400" dirty="0" err="1"/>
              <a:t>входять</a:t>
            </a:r>
            <a:r>
              <a:rPr lang="ru-RU" sz="4400" dirty="0"/>
              <a:t> до складу </a:t>
            </a:r>
            <a:r>
              <a:rPr lang="ru-RU" sz="4400" dirty="0" err="1"/>
              <a:t>найважливіших</a:t>
            </a:r>
            <a:r>
              <a:rPr lang="ru-RU" sz="4400" dirty="0"/>
              <a:t> </a:t>
            </a:r>
            <a:r>
              <a:rPr lang="ru-RU" sz="4400" dirty="0" err="1"/>
              <a:t>пластмас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049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ru-RU" dirty="0" err="1"/>
              <a:t>Поліетилен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772400" cy="3733800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/>
              <a:t>Поліетилен</a:t>
            </a:r>
            <a:r>
              <a:rPr lang="ru-RU" sz="2400" dirty="0"/>
              <a:t> — </a:t>
            </a:r>
            <a:r>
              <a:rPr lang="ru-RU" sz="2400" dirty="0" err="1"/>
              <a:t>безбарвний</a:t>
            </a:r>
            <a:r>
              <a:rPr lang="ru-RU" sz="2400" dirty="0"/>
              <a:t> </a:t>
            </a:r>
            <a:r>
              <a:rPr lang="ru-RU" sz="2400" dirty="0" err="1"/>
              <a:t>прозорий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білий</a:t>
            </a:r>
            <a:r>
              <a:rPr lang="ru-RU" sz="2400" dirty="0"/>
              <a:t> </a:t>
            </a:r>
            <a:r>
              <a:rPr lang="ru-RU" sz="2400" dirty="0" err="1"/>
              <a:t>напівпрозорий</a:t>
            </a:r>
            <a:r>
              <a:rPr lang="ru-RU" sz="2400" dirty="0"/>
              <a:t> </a:t>
            </a:r>
            <a:r>
              <a:rPr lang="ru-RU" sz="2400" dirty="0" err="1"/>
              <a:t>еластичний</a:t>
            </a:r>
            <a:r>
              <a:rPr lang="ru-RU" sz="2400" dirty="0"/>
              <a:t> </a:t>
            </a:r>
            <a:r>
              <a:rPr lang="ru-RU" sz="2400" dirty="0" err="1"/>
              <a:t>матеріал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на </a:t>
            </a:r>
            <a:r>
              <a:rPr lang="ru-RU" sz="2400" dirty="0" err="1"/>
              <a:t>дотик</a:t>
            </a:r>
            <a:r>
              <a:rPr lang="ru-RU" sz="2400" dirty="0"/>
              <a:t> </a:t>
            </a:r>
            <a:r>
              <a:rPr lang="ru-RU" sz="2400" dirty="0" err="1"/>
              <a:t>нагадує</a:t>
            </a:r>
            <a:r>
              <a:rPr lang="ru-RU" sz="2400" dirty="0"/>
              <a:t> </a:t>
            </a:r>
            <a:r>
              <a:rPr lang="ru-RU" sz="2400" dirty="0" err="1"/>
              <a:t>парафін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термопластичний</a:t>
            </a:r>
            <a:r>
              <a:rPr lang="ru-RU" sz="2400" dirty="0"/>
              <a:t> </a:t>
            </a:r>
            <a:r>
              <a:rPr lang="ru-RU" sz="2400" dirty="0" err="1"/>
              <a:t>полімер</a:t>
            </a:r>
            <a:r>
              <a:rPr lang="ru-RU" sz="2400" dirty="0"/>
              <a:t>;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властивості</a:t>
            </a:r>
            <a:r>
              <a:rPr lang="ru-RU" sz="2400" dirty="0"/>
              <a:t> </a:t>
            </a:r>
            <a:r>
              <a:rPr lang="ru-RU" sz="2400" dirty="0" err="1"/>
              <a:t>залежать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умов </a:t>
            </a:r>
            <a:r>
              <a:rPr lang="ru-RU" sz="2400" dirty="0" err="1"/>
              <a:t>перебігу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 </a:t>
            </a:r>
            <a:r>
              <a:rPr lang="ru-RU" sz="2400" dirty="0" err="1"/>
              <a:t>полімеризації</a:t>
            </a:r>
            <a:r>
              <a:rPr lang="ru-RU" sz="2400" dirty="0"/>
              <a:t>. На </a:t>
            </a:r>
            <a:r>
              <a:rPr lang="ru-RU" sz="2400" dirty="0" err="1"/>
              <a:t>поліетилен</a:t>
            </a:r>
            <a:r>
              <a:rPr lang="ru-RU" sz="2400" dirty="0"/>
              <a:t> не </a:t>
            </a:r>
            <a:r>
              <a:rPr lang="ru-RU" sz="2400" dirty="0" err="1"/>
              <a:t>діють</a:t>
            </a:r>
            <a:r>
              <a:rPr lang="ru-RU" sz="2400" dirty="0"/>
              <a:t> вода, </a:t>
            </a:r>
            <a:r>
              <a:rPr lang="ru-RU" sz="2400" dirty="0" err="1"/>
              <a:t>кислоти</a:t>
            </a:r>
            <a:r>
              <a:rPr lang="ru-RU" sz="2400" dirty="0"/>
              <a:t> (</a:t>
            </a:r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/>
              <a:t>нітратної</a:t>
            </a:r>
            <a:r>
              <a:rPr lang="ru-RU" sz="2400" dirty="0"/>
              <a:t>), </a:t>
            </a:r>
            <a:r>
              <a:rPr lang="ru-RU" sz="2400" dirty="0" err="1"/>
              <a:t>луги</a:t>
            </a:r>
            <a:r>
              <a:rPr lang="ru-RU" sz="2400" dirty="0"/>
              <a:t>, </a:t>
            </a:r>
            <a:r>
              <a:rPr lang="ru-RU" sz="2400" dirty="0" err="1"/>
              <a:t>жири</a:t>
            </a:r>
            <a:r>
              <a:rPr lang="ru-RU" sz="2400" dirty="0"/>
              <a:t>, масла.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нестійкий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галогенів</a:t>
            </a:r>
            <a:r>
              <a:rPr lang="ru-RU" sz="2400" dirty="0"/>
              <a:t> та </a:t>
            </a:r>
            <a:r>
              <a:rPr lang="ru-RU" sz="2400" dirty="0" err="1"/>
              <a:t>органічних</a:t>
            </a:r>
            <a:r>
              <a:rPr lang="ru-RU" sz="2400" dirty="0"/>
              <a:t> </a:t>
            </a:r>
            <a:r>
              <a:rPr lang="ru-RU" sz="2400" dirty="0" err="1"/>
              <a:t>розчинників</a:t>
            </a:r>
            <a:r>
              <a:rPr lang="ru-RU" sz="2400" dirty="0"/>
              <a:t>, горючий. Із </a:t>
            </a:r>
            <a:r>
              <a:rPr lang="ru-RU" sz="2400" dirty="0" err="1"/>
              <a:t>поліетилену</a:t>
            </a:r>
            <a:r>
              <a:rPr lang="ru-RU" sz="2400" dirty="0"/>
              <a:t> </a:t>
            </a:r>
            <a:r>
              <a:rPr lang="ru-RU" sz="2400" dirty="0" err="1"/>
              <a:t>виробляють</a:t>
            </a:r>
            <a:r>
              <a:rPr lang="ru-RU" sz="2400" dirty="0"/>
              <a:t> </a:t>
            </a:r>
            <a:r>
              <a:rPr lang="ru-RU" sz="2400" dirty="0" err="1"/>
              <a:t>пакувальну</a:t>
            </a:r>
            <a:r>
              <a:rPr lang="ru-RU" sz="2400" dirty="0"/>
              <a:t> </a:t>
            </a:r>
            <a:r>
              <a:rPr lang="ru-RU" sz="2400" dirty="0" err="1"/>
              <a:t>плівку</a:t>
            </a:r>
            <a:r>
              <a:rPr lang="ru-RU" sz="2400" dirty="0"/>
              <a:t> і </a:t>
            </a:r>
            <a:r>
              <a:rPr lang="ru-RU" sz="2400" dirty="0" err="1"/>
              <a:t>плівку</a:t>
            </a:r>
            <a:r>
              <a:rPr lang="ru-RU" sz="2400" dirty="0"/>
              <a:t> для </a:t>
            </a:r>
            <a:r>
              <a:rPr lang="ru-RU" sz="2400" dirty="0" err="1"/>
              <a:t>теплиць</a:t>
            </a:r>
            <a:r>
              <a:rPr lang="ru-RU" sz="2400" dirty="0"/>
              <a:t>, </a:t>
            </a:r>
            <a:r>
              <a:rPr lang="ru-RU" sz="2400" dirty="0" err="1"/>
              <a:t>водопровідні</a:t>
            </a:r>
            <a:r>
              <a:rPr lang="ru-RU" sz="2400" dirty="0"/>
              <a:t> и </a:t>
            </a:r>
            <a:r>
              <a:rPr lang="ru-RU" sz="2400" dirty="0" err="1"/>
              <a:t>каналізаційні</a:t>
            </a:r>
            <a:r>
              <a:rPr lang="ru-RU" sz="2400" dirty="0"/>
              <a:t> труби, </a:t>
            </a:r>
            <a:r>
              <a:rPr lang="ru-RU" sz="2400" dirty="0" err="1"/>
              <a:t>електроізоляцію</a:t>
            </a:r>
            <a:r>
              <a:rPr lang="ru-RU" sz="2400" dirty="0"/>
              <a:t>, </a:t>
            </a:r>
            <a:r>
              <a:rPr lang="ru-RU" sz="2400" dirty="0" err="1"/>
              <a:t>предмети</a:t>
            </a:r>
            <a:r>
              <a:rPr lang="ru-RU" sz="2400" dirty="0"/>
              <a:t> </a:t>
            </a:r>
            <a:r>
              <a:rPr lang="ru-RU" sz="2400" dirty="0" err="1"/>
              <a:t>побуту</a:t>
            </a:r>
            <a:r>
              <a:rPr lang="ru-RU" sz="2400" dirty="0"/>
              <a:t>. </a:t>
            </a:r>
            <a:r>
              <a:rPr lang="ru-RU" sz="2400" dirty="0" err="1"/>
              <a:t>Поліетиленові</a:t>
            </a:r>
            <a:r>
              <a:rPr lang="ru-RU" sz="2400" dirty="0"/>
              <a:t> </a:t>
            </a:r>
            <a:r>
              <a:rPr lang="ru-RU" sz="2400" dirty="0" err="1"/>
              <a:t>вироби</a:t>
            </a:r>
            <a:r>
              <a:rPr lang="ru-RU" sz="2400" dirty="0"/>
              <a:t> є </a:t>
            </a:r>
            <a:r>
              <a:rPr lang="ru-RU" sz="2400" dirty="0" err="1"/>
              <a:t>морозостійкими</a:t>
            </a:r>
            <a:r>
              <a:rPr lang="ru-RU" sz="2400" dirty="0"/>
              <a:t>, але не </a:t>
            </a:r>
            <a:r>
              <a:rPr lang="ru-RU" sz="2400" dirty="0" err="1"/>
              <a:t>витримують</a:t>
            </a:r>
            <a:r>
              <a:rPr lang="ru-RU" sz="2400" dirty="0"/>
              <a:t> </a:t>
            </a:r>
            <a:r>
              <a:rPr lang="ru-RU" sz="2400" dirty="0" err="1"/>
              <a:t>нагрівання</a:t>
            </a:r>
            <a:r>
              <a:rPr lang="ru-RU" sz="2400" dirty="0"/>
              <a:t> </a:t>
            </a:r>
            <a:r>
              <a:rPr lang="ru-RU" sz="2400" dirty="0" err="1"/>
              <a:t>вище</a:t>
            </a:r>
            <a:r>
              <a:rPr lang="ru-RU" sz="2400" dirty="0"/>
              <a:t> 60-100 °С.</a:t>
            </a:r>
          </a:p>
        </p:txBody>
      </p:sp>
    </p:spTree>
    <p:extLst>
      <p:ext uri="{BB962C8B-B14F-4D97-AF65-F5344CB8AC3E}">
        <p14:creationId xmlns:p14="http://schemas.microsoft.com/office/powerpoint/2010/main" val="747174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Поліпропілен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060847"/>
            <a:ext cx="7772400" cy="3273153"/>
          </a:xfrm>
        </p:spPr>
        <p:txBody>
          <a:bodyPr>
            <a:normAutofit/>
          </a:bodyPr>
          <a:lstStyle/>
          <a:p>
            <a:pPr algn="just"/>
            <a:r>
              <a:rPr lang="ru-RU" sz="3200" dirty="0" err="1"/>
              <a:t>Поліпропілен</a:t>
            </a:r>
            <a:r>
              <a:rPr lang="ru-RU" sz="3200" dirty="0"/>
              <a:t> — </a:t>
            </a:r>
            <a:r>
              <a:rPr lang="ru-RU" sz="3200" dirty="0" err="1"/>
              <a:t>полімер</a:t>
            </a:r>
            <a:r>
              <a:rPr lang="ru-RU" sz="3200" dirty="0"/>
              <a:t> </a:t>
            </a:r>
            <a:r>
              <a:rPr lang="ru-RU" sz="3200" dirty="0" err="1"/>
              <a:t>білого</a:t>
            </a:r>
            <a:r>
              <a:rPr lang="ru-RU" sz="3200" dirty="0"/>
              <a:t> </a:t>
            </a:r>
            <a:r>
              <a:rPr lang="ru-RU" sz="3200" dirty="0" err="1"/>
              <a:t>кольору</a:t>
            </a:r>
            <a:r>
              <a:rPr lang="ru-RU" sz="3200" dirty="0"/>
              <a:t>, </a:t>
            </a:r>
            <a:r>
              <a:rPr lang="ru-RU" sz="3200" dirty="0" err="1"/>
              <a:t>стійкий</a:t>
            </a:r>
            <a:r>
              <a:rPr lang="ru-RU" sz="3200" dirty="0"/>
              <a:t> </a:t>
            </a:r>
            <a:r>
              <a:rPr lang="ru-RU" sz="3200" dirty="0" err="1"/>
              <a:t>щодо</a:t>
            </a:r>
            <a:r>
              <a:rPr lang="ru-RU" sz="3200" dirty="0"/>
              <a:t> </a:t>
            </a:r>
            <a:r>
              <a:rPr lang="ru-RU" sz="3200" dirty="0" err="1"/>
              <a:t>лугів</a:t>
            </a:r>
            <a:r>
              <a:rPr lang="ru-RU" sz="3200" dirty="0"/>
              <a:t> і кислот. </a:t>
            </a:r>
            <a:r>
              <a:rPr lang="ru-RU" sz="3200" dirty="0" err="1"/>
              <a:t>Вироби</a:t>
            </a:r>
            <a:r>
              <a:rPr lang="ru-RU" sz="3200" dirty="0"/>
              <a:t> з </a:t>
            </a:r>
            <a:r>
              <a:rPr lang="ru-RU" sz="3200" dirty="0" err="1"/>
              <a:t>нього</a:t>
            </a:r>
            <a:r>
              <a:rPr lang="ru-RU" sz="3200" dirty="0"/>
              <a:t> </a:t>
            </a:r>
            <a:r>
              <a:rPr lang="ru-RU" sz="3200" dirty="0" err="1"/>
              <a:t>відзначаються</a:t>
            </a:r>
            <a:r>
              <a:rPr lang="ru-RU" sz="3200" dirty="0"/>
              <a:t> </a:t>
            </a:r>
            <a:r>
              <a:rPr lang="ru-RU" sz="3200" dirty="0" err="1"/>
              <a:t>достатньою</a:t>
            </a:r>
            <a:r>
              <a:rPr lang="ru-RU" sz="3200" dirty="0"/>
              <a:t> </a:t>
            </a:r>
            <a:r>
              <a:rPr lang="ru-RU" sz="3200" dirty="0" err="1"/>
              <a:t>міцністю</a:t>
            </a:r>
            <a:r>
              <a:rPr lang="ru-RU" sz="3200" dirty="0"/>
              <a:t>. Із </a:t>
            </a:r>
            <a:r>
              <a:rPr lang="ru-RU" sz="3200" dirty="0" err="1"/>
              <a:t>поліпропілену</a:t>
            </a:r>
            <a:r>
              <a:rPr lang="ru-RU" sz="3200" dirty="0"/>
              <a:t> </a:t>
            </a:r>
            <a:r>
              <a:rPr lang="ru-RU" sz="3200" dirty="0" err="1"/>
              <a:t>виготовляють</a:t>
            </a:r>
            <a:r>
              <a:rPr lang="ru-RU" sz="3200" dirty="0"/>
              <a:t> </a:t>
            </a:r>
            <a:r>
              <a:rPr lang="ru-RU" sz="3200" dirty="0" err="1"/>
              <a:t>одноразові</a:t>
            </a:r>
            <a:r>
              <a:rPr lang="ru-RU" sz="3200" dirty="0"/>
              <a:t> </a:t>
            </a:r>
            <a:r>
              <a:rPr lang="ru-RU" sz="3200" dirty="0" err="1"/>
              <a:t>шприци</a:t>
            </a:r>
            <a:r>
              <a:rPr lang="ru-RU" sz="3200" dirty="0"/>
              <a:t>, посуд, </a:t>
            </a:r>
            <a:r>
              <a:rPr lang="ru-RU" sz="3200" dirty="0" err="1"/>
              <a:t>пакувальну</a:t>
            </a:r>
            <a:r>
              <a:rPr lang="ru-RU" sz="3200" dirty="0"/>
              <a:t> </a:t>
            </a:r>
            <a:r>
              <a:rPr lang="ru-RU" sz="3200" dirty="0" err="1"/>
              <a:t>плівку</a:t>
            </a:r>
            <a:r>
              <a:rPr lang="ru-RU" sz="3200" dirty="0"/>
              <a:t>, </a:t>
            </a:r>
            <a:r>
              <a:rPr lang="ru-RU" sz="3200" dirty="0" err="1"/>
              <a:t>стільці</a:t>
            </a:r>
            <a:r>
              <a:rPr lang="ru-RU" sz="3200" dirty="0"/>
              <a:t>, </a:t>
            </a:r>
            <a:r>
              <a:rPr lang="ru-RU" sz="3200" dirty="0" err="1"/>
              <a:t>столи</a:t>
            </a:r>
            <a:r>
              <a:rPr lang="ru-RU" sz="3200" dirty="0"/>
              <a:t>, труби, волокна.</a:t>
            </a:r>
          </a:p>
        </p:txBody>
      </p:sp>
    </p:spTree>
    <p:extLst>
      <p:ext uri="{BB962C8B-B14F-4D97-AF65-F5344CB8AC3E}">
        <p14:creationId xmlns:p14="http://schemas.microsoft.com/office/powerpoint/2010/main" val="222222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Полівінілхлорид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000" dirty="0" err="1"/>
              <a:t>Полівінілхлорид</a:t>
            </a:r>
            <a:r>
              <a:rPr lang="ru-RU" sz="3000" dirty="0"/>
              <a:t> — </a:t>
            </a:r>
            <a:r>
              <a:rPr lang="ru-RU" sz="3000" dirty="0" err="1"/>
              <a:t>найдешевший</a:t>
            </a:r>
            <a:r>
              <a:rPr lang="ru-RU" sz="3000" dirty="0"/>
              <a:t> </a:t>
            </a:r>
            <a:r>
              <a:rPr lang="ru-RU" sz="3000" dirty="0" err="1"/>
              <a:t>полімерний</a:t>
            </a:r>
            <a:r>
              <a:rPr lang="ru-RU" sz="3000" dirty="0"/>
              <a:t> </a:t>
            </a:r>
            <a:r>
              <a:rPr lang="ru-RU" sz="3000" dirty="0" err="1"/>
              <a:t>матеріал</a:t>
            </a:r>
            <a:r>
              <a:rPr lang="ru-RU" sz="3000" dirty="0"/>
              <a:t>, </a:t>
            </a:r>
            <a:r>
              <a:rPr lang="ru-RU" sz="3000" dirty="0" err="1"/>
              <a:t>стійкий</a:t>
            </a:r>
            <a:r>
              <a:rPr lang="ru-RU" sz="3000" dirty="0"/>
              <a:t> </a:t>
            </a:r>
            <a:r>
              <a:rPr lang="ru-RU" sz="3000" dirty="0" err="1"/>
              <a:t>щодо</a:t>
            </a:r>
            <a:r>
              <a:rPr lang="ru-RU" sz="3000" dirty="0"/>
              <a:t> води, </a:t>
            </a:r>
            <a:r>
              <a:rPr lang="ru-RU" sz="3000" dirty="0" err="1"/>
              <a:t>слабких</a:t>
            </a:r>
            <a:r>
              <a:rPr lang="ru-RU" sz="3000" dirty="0"/>
              <a:t> основ і кислот, </a:t>
            </a:r>
            <a:r>
              <a:rPr lang="ru-RU" sz="3000" dirty="0" err="1"/>
              <a:t>рідких</a:t>
            </a:r>
            <a:r>
              <a:rPr lang="ru-RU" sz="3000" dirty="0"/>
              <a:t> </a:t>
            </a:r>
            <a:r>
              <a:rPr lang="ru-RU" sz="3000" dirty="0" err="1"/>
              <a:t>вуглеводнів</a:t>
            </a:r>
            <a:r>
              <a:rPr lang="ru-RU" sz="3000" dirty="0"/>
              <a:t>. </a:t>
            </a:r>
            <a:r>
              <a:rPr lang="ru-RU" sz="3000" dirty="0" err="1"/>
              <a:t>Термопластичний</a:t>
            </a:r>
            <a:r>
              <a:rPr lang="ru-RU" sz="3000" dirty="0"/>
              <a:t> </a:t>
            </a:r>
            <a:r>
              <a:rPr lang="ru-RU" sz="3000" dirty="0" err="1"/>
              <a:t>полімер</a:t>
            </a:r>
            <a:r>
              <a:rPr lang="ru-RU" sz="3000" dirty="0"/>
              <a:t>; </a:t>
            </a:r>
            <a:r>
              <a:rPr lang="ru-RU" sz="3000" dirty="0" err="1"/>
              <a:t>його</a:t>
            </a:r>
            <a:r>
              <a:rPr lang="ru-RU" sz="3000" dirty="0"/>
              <a:t> </a:t>
            </a:r>
            <a:r>
              <a:rPr lang="ru-RU" sz="3000" dirty="0" err="1"/>
              <a:t>властивості</a:t>
            </a:r>
            <a:r>
              <a:rPr lang="ru-RU" sz="3000" dirty="0"/>
              <a:t> </a:t>
            </a:r>
            <a:r>
              <a:rPr lang="ru-RU" sz="3000" dirty="0" err="1"/>
              <a:t>визначаються</a:t>
            </a:r>
            <a:r>
              <a:rPr lang="ru-RU" sz="3000" dirty="0"/>
              <a:t> добавками. </a:t>
            </a:r>
            <a:r>
              <a:rPr lang="ru-RU" sz="3000" dirty="0" err="1"/>
              <a:t>Має</a:t>
            </a:r>
            <a:r>
              <a:rPr lang="ru-RU" sz="3000" dirty="0"/>
              <a:t> </a:t>
            </a:r>
            <a:r>
              <a:rPr lang="ru-RU" sz="3000" dirty="0" err="1"/>
              <a:t>невисоку</a:t>
            </a:r>
            <a:r>
              <a:rPr lang="ru-RU" sz="3000" dirty="0"/>
              <a:t> </a:t>
            </a:r>
            <a:r>
              <a:rPr lang="ru-RU" sz="3000" dirty="0" err="1"/>
              <a:t>термічну</a:t>
            </a:r>
            <a:r>
              <a:rPr lang="ru-RU" sz="3000" dirty="0"/>
              <a:t> </a:t>
            </a:r>
            <a:r>
              <a:rPr lang="ru-RU" sz="3000" dirty="0" err="1"/>
              <a:t>стійкість</a:t>
            </a:r>
            <a:r>
              <a:rPr lang="ru-RU" sz="3000" dirty="0"/>
              <a:t>, при </a:t>
            </a:r>
            <a:r>
              <a:rPr lang="ru-RU" sz="3000" dirty="0" err="1"/>
              <a:t>нагріванні</a:t>
            </a:r>
            <a:r>
              <a:rPr lang="ru-RU" sz="3000" dirty="0"/>
              <a:t> </a:t>
            </a:r>
            <a:r>
              <a:rPr lang="ru-RU" sz="3000" dirty="0" err="1"/>
              <a:t>розкладається</a:t>
            </a:r>
            <a:r>
              <a:rPr lang="ru-RU" sz="3000" dirty="0"/>
              <a:t> з </a:t>
            </a:r>
            <a:r>
              <a:rPr lang="ru-RU" sz="3000" dirty="0" err="1"/>
              <a:t>виділенням</a:t>
            </a:r>
            <a:r>
              <a:rPr lang="ru-RU" sz="3000" dirty="0"/>
              <a:t> </a:t>
            </a:r>
            <a:r>
              <a:rPr lang="ru-RU" sz="3000" dirty="0" err="1"/>
              <a:t>хлороводню</a:t>
            </a:r>
            <a:r>
              <a:rPr lang="ru-RU" sz="3000" dirty="0"/>
              <a:t>, але </a:t>
            </a:r>
            <a:r>
              <a:rPr lang="ru-RU" sz="3000" dirty="0" err="1"/>
              <a:t>незаймистий</a:t>
            </a:r>
            <a:r>
              <a:rPr lang="ru-RU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9287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Політетрафлуоретен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тефлон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err="1"/>
              <a:t>Політетрафлуоретен</a:t>
            </a:r>
            <a:r>
              <a:rPr lang="ru-RU" sz="2800" dirty="0"/>
              <a:t>,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тефлон</a:t>
            </a:r>
            <a:r>
              <a:rPr lang="ru-RU" sz="2800" dirty="0"/>
              <a:t>, — </a:t>
            </a:r>
            <a:r>
              <a:rPr lang="ru-RU" sz="2800" dirty="0" err="1"/>
              <a:t>полімер</a:t>
            </a:r>
            <a:r>
              <a:rPr lang="ru-RU" sz="2800" dirty="0"/>
              <a:t>, </a:t>
            </a:r>
            <a:r>
              <a:rPr lang="ru-RU" sz="2800" dirty="0" err="1"/>
              <a:t>зовні</a:t>
            </a:r>
            <a:r>
              <a:rPr lang="ru-RU" sz="2800" dirty="0"/>
              <a:t> схожий на </a:t>
            </a:r>
            <a:r>
              <a:rPr lang="ru-RU" sz="2800" dirty="0" err="1"/>
              <a:t>поліетилен</a:t>
            </a:r>
            <a:r>
              <a:rPr lang="ru-RU" sz="2800" dirty="0"/>
              <a:t>,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високу</a:t>
            </a:r>
            <a:r>
              <a:rPr lang="ru-RU" sz="2800" dirty="0"/>
              <a:t> </a:t>
            </a:r>
            <a:r>
              <a:rPr lang="ru-RU" sz="2800" dirty="0" err="1"/>
              <a:t>хімічну</a:t>
            </a:r>
            <a:r>
              <a:rPr lang="ru-RU" sz="2800" dirty="0"/>
              <a:t> і </a:t>
            </a:r>
            <a:r>
              <a:rPr lang="ru-RU" sz="2800" dirty="0" err="1"/>
              <a:t>термічну</a:t>
            </a:r>
            <a:r>
              <a:rPr lang="ru-RU" sz="2800" dirty="0"/>
              <a:t> </a:t>
            </a:r>
            <a:r>
              <a:rPr lang="ru-RU" sz="2800" dirty="0" err="1"/>
              <a:t>стійкість</a:t>
            </a:r>
            <a:r>
              <a:rPr lang="ru-RU" sz="2800" dirty="0"/>
              <a:t>, негорючий. Не </a:t>
            </a:r>
            <a:r>
              <a:rPr lang="ru-RU" sz="2800" dirty="0" err="1"/>
              <a:t>руйнується</a:t>
            </a:r>
            <a:r>
              <a:rPr lang="ru-RU" sz="2800" dirty="0"/>
              <a:t> </a:t>
            </a:r>
            <a:r>
              <a:rPr lang="ru-RU" sz="2800" dirty="0" err="1"/>
              <a:t>навіть</a:t>
            </a:r>
            <a:r>
              <a:rPr lang="ru-RU" sz="2800" dirty="0"/>
              <a:t> </a:t>
            </a:r>
            <a:r>
              <a:rPr lang="ru-RU" sz="2800" dirty="0" err="1"/>
              <a:t>концентрованими</a:t>
            </a:r>
            <a:r>
              <a:rPr lang="ru-RU" sz="2800" dirty="0"/>
              <a:t> кислотами, не </a:t>
            </a:r>
            <a:r>
              <a:rPr lang="ru-RU" sz="2800" dirty="0" err="1"/>
              <a:t>розчиняється</a:t>
            </a:r>
            <a:r>
              <a:rPr lang="ru-RU" sz="2800" dirty="0"/>
              <a:t> й не </a:t>
            </a:r>
            <a:r>
              <a:rPr lang="ru-RU" sz="2800" dirty="0" err="1"/>
              <a:t>набухає</a:t>
            </a:r>
            <a:r>
              <a:rPr lang="ru-RU" sz="2800" dirty="0"/>
              <a:t> в </a:t>
            </a:r>
            <a:r>
              <a:rPr lang="ru-RU" sz="2800" dirty="0" err="1"/>
              <a:t>жодному</a:t>
            </a:r>
            <a:r>
              <a:rPr lang="ru-RU" sz="2800" dirty="0"/>
              <a:t> з </a:t>
            </a:r>
            <a:r>
              <a:rPr lang="ru-RU" sz="2800" dirty="0" err="1"/>
              <a:t>розчинників</a:t>
            </a:r>
            <a:r>
              <a:rPr lang="ru-RU" sz="2800" dirty="0"/>
              <a:t>. </a:t>
            </a:r>
            <a:r>
              <a:rPr lang="ru-RU" sz="2800" dirty="0" err="1"/>
              <a:t>Вироби</a:t>
            </a:r>
            <a:r>
              <a:rPr lang="ru-RU" sz="2800" dirty="0"/>
              <a:t> з </a:t>
            </a:r>
            <a:r>
              <a:rPr lang="ru-RU" sz="2800" dirty="0" err="1"/>
              <a:t>тефлону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використовувати</a:t>
            </a:r>
            <a:r>
              <a:rPr lang="ru-RU" sz="2800" dirty="0"/>
              <a:t> в </a:t>
            </a:r>
            <a:r>
              <a:rPr lang="ru-RU" sz="2800" dirty="0" err="1"/>
              <a:t>інтервалі</a:t>
            </a:r>
            <a:r>
              <a:rPr lang="ru-RU" sz="2800" dirty="0"/>
              <a:t> температур </a:t>
            </a:r>
            <a:r>
              <a:rPr lang="ru-RU" sz="2800" dirty="0" err="1"/>
              <a:t>від</a:t>
            </a:r>
            <a:r>
              <a:rPr lang="ru-RU" sz="2800" dirty="0"/>
              <a:t> -260 до +260 °С.</a:t>
            </a:r>
          </a:p>
        </p:txBody>
      </p:sp>
    </p:spTree>
    <p:extLst>
      <p:ext uri="{BB962C8B-B14F-4D97-AF65-F5344CB8AC3E}">
        <p14:creationId xmlns:p14="http://schemas.microsoft.com/office/powerpoint/2010/main" val="2851317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Поліметилметакрилат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err="1"/>
              <a:t>Поліметилметакрилат</a:t>
            </a:r>
            <a:r>
              <a:rPr lang="ru-RU" sz="2400" dirty="0"/>
              <a:t> </a:t>
            </a:r>
            <a:r>
              <a:rPr lang="ru-RU" sz="2400" dirty="0" err="1"/>
              <a:t>відомий</a:t>
            </a:r>
            <a:r>
              <a:rPr lang="ru-RU" sz="2400" dirty="0"/>
              <a:t> як </a:t>
            </a:r>
            <a:r>
              <a:rPr lang="ru-RU" sz="2400" dirty="0" err="1"/>
              <a:t>органічне</a:t>
            </a:r>
            <a:r>
              <a:rPr lang="ru-RU" sz="2400" dirty="0"/>
              <a:t> </a:t>
            </a:r>
            <a:r>
              <a:rPr lang="ru-RU" sz="2400" dirty="0" err="1"/>
              <a:t>скло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плексиглас. </a:t>
            </a:r>
            <a:r>
              <a:rPr lang="ru-RU" sz="2400" dirty="0" err="1"/>
              <a:t>Це</a:t>
            </a:r>
            <a:r>
              <a:rPr lang="ru-RU" sz="2400" dirty="0"/>
              <a:t> — </a:t>
            </a:r>
            <a:r>
              <a:rPr lang="ru-RU" sz="2400" dirty="0" err="1"/>
              <a:t>прозорий</a:t>
            </a:r>
            <a:r>
              <a:rPr lang="ru-RU" sz="2400" dirty="0"/>
              <a:t> </a:t>
            </a:r>
            <a:r>
              <a:rPr lang="ru-RU" sz="2400" dirty="0" err="1"/>
              <a:t>матеріал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нерозчинний</a:t>
            </a:r>
            <a:r>
              <a:rPr lang="ru-RU" sz="2400" dirty="0"/>
              <a:t> у </a:t>
            </a:r>
            <a:r>
              <a:rPr lang="ru-RU" sz="2400" dirty="0" err="1"/>
              <a:t>воді</a:t>
            </a:r>
            <a:r>
              <a:rPr lang="ru-RU" sz="2400" dirty="0"/>
              <a:t>, </a:t>
            </a:r>
            <a:r>
              <a:rPr lang="ru-RU" sz="2400" dirty="0" err="1"/>
              <a:t>розчиняється</a:t>
            </a:r>
            <a:r>
              <a:rPr lang="ru-RU" sz="2400" dirty="0"/>
              <a:t> в </a:t>
            </a:r>
            <a:r>
              <a:rPr lang="ru-RU" sz="2400" dirty="0" err="1"/>
              <a:t>бензені</a:t>
            </a:r>
            <a:r>
              <a:rPr lang="ru-RU" sz="2400" dirty="0"/>
              <a:t>, </a:t>
            </a:r>
            <a:r>
              <a:rPr lang="ru-RU" sz="2400" dirty="0" err="1"/>
              <a:t>ацетоні</a:t>
            </a:r>
            <a:r>
              <a:rPr lang="ru-RU" sz="2400" dirty="0"/>
              <a:t>, </a:t>
            </a:r>
            <a:r>
              <a:rPr lang="ru-RU" sz="2400" dirty="0" err="1"/>
              <a:t>оцтовій</a:t>
            </a:r>
            <a:r>
              <a:rPr lang="ru-RU" sz="2400" dirty="0"/>
              <a:t> </a:t>
            </a:r>
            <a:r>
              <a:rPr lang="ru-RU" sz="2400" dirty="0" err="1"/>
              <a:t>кислоті</a:t>
            </a:r>
            <a:r>
              <a:rPr lang="ru-RU" sz="2400" dirty="0"/>
              <a:t>; при </a:t>
            </a:r>
            <a:r>
              <a:rPr lang="ru-RU" sz="2400" dirty="0" err="1"/>
              <a:t>нагріванні</a:t>
            </a:r>
            <a:r>
              <a:rPr lang="ru-RU" sz="2400" dirty="0"/>
              <a:t> </a:t>
            </a:r>
            <a:r>
              <a:rPr lang="ru-RU" sz="2400" dirty="0" err="1"/>
              <a:t>вище</a:t>
            </a:r>
            <a:r>
              <a:rPr lang="ru-RU" sz="2400" dirty="0"/>
              <a:t> </a:t>
            </a:r>
            <a:r>
              <a:rPr lang="ru-RU" sz="2400" dirty="0" err="1"/>
              <a:t>температури</a:t>
            </a:r>
            <a:r>
              <a:rPr lang="ru-RU" sz="2400" dirty="0"/>
              <a:t> 120 °С </a:t>
            </a:r>
            <a:r>
              <a:rPr lang="ru-RU" sz="2400" dirty="0" err="1"/>
              <a:t>розм'якшується</a:t>
            </a:r>
            <a:r>
              <a:rPr lang="ru-RU" sz="2400" dirty="0"/>
              <a:t>. Добре </a:t>
            </a:r>
            <a:r>
              <a:rPr lang="ru-RU" sz="2400" dirty="0" err="1"/>
              <a:t>піддається</a:t>
            </a:r>
            <a:r>
              <a:rPr lang="ru-RU" sz="2400" dirty="0"/>
              <a:t> </a:t>
            </a:r>
            <a:r>
              <a:rPr lang="ru-RU" sz="2400" dirty="0" err="1"/>
              <a:t>поліруванню</a:t>
            </a:r>
            <a:r>
              <a:rPr lang="ru-RU" sz="2400" dirty="0"/>
              <a:t>, </a:t>
            </a:r>
            <a:r>
              <a:rPr lang="ru-RU" sz="2400" dirty="0" err="1"/>
              <a:t>механічній</a:t>
            </a:r>
            <a:r>
              <a:rPr lang="ru-RU" sz="2400" dirty="0"/>
              <a:t> </a:t>
            </a:r>
            <a:r>
              <a:rPr lang="ru-RU" sz="2400" dirty="0" err="1"/>
              <a:t>обробці</a:t>
            </a:r>
            <a:r>
              <a:rPr lang="ru-RU" sz="2400" dirty="0"/>
              <a:t>, </a:t>
            </a:r>
            <a:r>
              <a:rPr lang="ru-RU" sz="2400" dirty="0" err="1"/>
              <a:t>склеюванню</a:t>
            </a:r>
            <a:r>
              <a:rPr lang="ru-RU" sz="2400" dirty="0"/>
              <a:t>. Як </a:t>
            </a:r>
            <a:r>
              <a:rPr lang="ru-RU" sz="2400" dirty="0" err="1"/>
              <a:t>некрихкий</a:t>
            </a:r>
            <a:r>
              <a:rPr lang="ru-RU" sz="2400" dirty="0"/>
              <a:t> </a:t>
            </a:r>
            <a:r>
              <a:rPr lang="ru-RU" sz="2400" dirty="0" err="1"/>
              <a:t>прозорий</a:t>
            </a:r>
            <a:r>
              <a:rPr lang="ru-RU" sz="2400" dirty="0"/>
              <a:t> </a:t>
            </a:r>
            <a:r>
              <a:rPr lang="ru-RU" sz="2400" dirty="0" err="1"/>
              <a:t>матеріал</a:t>
            </a:r>
            <a:r>
              <a:rPr lang="ru-RU" sz="2400" dirty="0"/>
              <a:t> </a:t>
            </a:r>
            <a:r>
              <a:rPr lang="ru-RU" sz="2400" dirty="0" err="1"/>
              <a:t>замінює</a:t>
            </a:r>
            <a:r>
              <a:rPr lang="ru-RU" sz="2400" dirty="0"/>
              <a:t> </a:t>
            </a:r>
            <a:r>
              <a:rPr lang="ru-RU" sz="2400" dirty="0" err="1"/>
              <a:t>скло</a:t>
            </a:r>
            <a:r>
              <a:rPr lang="ru-RU" sz="2400" dirty="0"/>
              <a:t> на </a:t>
            </a:r>
            <a:r>
              <a:rPr lang="ru-RU" sz="2400" dirty="0" err="1"/>
              <a:t>транспорті</a:t>
            </a:r>
            <a:r>
              <a:rPr lang="ru-RU" sz="2400" dirty="0"/>
              <a:t>, у </a:t>
            </a:r>
            <a:r>
              <a:rPr lang="ru-RU" sz="2400" dirty="0" err="1"/>
              <a:t>приладобудуванні</a:t>
            </a:r>
            <a:r>
              <a:rPr lang="ru-RU" sz="2400" dirty="0"/>
              <a:t>, </a:t>
            </a:r>
            <a:r>
              <a:rPr lang="ru-RU" sz="2400" dirty="0" err="1"/>
              <a:t>військовій</a:t>
            </a:r>
            <a:r>
              <a:rPr lang="ru-RU" sz="2400" dirty="0"/>
              <a:t> </a:t>
            </a:r>
            <a:r>
              <a:rPr lang="ru-RU" sz="2400" dirty="0" err="1"/>
              <a:t>техніці</a:t>
            </a:r>
            <a:r>
              <a:rPr lang="ru-RU" sz="2400" dirty="0"/>
              <a:t>.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для </a:t>
            </a:r>
            <a:r>
              <a:rPr lang="ru-RU" sz="2400" dirty="0" err="1"/>
              <a:t>виготовлення</a:t>
            </a:r>
            <a:r>
              <a:rPr lang="ru-RU" sz="2400" dirty="0"/>
              <a:t> </a:t>
            </a:r>
            <a:r>
              <a:rPr lang="ru-RU" sz="2400" dirty="0" err="1"/>
              <a:t>декоративної</a:t>
            </a:r>
            <a:r>
              <a:rPr lang="ru-RU" sz="2400" dirty="0"/>
              <a:t> плитки.</a:t>
            </a:r>
          </a:p>
        </p:txBody>
      </p:sp>
    </p:spTree>
    <p:extLst>
      <p:ext uri="{BB962C8B-B14F-4D97-AF65-F5344CB8AC3E}">
        <p14:creationId xmlns:p14="http://schemas.microsoft.com/office/powerpoint/2010/main" val="865242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Поп-музыка</Template>
  <TotalTime>16</TotalTime>
  <Words>1117</Words>
  <Application>Microsoft Office PowerPoint</Application>
  <PresentationFormat>Экран (4:3)</PresentationFormat>
  <Paragraphs>55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Urban Pop</vt:lpstr>
      <vt:lpstr>Пластмаси, синтетичні каучуки, гума, штучні й синтетичні волокна</vt:lpstr>
      <vt:lpstr>Пластмаси</vt:lpstr>
      <vt:lpstr>Презентация PowerPoint</vt:lpstr>
      <vt:lpstr>полімери, які входять до складу найважливіших пластмас.</vt:lpstr>
      <vt:lpstr>Поліетилен</vt:lpstr>
      <vt:lpstr>Поліпропілен</vt:lpstr>
      <vt:lpstr>Полівінілхлорид</vt:lpstr>
      <vt:lpstr>Політетрафлуоретен, або тефлон</vt:lpstr>
      <vt:lpstr>Поліметилметакрилат </vt:lpstr>
      <vt:lpstr>Презентация PowerPoint</vt:lpstr>
      <vt:lpstr>Полівінілацетат</vt:lpstr>
      <vt:lpstr>Презентация PowerPoint</vt:lpstr>
      <vt:lpstr>Фенолоформальдегідні смоли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Епоксидні смоли </vt:lpstr>
      <vt:lpstr>Каучуки і волокна</vt:lpstr>
      <vt:lpstr>Презентация PowerPoint</vt:lpstr>
      <vt:lpstr>Презентация PowerPoint</vt:lpstr>
      <vt:lpstr>Волокна</vt:lpstr>
      <vt:lpstr>Презентация PowerPoint</vt:lpstr>
      <vt:lpstr>Природні волокна</vt:lpstr>
      <vt:lpstr>Хімічні волокна</vt:lpstr>
      <vt:lpstr>Синтетичні волокна</vt:lpstr>
      <vt:lpstr>Презентация PowerPoint</vt:lpstr>
      <vt:lpstr>Презентация PowerPoint</vt:lpstr>
      <vt:lpstr>Використана 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Органічні речовини як основа сучасних матеріалів</dc:title>
  <cp:lastModifiedBy>Admin</cp:lastModifiedBy>
  <cp:revision>5</cp:revision>
  <dcterms:modified xsi:type="dcterms:W3CDTF">2014-01-23T01:00:14Z</dcterms:modified>
</cp:coreProperties>
</file>