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6"/>
  </p:notesMasterIdLst>
  <p:sldIdLst>
    <p:sldId id="256" r:id="rId2"/>
    <p:sldId id="283" r:id="rId3"/>
    <p:sldId id="282" r:id="rId4"/>
    <p:sldId id="284" r:id="rId5"/>
    <p:sldId id="258" r:id="rId6"/>
    <p:sldId id="259" r:id="rId7"/>
    <p:sldId id="260" r:id="rId8"/>
    <p:sldId id="285" r:id="rId9"/>
    <p:sldId id="261" r:id="rId10"/>
    <p:sldId id="262" r:id="rId11"/>
    <p:sldId id="263" r:id="rId12"/>
    <p:sldId id="287" r:id="rId13"/>
    <p:sldId id="288" r:id="rId14"/>
    <p:sldId id="286" r:id="rId15"/>
    <p:sldId id="290" r:id="rId16"/>
    <p:sldId id="291" r:id="rId17"/>
    <p:sldId id="292" r:id="rId18"/>
    <p:sldId id="293" r:id="rId19"/>
    <p:sldId id="267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268" r:id="rId29"/>
    <p:sldId id="269" r:id="rId30"/>
    <p:sldId id="270" r:id="rId31"/>
    <p:sldId id="314" r:id="rId32"/>
    <p:sldId id="302" r:id="rId33"/>
    <p:sldId id="271" r:id="rId34"/>
    <p:sldId id="272" r:id="rId35"/>
    <p:sldId id="273" r:id="rId36"/>
    <p:sldId id="274" r:id="rId37"/>
    <p:sldId id="276" r:id="rId38"/>
    <p:sldId id="278" r:id="rId39"/>
    <p:sldId id="279" r:id="rId40"/>
    <p:sldId id="280" r:id="rId41"/>
    <p:sldId id="281" r:id="rId42"/>
    <p:sldId id="312" r:id="rId43"/>
    <p:sldId id="275" r:id="rId44"/>
    <p:sldId id="313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5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61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0FD763-398E-4252-8BD7-FEA07EB6A846}" type="datetimeFigureOut">
              <a:rPr lang="ru-RU"/>
              <a:pPr>
                <a:defRPr/>
              </a:pPr>
              <a:t>20.05.2011</a:t>
            </a:fld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AD885BC-E58C-4A9D-901E-57B2345B1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907D1DA-748C-4F29-BF77-870F061F8FF4}" type="slidenum">
              <a:rPr lang="en-US" sz="1200"/>
              <a:pPr algn="r"/>
              <a:t>15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838B908-B6DF-42D4-9969-2900AD2B584D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3ECA852-0ECD-40CE-960A-F8388BF95827}" type="slidenum">
              <a:rPr lang="en-US" sz="1200"/>
              <a:pPr algn="r"/>
              <a:t>18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12CD89-0E8F-4477-A4A8-6BF00BC5B1DD}" type="slidenum">
              <a:rPr lang="en-US" sz="1200"/>
              <a:pPr algn="r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9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1D94830-DFF4-4A91-B169-25804F5CD51D}" type="slidenum">
              <a:rPr lang="en-US" sz="1200"/>
              <a:pPr algn="r"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505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F669CF6-9FF1-448A-9992-3192510E68C0}" type="slidenum">
              <a:rPr lang="en-US" sz="1200"/>
              <a:pPr algn="r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813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8D12985-59B9-4C49-BD8E-4AD189E86255}" type="slidenum">
              <a:rPr lang="en-US" sz="1200"/>
              <a:pPr algn="r"/>
              <a:t>26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303A054-6A78-406F-9D96-FB6BA6B44904}" type="datetimeFigureOut">
              <a:rPr lang="ru-RU"/>
              <a:pPr>
                <a:defRPr/>
              </a:pPr>
              <a:t>20.05.2011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E10F5B9-EAAB-4E91-9595-2FAB1F1E3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92CF0-F95E-430F-ADE2-A6EC58919E3A}" type="datetimeFigureOut">
              <a:rPr lang="ru-RU"/>
              <a:pPr>
                <a:defRPr/>
              </a:pPr>
              <a:t>20.05.2011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0727B-9C50-4EE6-A039-15C427AE1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42915D-47F1-47F5-BE19-5310F054F903}" type="datetimeFigureOut">
              <a:rPr lang="ru-RU"/>
              <a:pPr>
                <a:defRPr/>
              </a:pPr>
              <a:t>20.05.2011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2050647-F467-4F25-8F80-9D317DE1F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9725"/>
            <a:ext cx="7239000" cy="4846638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EF6B4-3F8A-4EFA-A4FE-D958133AA354}" type="datetimeFigureOut">
              <a:rPr lang="ru-RU"/>
              <a:pPr>
                <a:defRPr/>
              </a:pPr>
              <a:t>20.05.2011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89E35-76BF-4697-B64C-338D6D91E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512ED-43D0-4DDA-8033-08020FEDDBA3}" type="datetimeFigureOut">
              <a:rPr lang="ru-RU"/>
              <a:pPr>
                <a:defRPr/>
              </a:pPr>
              <a:t>20.05.2011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9E49C-3371-4CBE-87AB-675032EFF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70D3AEF-BBC5-4823-A9DF-475426045971}" type="datetimeFigureOut">
              <a:rPr lang="ru-RU"/>
              <a:pPr>
                <a:defRPr/>
              </a:pPr>
              <a:t>20.05.2011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CD2203-CD1B-4A45-86E0-5AD968ABD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797E3-F236-490F-A6F5-6ABBF2CF18BB}" type="datetimeFigureOut">
              <a:rPr lang="ru-RU"/>
              <a:pPr>
                <a:defRPr/>
              </a:pPr>
              <a:t>20.05.2011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DCAF5-B9F6-4C45-9586-D9952B879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E5E96-FFD0-4A5A-8764-BBCE7600D941}" type="datetimeFigureOut">
              <a:rPr lang="ru-RU"/>
              <a:pPr>
                <a:defRPr/>
              </a:pPr>
              <a:t>20.05.2011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FDE9C-D94F-4F96-86A1-801599B94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DE34C-D061-47CA-A833-B8820EBADA33}" type="datetimeFigureOut">
              <a:rPr lang="ru-RU"/>
              <a:pPr>
                <a:defRPr/>
              </a:pPr>
              <a:t>20.05.2011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F8008-B0E9-4BE0-8C02-F4945F672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65397-5FBF-4545-8FD0-02790C69A633}" type="datetimeFigureOut">
              <a:rPr lang="ru-RU"/>
              <a:pPr>
                <a:defRPr/>
              </a:pPr>
              <a:t>20.05.2011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598FF-9FFC-45E1-87AB-F57946608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D4A5B-5468-4C3B-AF09-0418E95622F0}" type="datetimeFigureOut">
              <a:rPr lang="ru-RU"/>
              <a:pPr>
                <a:defRPr/>
              </a:pPr>
              <a:t>20.05.2011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07F27-0222-471F-9BA5-AE7D3FE8D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B64E73-63E7-42A7-B527-7E803179EF1D}" type="datetimeFigureOut">
              <a:rPr lang="ru-RU"/>
              <a:pPr>
                <a:defRPr/>
              </a:pPr>
              <a:t>20.05.2011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1C40BB-8161-4062-A42D-425F1933A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21F9762-D945-4027-9732-34ED9DB60F1E}" type="datetimeFigureOut">
              <a:rPr lang="ru-RU"/>
              <a:pPr>
                <a:defRPr/>
              </a:pPr>
              <a:t>20.05.2011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C1F0D30-C5FD-4F9A-B764-DBB70894F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10" r:id="rId3"/>
    <p:sldLayoutId id="2147483707" r:id="rId4"/>
    <p:sldLayoutId id="2147483706" r:id="rId5"/>
    <p:sldLayoutId id="2147483705" r:id="rId6"/>
    <p:sldLayoutId id="2147483704" r:id="rId7"/>
    <p:sldLayoutId id="2147483703" r:id="rId8"/>
    <p:sldLayoutId id="2147483711" r:id="rId9"/>
    <p:sldLayoutId id="2147483702" r:id="rId10"/>
    <p:sldLayoutId id="2147483712" r:id="rId11"/>
    <p:sldLayoutId id="214748370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Franklin Gothic Medium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8064A2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43570" y="2143116"/>
            <a:ext cx="1821792" cy="92869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dirty="0" smtClean="0"/>
              <a:t>Тема:Хімія</a:t>
            </a:r>
            <a:endParaRPr lang="ru-RU" sz="4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643174" y="3571876"/>
            <a:ext cx="2250420" cy="928694"/>
          </a:xfrm>
          <a:prstGeom prst="rect">
            <a:avLst/>
          </a:prstGeom>
        </p:spPr>
        <p:txBody>
          <a:bodyPr lIns="45720" tIns="0" rIns="45720" bIns="0" anchor="b"/>
          <a:lstStyle/>
          <a:p>
            <a:pPr algn="r" fontAlgn="auto">
              <a:spcAft>
                <a:spcPts val="0"/>
              </a:spcAft>
              <a:defRPr/>
            </a:pPr>
            <a:r>
              <a:rPr lang="uk-UA" sz="4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та їжа</a:t>
            </a:r>
            <a:endParaRPr lang="ru-RU" sz="48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1030" name="Picture 6" descr="C:\Documents and Settings\1\Рабочий стол\Хімія, їда\186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2357430"/>
            <a:ext cx="2668677" cy="3929090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1031" name="Picture 7" descr="C:\Documents and Settings\1\Рабочий стол\Хімія, їда\video_325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-24"/>
            <a:ext cx="2548499" cy="2690075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2875" y="331788"/>
            <a:ext cx="742950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/>
            <a:r>
              <a:rPr lang="uk-UA" sz="4800">
                <a:latin typeface="Times New Roman" pitchFamily="18" charset="0"/>
                <a:cs typeface="Times New Roman" pitchFamily="18" charset="0"/>
              </a:rPr>
              <a:t>Моносахариди та дисахариди </a:t>
            </a:r>
          </a:p>
          <a:p>
            <a:pPr indent="450850" algn="just">
              <a:buFont typeface="Arial" charset="0"/>
              <a:buNone/>
            </a:pPr>
            <a:endParaRPr lang="uk-UA" sz="220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buFont typeface="Arial" charset="0"/>
              <a:buChar char="•"/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добре розчиняються у воді, </a:t>
            </a:r>
          </a:p>
          <a:p>
            <a:pPr indent="450850" algn="just">
              <a:buFont typeface="Arial" charset="0"/>
              <a:buChar char="•"/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швидко всмоктуються в шлунково-кишковому тракті </a:t>
            </a:r>
          </a:p>
          <a:p>
            <a:pPr indent="450850" algn="just">
              <a:buFont typeface="Arial" charset="0"/>
              <a:buChar char="•"/>
            </a:pPr>
            <a:r>
              <a:rPr lang="uk-UA" sz="2800">
                <a:latin typeface="Times New Roman" pitchFamily="18" charset="0"/>
                <a:cs typeface="Times New Roman" pitchFamily="18" charset="0"/>
              </a:rPr>
              <a:t>легко окислюються в організмі (наприклад, глюкоза всмоктується в кров протягом 5... 10 хв). </a:t>
            </a:r>
          </a:p>
          <a:p>
            <a:pPr indent="450850" algn="just"/>
            <a:endParaRPr lang="uk-UA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Documents and Settings\1\Рабочий стол\Новая папка (2)\88px-D_glucose_stere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0"/>
            <a:ext cx="1357290" cy="2267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C:\Documents and Settings\1\Рабочий стол\Новая папка (2)\88px-D_fructose_stere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5502" y="3286124"/>
            <a:ext cx="136849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C:\Documents and Settings\1\Рабочий стол\Новая папка (2)\256px-Sucros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5214950"/>
            <a:ext cx="2438400" cy="107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3357563" y="6286500"/>
            <a:ext cx="2862262" cy="3698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/>
                </a:solidFill>
              </a:rPr>
              <a:t>цукроза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звичайний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цукор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161338" y="2357438"/>
            <a:ext cx="982662" cy="369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глюкоза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067675" y="5572125"/>
            <a:ext cx="1076325" cy="3698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фруктоза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285750" y="549275"/>
            <a:ext cx="7410450" cy="5907088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2400" smtClean="0"/>
              <a:t>   </a:t>
            </a:r>
          </a:p>
          <a:p>
            <a:pPr marL="514350" indent="-51435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3200" smtClean="0"/>
              <a:t>Фруктоза засвоюється повільніше, ніж сахароза, швидше виводиться з крові, але вживати більше як 15 г фруктози на день не рекомендується. </a:t>
            </a:r>
          </a:p>
          <a:p>
            <a:pPr marL="514350" indent="-51435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3200" smtClean="0"/>
              <a:t>Лактоза — молочний цукор — міститься тільки в молоці (4... 6%). </a:t>
            </a:r>
          </a:p>
          <a:p>
            <a:pPr marL="514350" indent="-51435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3200" smtClean="0"/>
              <a:t>Лактоза, як і інші цукри, сприяє підвищенню рівня глюкози в крові, але меншою мірою, ніж сахароза і мальтоза.</a:t>
            </a:r>
            <a:endParaRPr lang="ru-RU" sz="320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Крохмаль складається з великої кількості молекул моноцукру — глюкози. В значних кількостях крохмаль знаходять в зерні злакових культур — 60—70%, в картоплі — 12—26%, в насінні бобових культур — 50—60%. Багаті на крохмаль хлібобулочні, макаронні, борошняні кондитерські вироби, борошно, крупи. </a:t>
            </a:r>
            <a:endParaRPr lang="ru-RU" smtClean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4395788"/>
            <a:ext cx="37084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/>
              <a:t>Клітковина (целюлоза геміцелюлози), лігнін і пектин містяться у стінках клітин оболонок зерна, шкірках фруктів, овочів і в меншій кількості — в м'якоті. </a:t>
            </a:r>
            <a:endParaRPr lang="ru-RU" smtClean="0"/>
          </a:p>
        </p:txBody>
      </p:sp>
      <p:pic>
        <p:nvPicPr>
          <p:cNvPr id="49156" name="Picture 4" descr="j01442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756025"/>
            <a:ext cx="28797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62-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775075"/>
            <a:ext cx="37449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z="7200" b="1" i="1" smtClean="0"/>
              <a:t>Білки</a:t>
            </a:r>
            <a:endParaRPr lang="ru-RU" sz="72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0"/>
          <p:cNvSpPr>
            <a:spLocks noChangeArrowheads="1"/>
          </p:cNvSpPr>
          <p:nvPr/>
        </p:nvSpPr>
        <p:spPr bwMode="auto">
          <a:xfrm>
            <a:off x="0" y="1468438"/>
            <a:ext cx="9144000" cy="3416300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698" name="Text Box 29"/>
          <p:cNvSpPr txBox="1">
            <a:spLocks noChangeArrowheads="1"/>
          </p:cNvSpPr>
          <p:nvPr/>
        </p:nvSpPr>
        <p:spPr bwMode="auto">
          <a:xfrm>
            <a:off x="188913" y="166688"/>
            <a:ext cx="1031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chemeClr val="bg1"/>
                </a:solidFill>
              </a:rPr>
              <a:t>02</a:t>
            </a:r>
            <a:endParaRPr lang="en-US"/>
          </a:p>
        </p:txBody>
      </p:sp>
      <p:sp>
        <p:nvSpPr>
          <p:cNvPr id="29699" name="TextBox 9"/>
          <p:cNvSpPr txBox="1">
            <a:spLocks noChangeArrowheads="1"/>
          </p:cNvSpPr>
          <p:nvPr/>
        </p:nvSpPr>
        <p:spPr bwMode="auto">
          <a:xfrm>
            <a:off x="146050" y="249238"/>
            <a:ext cx="6353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0077B3"/>
                </a:solidFill>
              </a:rPr>
              <a:t>Що таке білки?</a:t>
            </a:r>
          </a:p>
        </p:txBody>
      </p:sp>
      <p:sp>
        <p:nvSpPr>
          <p:cNvPr id="29700" name="Прямоугольник 10"/>
          <p:cNvSpPr>
            <a:spLocks noChangeArrowheads="1"/>
          </p:cNvSpPr>
          <p:nvPr/>
        </p:nvSpPr>
        <p:spPr bwMode="auto">
          <a:xfrm>
            <a:off x="409575" y="1692275"/>
            <a:ext cx="51562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500"/>
              <a:t>Білки, або протеїни (від греч. «протос» — «перший»), — це природні органічні сполуки, які забезпечують всі життєві процеси будь-якого організму</a:t>
            </a:r>
            <a:r>
              <a:rPr lang="ru-RU" sz="2500">
                <a:latin typeface="Calibri" pitchFamily="34" charset="0"/>
              </a:rPr>
              <a:t>.</a:t>
            </a:r>
          </a:p>
        </p:txBody>
      </p:sp>
      <p:pic>
        <p:nvPicPr>
          <p:cNvPr id="29701" name="Рисунок 11" descr="devils_eye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2638" y="4522788"/>
            <a:ext cx="2462212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1151402997_pautin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575" y="5035550"/>
            <a:ext cx="2300288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 descr="cherepaha_big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1675" y="300038"/>
            <a:ext cx="3116263" cy="2336800"/>
          </a:xfrm>
          <a:prstGeom prst="rect">
            <a:avLst/>
          </a:prstGeom>
          <a:noFill/>
          <a:ln w="19050" cap="sq">
            <a:solidFill>
              <a:srgbClr val="000000"/>
            </a:solidFill>
            <a:miter lim="800000"/>
            <a:headEnd/>
            <a:tailEnd/>
          </a:ln>
          <a:effectLst>
            <a:outerShdw dist="508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29704" name="Рисунок 10" descr="meduz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3963" y="3260725"/>
            <a:ext cx="2620962" cy="624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9"/>
          <p:cNvSpPr>
            <a:spLocks noChangeArrowheads="1"/>
          </p:cNvSpPr>
          <p:nvPr/>
        </p:nvSpPr>
        <p:spPr bwMode="auto">
          <a:xfrm>
            <a:off x="0" y="1639888"/>
            <a:ext cx="9144000" cy="4114800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5400"/>
              <a:t>             </a:t>
            </a:r>
            <a:endParaRPr lang="ru-RU" sz="5400"/>
          </a:p>
        </p:txBody>
      </p:sp>
      <p:sp>
        <p:nvSpPr>
          <p:cNvPr id="31746" name="TextBox 20"/>
          <p:cNvSpPr txBox="1">
            <a:spLocks noChangeArrowheads="1"/>
          </p:cNvSpPr>
          <p:nvPr/>
        </p:nvSpPr>
        <p:spPr bwMode="auto">
          <a:xfrm>
            <a:off x="263525" y="347663"/>
            <a:ext cx="8361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3399FF"/>
                </a:solidFill>
              </a:rPr>
              <a:t>З чого складається білок?</a:t>
            </a:r>
          </a:p>
        </p:txBody>
      </p:sp>
      <p:pic>
        <p:nvPicPr>
          <p:cNvPr id="31747" name="Рисунок 3" descr="chymotrypsinmod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1025" y="3621088"/>
            <a:ext cx="323691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низ 4"/>
          <p:cNvSpPr/>
          <p:nvPr/>
        </p:nvSpPr>
        <p:spPr>
          <a:xfrm rot="16200000">
            <a:off x="2008188" y="4678363"/>
            <a:ext cx="766762" cy="1116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03700" y="2406650"/>
            <a:ext cx="766763" cy="1022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5400000">
            <a:off x="6599237" y="4822826"/>
            <a:ext cx="766763" cy="1096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469743">
            <a:off x="2125662" y="2895601"/>
            <a:ext cx="766763" cy="1116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3282374">
            <a:off x="6531770" y="2929731"/>
            <a:ext cx="766762" cy="11144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753" name="Прямоугольник 13"/>
          <p:cNvSpPr>
            <a:spLocks noChangeArrowheads="1"/>
          </p:cNvSpPr>
          <p:nvPr/>
        </p:nvSpPr>
        <p:spPr bwMode="auto">
          <a:xfrm>
            <a:off x="4203700" y="1177925"/>
            <a:ext cx="9794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/>
              <a:t>O</a:t>
            </a:r>
            <a:r>
              <a:rPr lang="en-US" sz="5400" b="1" baseline="-25000"/>
              <a:t>2</a:t>
            </a:r>
            <a:endParaRPr lang="ru-RU" sz="5400"/>
          </a:p>
        </p:txBody>
      </p:sp>
      <p:sp>
        <p:nvSpPr>
          <p:cNvPr id="31754" name="Прямоугольник 14"/>
          <p:cNvSpPr>
            <a:spLocks noChangeArrowheads="1"/>
          </p:cNvSpPr>
          <p:nvPr/>
        </p:nvSpPr>
        <p:spPr bwMode="auto">
          <a:xfrm>
            <a:off x="7591425" y="2101850"/>
            <a:ext cx="8016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/>
              <a:t>N</a:t>
            </a:r>
            <a:endParaRPr lang="ru-RU" sz="5400"/>
          </a:p>
        </p:txBody>
      </p:sp>
      <p:sp>
        <p:nvSpPr>
          <p:cNvPr id="31755" name="TextBox 15"/>
          <p:cNvSpPr txBox="1">
            <a:spLocks noChangeArrowheads="1"/>
          </p:cNvSpPr>
          <p:nvPr/>
        </p:nvSpPr>
        <p:spPr bwMode="auto">
          <a:xfrm>
            <a:off x="811213" y="4695825"/>
            <a:ext cx="7667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/>
              <a:t>C</a:t>
            </a:r>
            <a:endParaRPr lang="ru-RU" sz="5400" b="1"/>
          </a:p>
        </p:txBody>
      </p:sp>
      <p:sp>
        <p:nvSpPr>
          <p:cNvPr id="31756" name="Прямоугольник 17"/>
          <p:cNvSpPr>
            <a:spLocks noChangeArrowheads="1"/>
          </p:cNvSpPr>
          <p:nvPr/>
        </p:nvSpPr>
        <p:spPr bwMode="auto">
          <a:xfrm>
            <a:off x="700088" y="2101850"/>
            <a:ext cx="11334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/>
              <a:t> </a:t>
            </a:r>
            <a:r>
              <a:rPr lang="en-US" sz="5400" b="1"/>
              <a:t>H</a:t>
            </a:r>
            <a:r>
              <a:rPr lang="en-US" sz="5400" b="1" baseline="-25000"/>
              <a:t>2</a:t>
            </a:r>
            <a:endParaRPr lang="ru-RU" sz="5400"/>
          </a:p>
        </p:txBody>
      </p:sp>
      <p:sp>
        <p:nvSpPr>
          <p:cNvPr id="31757" name="TextBox 18"/>
          <p:cNvSpPr txBox="1">
            <a:spLocks noChangeArrowheads="1"/>
          </p:cNvSpPr>
          <p:nvPr/>
        </p:nvSpPr>
        <p:spPr bwMode="auto">
          <a:xfrm>
            <a:off x="7978775" y="4719638"/>
            <a:ext cx="646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/>
              <a:t>S</a:t>
            </a:r>
            <a:endParaRPr lang="ru-RU" sz="5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9"/>
          <p:cNvSpPr>
            <a:spLocks noChangeArrowheads="1"/>
          </p:cNvSpPr>
          <p:nvPr/>
        </p:nvSpPr>
        <p:spPr bwMode="auto">
          <a:xfrm>
            <a:off x="0" y="1420813"/>
            <a:ext cx="9144000" cy="4454525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4" name="Прямоугольник 2"/>
          <p:cNvSpPr>
            <a:spLocks noChangeArrowheads="1"/>
          </p:cNvSpPr>
          <p:nvPr/>
        </p:nvSpPr>
        <p:spPr bwMode="auto">
          <a:xfrm>
            <a:off x="4783138" y="3502025"/>
            <a:ext cx="3878262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/>
              <a:t>Молекули білків – ланцюги, побудовані з амінокислот</a:t>
            </a:r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446088" y="471488"/>
            <a:ext cx="47386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3399FF"/>
                </a:solidFill>
              </a:rPr>
              <a:t>Склад білків</a:t>
            </a:r>
          </a:p>
        </p:txBody>
      </p:sp>
      <p:pic>
        <p:nvPicPr>
          <p:cNvPr id="33796" name="Рисунок 4" descr="ami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4225" y="377825"/>
            <a:ext cx="2651125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6" descr="bel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8" y="1657350"/>
            <a:ext cx="4852987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Box 7"/>
          <p:cNvSpPr txBox="1">
            <a:spLocks noChangeArrowheads="1"/>
          </p:cNvSpPr>
          <p:nvPr/>
        </p:nvSpPr>
        <p:spPr bwMode="auto">
          <a:xfrm>
            <a:off x="1431925" y="5275263"/>
            <a:ext cx="230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/>
              <a:t>Модель білка</a:t>
            </a:r>
          </a:p>
        </p:txBody>
      </p:sp>
      <p:sp>
        <p:nvSpPr>
          <p:cNvPr id="33799" name="TextBox 8"/>
          <p:cNvSpPr txBox="1">
            <a:spLocks noChangeArrowheads="1"/>
          </p:cNvSpPr>
          <p:nvPr/>
        </p:nvSpPr>
        <p:spPr bwMode="auto">
          <a:xfrm>
            <a:off x="5776913" y="3302000"/>
            <a:ext cx="2884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/>
              <a:t>Модель амінокислоти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9"/>
          <p:cNvSpPr>
            <a:spLocks noChangeArrowheads="1"/>
          </p:cNvSpPr>
          <p:nvPr/>
        </p:nvSpPr>
        <p:spPr bwMode="auto">
          <a:xfrm>
            <a:off x="0" y="1155700"/>
            <a:ext cx="9144000" cy="5157788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5400"/>
              <a:t>             </a:t>
            </a:r>
            <a:endParaRPr lang="ru-RU" sz="5400"/>
          </a:p>
        </p:txBody>
      </p:sp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811213" y="350838"/>
            <a:ext cx="7886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Рівні організації білка</a:t>
            </a:r>
          </a:p>
        </p:txBody>
      </p:sp>
      <p:pic>
        <p:nvPicPr>
          <p:cNvPr id="4" name="Рисунок 3" descr="080105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" y="1416050"/>
            <a:ext cx="86614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214313"/>
            <a:ext cx="7072313" cy="62420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smtClean="0"/>
              <a:t>	</a:t>
            </a:r>
            <a:r>
              <a:rPr lang="ru-RU" b="1" smtClean="0"/>
              <a:t> Білки в харчовій промисловості </a:t>
            </a:r>
            <a:endParaRPr lang="ru-RU" sz="2400" b="1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smtClean="0"/>
              <a:t>	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400" smtClean="0"/>
              <a:t>	</a:t>
            </a:r>
            <a:r>
              <a:rPr lang="uk-UA" sz="2200" smtClean="0"/>
              <a:t>Серед всіх білків в харчовій промисловості активно використовуються численні ферменти.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uk-UA" sz="2800" smtClean="0"/>
              <a:t>у пекарській промисловисті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uk-UA" sz="2800" smtClean="0"/>
              <a:t>у пивоварінні використовуються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uk-UA" sz="2800" smtClean="0"/>
              <a:t>для освітлення соків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uk-UA" sz="2800" smtClean="0"/>
              <a:t>для виготовлення кисломолочних продуктів;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uk-UA" sz="2800" smtClean="0"/>
              <a:t>для пом'якшення м'ясних продуктів.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uk-UA" sz="2800" smtClean="0"/>
              <a:t>для виготовлення крохмалю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uk-UA" sz="2800" smtClean="0"/>
              <a:t>для виготовлення паперу</a:t>
            </a:r>
            <a:r>
              <a:rPr lang="uk-UA" sz="22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220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uk-UA" sz="2400" smtClean="0"/>
          </a:p>
        </p:txBody>
      </p:sp>
      <p:pic>
        <p:nvPicPr>
          <p:cNvPr id="21506" name="Picture 2" descr="C:\Documents and Settings\1\Рабочий стол\Новая папка (2)\0_453db_537f8fdb_orig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2428868"/>
            <a:ext cx="2286000" cy="1981200"/>
          </a:xfrm>
          <a:prstGeom prst="ellipse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169150" y="1857375"/>
            <a:ext cx="1974850" cy="3698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Денатурація білка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sz="4800" b="1" i="1" smtClean="0">
                <a:solidFill>
                  <a:schemeClr val="bg2"/>
                </a:solidFill>
              </a:rPr>
              <a:t>Девіз:</a:t>
            </a:r>
            <a:r>
              <a:rPr lang="uk-UA" sz="4800" b="1" i="1" smtClean="0">
                <a:solidFill>
                  <a:srgbClr val="FFFF00"/>
                </a:solidFill>
              </a:rPr>
              <a:t> «Хіміки - це ті, хто дійсно розуміють світ!</a:t>
            </a:r>
          </a:p>
          <a:p>
            <a:pPr algn="r"/>
            <a:r>
              <a:rPr lang="ru-RU" sz="3200" b="1" i="1" smtClean="0">
                <a:solidFill>
                  <a:schemeClr val="bg2"/>
                </a:solidFill>
              </a:rPr>
              <a:t>Л.Полінг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9"/>
          <p:cNvSpPr>
            <a:spLocks noChangeArrowheads="1"/>
          </p:cNvSpPr>
          <p:nvPr/>
        </p:nvSpPr>
        <p:spPr bwMode="auto">
          <a:xfrm>
            <a:off x="0" y="1384300"/>
            <a:ext cx="9144000" cy="4125913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207963" y="361950"/>
            <a:ext cx="84359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0077B3"/>
                </a:solidFill>
                <a:latin typeface="Calibri" pitchFamily="34" charset="0"/>
              </a:rPr>
              <a:t>Функц</a:t>
            </a:r>
            <a:r>
              <a:rPr lang="ru-RU" sz="4800" b="1">
                <a:solidFill>
                  <a:srgbClr val="0077B3"/>
                </a:solidFill>
              </a:rPr>
              <a:t>ії</a:t>
            </a:r>
            <a:r>
              <a:rPr lang="ru-RU" sz="4800" b="1">
                <a:solidFill>
                  <a:srgbClr val="0077B3"/>
                </a:solidFill>
                <a:latin typeface="Calibri" pitchFamily="34" charset="0"/>
              </a:rPr>
              <a:t> б</a:t>
            </a:r>
            <a:r>
              <a:rPr lang="ru-RU" sz="4800" b="1">
                <a:solidFill>
                  <a:srgbClr val="0077B3"/>
                </a:solidFill>
              </a:rPr>
              <a:t>і</a:t>
            </a:r>
            <a:r>
              <a:rPr lang="ru-RU" sz="4800" b="1">
                <a:solidFill>
                  <a:srgbClr val="0077B3"/>
                </a:solidFill>
                <a:latin typeface="Calibri" pitchFamily="34" charset="0"/>
              </a:rPr>
              <a:t>лк</a:t>
            </a:r>
            <a:r>
              <a:rPr lang="ru-RU" sz="4800" b="1">
                <a:solidFill>
                  <a:srgbClr val="0077B3"/>
                </a:solidFill>
              </a:rPr>
              <a:t>і</a:t>
            </a:r>
            <a:r>
              <a:rPr lang="ru-RU" sz="4800" b="1">
                <a:solidFill>
                  <a:srgbClr val="0077B3"/>
                </a:solidFill>
                <a:latin typeface="Calibri" pitchFamily="34" charset="0"/>
              </a:rPr>
              <a:t>в</a:t>
            </a:r>
          </a:p>
        </p:txBody>
      </p:sp>
      <p:sp>
        <p:nvSpPr>
          <p:cNvPr id="37891" name="Rectangle 1"/>
          <p:cNvSpPr>
            <a:spLocks noChangeArrowheads="1"/>
          </p:cNvSpPr>
          <p:nvPr/>
        </p:nvSpPr>
        <p:spPr bwMode="auto">
          <a:xfrm>
            <a:off x="884238" y="1057275"/>
            <a:ext cx="3541712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  <a:buFontTx/>
              <a:buChar char="•"/>
              <a:tabLst>
                <a:tab pos="539750" algn="l"/>
              </a:tabLst>
            </a:pPr>
            <a:r>
              <a:rPr lang="ru-RU" sz="280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2800">
                <a:ea typeface="Times New Roman" pitchFamily="18" charset="0"/>
                <a:cs typeface="Calibri" pitchFamily="34" charset="0"/>
              </a:rPr>
              <a:t>каталітична</a:t>
            </a:r>
            <a:endParaRPr lang="ru-RU" sz="280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539750" algn="l"/>
              </a:tabLst>
            </a:pPr>
            <a:r>
              <a:rPr lang="ru-RU" sz="280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2800">
                <a:ea typeface="Times New Roman" pitchFamily="18" charset="0"/>
                <a:cs typeface="Calibri" pitchFamily="34" charset="0"/>
              </a:rPr>
              <a:t>транспортна</a:t>
            </a:r>
            <a:r>
              <a:rPr lang="ru-RU" sz="280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539750" algn="l"/>
              </a:tabLst>
            </a:pPr>
            <a:r>
              <a:rPr lang="ru-RU" sz="280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2800">
                <a:ea typeface="Times New Roman" pitchFamily="18" charset="0"/>
                <a:cs typeface="Calibri" pitchFamily="34" charset="0"/>
              </a:rPr>
              <a:t>захисна</a:t>
            </a:r>
            <a:r>
              <a:rPr lang="ru-RU" sz="280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lang="ru-RU" sz="200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539750" algn="l"/>
              </a:tabLst>
            </a:pPr>
            <a:r>
              <a:rPr lang="ru-RU" sz="280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2800">
                <a:ea typeface="Times New Roman" pitchFamily="18" charset="0"/>
                <a:cs typeface="Calibri" pitchFamily="34" charset="0"/>
              </a:rPr>
              <a:t>скоротлива</a:t>
            </a:r>
            <a:endParaRPr lang="ru-RU" sz="280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539750" algn="l"/>
              </a:tabLst>
            </a:pPr>
            <a:r>
              <a:rPr lang="ru-RU" sz="2800">
                <a:ea typeface="Times New Roman" pitchFamily="18" charset="0"/>
                <a:cs typeface="Calibri" pitchFamily="34" charset="0"/>
              </a:rPr>
              <a:t> структурна</a:t>
            </a:r>
            <a:endParaRPr lang="ru-RU" sz="280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539750" algn="l"/>
              </a:tabLst>
            </a:pPr>
            <a:r>
              <a:rPr lang="ru-RU" sz="280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2800">
                <a:ea typeface="Times New Roman" pitchFamily="18" charset="0"/>
                <a:cs typeface="Calibri" pitchFamily="34" charset="0"/>
              </a:rPr>
              <a:t>гормональна</a:t>
            </a:r>
            <a:endParaRPr lang="ru-RU" sz="280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  <a:tabLst>
                <a:tab pos="539750" algn="l"/>
              </a:tabLst>
            </a:pPr>
            <a:r>
              <a:rPr lang="ru-RU" sz="280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2400">
                <a:ea typeface="Times New Roman" pitchFamily="18" charset="0"/>
                <a:cs typeface="Calibri" pitchFamily="34" charset="0"/>
              </a:rPr>
              <a:t>живильна</a:t>
            </a:r>
          </a:p>
        </p:txBody>
      </p:sp>
      <p:pic>
        <p:nvPicPr>
          <p:cNvPr id="37892" name="Рисунок 4" descr="dnamod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8875" y="354013"/>
            <a:ext cx="3851275" cy="59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9"/>
          <p:cNvSpPr>
            <a:spLocks noChangeArrowheads="1"/>
          </p:cNvSpPr>
          <p:nvPr/>
        </p:nvSpPr>
        <p:spPr bwMode="auto">
          <a:xfrm>
            <a:off x="0" y="1420813"/>
            <a:ext cx="9144000" cy="4308475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1103313" y="292100"/>
            <a:ext cx="69008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000" b="1">
                <a:solidFill>
                  <a:srgbClr val="3399FF"/>
                </a:solidFill>
              </a:rPr>
              <a:t>Каталітична функція</a:t>
            </a:r>
          </a:p>
        </p:txBody>
      </p:sp>
      <p:pic>
        <p:nvPicPr>
          <p:cNvPr id="39939" name="Рисунок 3" descr="87724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2850" y="2060575"/>
            <a:ext cx="3346450" cy="828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Прямоугольник 4"/>
          <p:cNvSpPr>
            <a:spLocks noChangeArrowheads="1"/>
          </p:cNvSpPr>
          <p:nvPr/>
        </p:nvSpPr>
        <p:spPr bwMode="auto">
          <a:xfrm>
            <a:off x="5411788" y="1603375"/>
            <a:ext cx="2592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Модель фермента</a:t>
            </a:r>
          </a:p>
        </p:txBody>
      </p:sp>
      <p:pic>
        <p:nvPicPr>
          <p:cNvPr id="39941" name="Рисунок 5" descr="Digestive_system_diagram_edi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3" y="1155700"/>
            <a:ext cx="3055937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Прямоугольник 6"/>
          <p:cNvSpPr>
            <a:spLocks noChangeArrowheads="1"/>
          </p:cNvSpPr>
          <p:nvPr/>
        </p:nvSpPr>
        <p:spPr bwMode="auto">
          <a:xfrm>
            <a:off x="263525" y="5121275"/>
            <a:ext cx="457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Полягає в збільшенні швидкості різних реакцій обміну речовин і енергії в організмі.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9"/>
          <p:cNvSpPr>
            <a:spLocks noChangeArrowheads="1"/>
          </p:cNvSpPr>
          <p:nvPr/>
        </p:nvSpPr>
        <p:spPr bwMode="auto">
          <a:xfrm>
            <a:off x="0" y="1311275"/>
            <a:ext cx="9144000" cy="4418013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134938" y="179388"/>
            <a:ext cx="82899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3399FF"/>
                </a:solidFill>
                <a:latin typeface="Calibri" pitchFamily="34" charset="0"/>
              </a:rPr>
              <a:t>Транспортна функц</a:t>
            </a:r>
            <a:r>
              <a:rPr lang="ru-RU" sz="4800" b="1">
                <a:solidFill>
                  <a:srgbClr val="3399FF"/>
                </a:solidFill>
              </a:rPr>
              <a:t>і</a:t>
            </a:r>
            <a:r>
              <a:rPr lang="ru-RU" sz="4800" b="1">
                <a:solidFill>
                  <a:srgbClr val="3399FF"/>
                </a:solidFill>
                <a:latin typeface="Calibri" pitchFamily="34" charset="0"/>
              </a:rPr>
              <a:t>я</a:t>
            </a:r>
          </a:p>
        </p:txBody>
      </p:sp>
      <p:pic>
        <p:nvPicPr>
          <p:cNvPr id="40963" name="Рисунок 3" descr="41132128_gemoglob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25" y="1152525"/>
            <a:ext cx="33480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Прямоугольник 4"/>
          <p:cNvSpPr>
            <a:spLocks noChangeArrowheads="1"/>
          </p:cNvSpPr>
          <p:nvPr/>
        </p:nvSpPr>
        <p:spPr bwMode="auto">
          <a:xfrm>
            <a:off x="134938" y="4400550"/>
            <a:ext cx="4683125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/>
              <a:t>Гемоглобін з'єднується в легенях з киснем, перетворюючись на оксигемоглобін. Досягаючи із струмом крові органів і тканин, оксигемоглобін розщеплюється і віддає кисень.</a:t>
            </a:r>
          </a:p>
        </p:txBody>
      </p:sp>
      <p:sp>
        <p:nvSpPr>
          <p:cNvPr id="40965" name="Прямоугольник 5"/>
          <p:cNvSpPr>
            <a:spLocks noChangeArrowheads="1"/>
          </p:cNvSpPr>
          <p:nvPr/>
        </p:nvSpPr>
        <p:spPr bwMode="auto">
          <a:xfrm>
            <a:off x="4024313" y="1311275"/>
            <a:ext cx="46196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/>
              <a:t>Полягає в скріпленні і доставці (транспорті) різних речовин від одного органу до іншого.</a:t>
            </a:r>
          </a:p>
        </p:txBody>
      </p:sp>
      <p:pic>
        <p:nvPicPr>
          <p:cNvPr id="40966" name="Рисунок 8" descr="digestivectl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8813" y="2316163"/>
            <a:ext cx="4114800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9"/>
          <p:cNvSpPr>
            <a:spLocks noChangeArrowheads="1"/>
          </p:cNvSpPr>
          <p:nvPr/>
        </p:nvSpPr>
        <p:spPr bwMode="auto">
          <a:xfrm>
            <a:off x="0" y="1311275"/>
            <a:ext cx="9144000" cy="4418013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263525" y="288925"/>
            <a:ext cx="69373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3399FF"/>
                </a:solidFill>
              </a:rPr>
              <a:t>Захисна функція</a:t>
            </a:r>
          </a:p>
        </p:txBody>
      </p:sp>
      <p:pic>
        <p:nvPicPr>
          <p:cNvPr id="43011" name="Рисунок 6" descr="lymphoma_3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888" y="3578225"/>
            <a:ext cx="5254625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Прямоугольник 7"/>
          <p:cNvSpPr>
            <a:spLocks noChangeArrowheads="1"/>
          </p:cNvSpPr>
          <p:nvPr/>
        </p:nvSpPr>
        <p:spPr bwMode="auto">
          <a:xfrm>
            <a:off x="701675" y="1493838"/>
            <a:ext cx="46291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/>
              <a:t>Антитіла знешкоджують речовини, що потрапляють в організм або з'являються в результаті життєдіяльності бактерій і вірусів</a:t>
            </a:r>
          </a:p>
        </p:txBody>
      </p:sp>
      <p:pic>
        <p:nvPicPr>
          <p:cNvPr id="43013" name="Рисунок 8" descr="2e810cc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9425" y="774700"/>
            <a:ext cx="32861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Прямоугольник 9"/>
          <p:cNvSpPr>
            <a:spLocks noChangeArrowheads="1"/>
          </p:cNvSpPr>
          <p:nvPr/>
        </p:nvSpPr>
        <p:spPr bwMode="auto">
          <a:xfrm>
            <a:off x="5629275" y="4851400"/>
            <a:ext cx="35147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/>
              <a:t>Білок плазми крові фібриноген, беручи участь в згортанні крові, зменшує крововтрати.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39"/>
          <p:cNvSpPr>
            <a:spLocks noChangeArrowheads="1"/>
          </p:cNvSpPr>
          <p:nvPr/>
        </p:nvSpPr>
        <p:spPr bwMode="auto">
          <a:xfrm>
            <a:off x="0" y="1046163"/>
            <a:ext cx="9144000" cy="4600575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4" name="TextBox 2"/>
          <p:cNvSpPr txBox="1">
            <a:spLocks noChangeArrowheads="1"/>
          </p:cNvSpPr>
          <p:nvPr/>
        </p:nvSpPr>
        <p:spPr bwMode="auto">
          <a:xfrm>
            <a:off x="315913" y="215900"/>
            <a:ext cx="7886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3399FF"/>
                </a:solidFill>
              </a:rPr>
              <a:t>Структурна функція</a:t>
            </a:r>
          </a:p>
        </p:txBody>
      </p:sp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4864100" y="1352550"/>
            <a:ext cx="37163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/>
              <a:t>Білки складають основу будови клітки</a:t>
            </a:r>
          </a:p>
        </p:txBody>
      </p:sp>
      <p:pic>
        <p:nvPicPr>
          <p:cNvPr id="24581" name="Рисунок 5" descr="animalhead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2463" y="2771775"/>
            <a:ext cx="37401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4037" name="Рисунок 6" descr="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438" y="1285875"/>
            <a:ext cx="31877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Прямоугольник 7"/>
          <p:cNvSpPr>
            <a:spLocks noChangeArrowheads="1"/>
          </p:cNvSpPr>
          <p:nvPr/>
        </p:nvSpPr>
        <p:spPr bwMode="auto">
          <a:xfrm>
            <a:off x="292100" y="5595938"/>
            <a:ext cx="39147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/>
              <a:t>Гідролізований колаген (білок сполучної тканини)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9"/>
          <p:cNvSpPr>
            <a:spLocks noChangeArrowheads="1"/>
          </p:cNvSpPr>
          <p:nvPr/>
        </p:nvSpPr>
        <p:spPr bwMode="auto">
          <a:xfrm>
            <a:off x="0" y="1092200"/>
            <a:ext cx="9144000" cy="4637088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2" name="TextBox 2"/>
          <p:cNvSpPr txBox="1">
            <a:spLocks noChangeArrowheads="1"/>
          </p:cNvSpPr>
          <p:nvPr/>
        </p:nvSpPr>
        <p:spPr bwMode="auto">
          <a:xfrm>
            <a:off x="981075" y="350838"/>
            <a:ext cx="6827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3399FF"/>
                </a:solidFill>
                <a:latin typeface="Calibri" pitchFamily="34" charset="0"/>
              </a:rPr>
              <a:t>Гормональна функц</a:t>
            </a:r>
            <a:r>
              <a:rPr lang="ru-RU" sz="4000" b="1">
                <a:solidFill>
                  <a:srgbClr val="3399FF"/>
                </a:solidFill>
              </a:rPr>
              <a:t>і</a:t>
            </a:r>
            <a:r>
              <a:rPr lang="ru-RU" sz="4000" b="1">
                <a:solidFill>
                  <a:srgbClr val="3399FF"/>
                </a:solidFill>
                <a:latin typeface="Calibri" pitchFamily="34" charset="0"/>
              </a:rPr>
              <a:t>я</a:t>
            </a:r>
          </a:p>
        </p:txBody>
      </p:sp>
      <p:pic>
        <p:nvPicPr>
          <p:cNvPr id="46083" name="Рисунок 3" descr="hormo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4500" y="2236788"/>
            <a:ext cx="4840288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Рисунок 5" descr="82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3775" y="1304925"/>
            <a:ext cx="4035425" cy="926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Box 6"/>
          <p:cNvSpPr txBox="1">
            <a:spLocks noChangeArrowheads="1"/>
          </p:cNvSpPr>
          <p:nvPr/>
        </p:nvSpPr>
        <p:spPr bwMode="auto">
          <a:xfrm>
            <a:off x="5010150" y="6092825"/>
            <a:ext cx="3578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Залози внутрішньої секреції</a:t>
            </a:r>
          </a:p>
        </p:txBody>
      </p:sp>
      <p:sp>
        <p:nvSpPr>
          <p:cNvPr id="46086" name="TextBox 7"/>
          <p:cNvSpPr txBox="1">
            <a:spLocks noChangeArrowheads="1"/>
          </p:cNvSpPr>
          <p:nvPr/>
        </p:nvSpPr>
        <p:spPr bwMode="auto">
          <a:xfrm>
            <a:off x="482600" y="1331913"/>
            <a:ext cx="4052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Модель білка-регулювальника (гормону)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9"/>
          <p:cNvSpPr>
            <a:spLocks noChangeArrowheads="1"/>
          </p:cNvSpPr>
          <p:nvPr/>
        </p:nvSpPr>
        <p:spPr bwMode="auto">
          <a:xfrm>
            <a:off x="0" y="1155700"/>
            <a:ext cx="9144000" cy="4637088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263525" y="0"/>
            <a:ext cx="81708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3399FF"/>
                </a:solidFill>
              </a:rPr>
              <a:t>Резервна і будівельна функція</a:t>
            </a:r>
          </a:p>
        </p:txBody>
      </p:sp>
      <p:pic>
        <p:nvPicPr>
          <p:cNvPr id="47107" name="Рисунок 3" descr="21265999_1513_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81138"/>
            <a:ext cx="3883025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Рисунок 5" descr="image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0625" y="1450975"/>
            <a:ext cx="5127625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z="6600" i="1" smtClean="0"/>
              <a:t>Вітаміни</a:t>
            </a:r>
            <a:endParaRPr lang="ru-RU" sz="66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85728"/>
            <a:ext cx="2286016" cy="15716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ВІТАМІНИ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857250"/>
            <a:ext cx="7215188" cy="55991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2800" smtClean="0"/>
              <a:t>	Значення: беруть активну участь в обмінних процесах.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800" smtClean="0"/>
              <a:t>	</a:t>
            </a:r>
            <a:r>
              <a:rPr lang="uk-UA" sz="2400" smtClean="0"/>
              <a:t>Білки, жири та вуглеводи трансформуються в організмі людини при безпосередній участі багатьох вітамінів.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400" smtClean="0"/>
              <a:t>	Вони також входять до складу численних ферментних систем, що дають змогу організму раціонально використовувати основні поживні речовини.</a:t>
            </a:r>
            <a:endParaRPr lang="ru-RU" sz="2400" smtClean="0"/>
          </a:p>
        </p:txBody>
      </p:sp>
      <p:pic>
        <p:nvPicPr>
          <p:cNvPr id="22530" name="Picture 2" descr="C:\Documents and Settings\1\Рабочий стол\Новая папка (2)\vitamin.jpg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5617" y="357166"/>
            <a:ext cx="1758383" cy="1887154"/>
          </a:xfrm>
          <a:prstGeom prst="ellipse">
            <a:avLst/>
          </a:prstGeom>
          <a:ln>
            <a:noFill/>
          </a:ln>
          <a:effectLst>
            <a:glow rad="139700">
              <a:schemeClr val="tx1">
                <a:alpha val="40000"/>
              </a:schemeClr>
            </a:glow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22531" name="Picture 3" descr="C:\Documents and Settings\1\Рабочий стол\Новая папка (2)\vitamin1-300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643442"/>
            <a:ext cx="2214558" cy="2214558"/>
          </a:xfrm>
          <a:prstGeom prst="ellipse">
            <a:avLst/>
          </a:prstGeom>
          <a:ln>
            <a:noFill/>
          </a:ln>
          <a:effectLst>
            <a:glow rad="139700">
              <a:schemeClr val="tx1">
                <a:alpha val="40000"/>
              </a:schemeClr>
            </a:glow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22532" name="Picture 4" descr="C:\Documents and Settings\1\Рабочий стол\Новая папка (2)\vit-c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2571744"/>
            <a:ext cx="2286016" cy="2286016"/>
          </a:xfrm>
          <a:prstGeom prst="ellipse">
            <a:avLst/>
          </a:prstGeom>
          <a:ln>
            <a:noFill/>
          </a:ln>
          <a:effectLst>
            <a:glow rad="139700">
              <a:schemeClr val="tx1">
                <a:alpha val="40000"/>
              </a:schemeClr>
            </a:glow>
            <a:reflection blurRad="6350" stA="52000" endA="300" endPos="35000" dir="5400000" sy="-100000" algn="bl" rotWithShape="0"/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14313"/>
            <a:ext cx="7410450" cy="50720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b="1" smtClean="0"/>
              <a:t>	</a:t>
            </a:r>
            <a:r>
              <a:rPr lang="uk-UA" sz="2500" b="1" smtClean="0"/>
              <a:t>Багатогранність впливу вітамінів на стан людини та неможливість синтезу деяких із них в організмі вимагає щоденного надходження їх із їжею.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200" smtClean="0"/>
              <a:t>	</a:t>
            </a:r>
          </a:p>
          <a:p>
            <a:pPr eaLnBrk="1" hangingPunct="1">
              <a:buFont typeface="Wingdings 2" pitchFamily="18" charset="2"/>
              <a:buNone/>
            </a:pPr>
            <a:endParaRPr lang="uk-UA" sz="2200" smtClean="0"/>
          </a:p>
          <a:p>
            <a:pPr eaLnBrk="1" hangingPunct="1">
              <a:buFont typeface="Wingdings 2" pitchFamily="18" charset="2"/>
              <a:buNone/>
            </a:pPr>
            <a:endParaRPr lang="uk-UA" sz="2200" smtClean="0"/>
          </a:p>
          <a:p>
            <a:pPr eaLnBrk="1" hangingPunct="1">
              <a:buFont typeface="Wingdings 2" pitchFamily="18" charset="2"/>
              <a:buNone/>
            </a:pPr>
            <a:r>
              <a:rPr lang="uk-UA" sz="3200" smtClean="0"/>
              <a:t>При дефіциті в організмі декількох вітамінів виникає </a:t>
            </a:r>
            <a:r>
              <a:rPr lang="uk-UA" sz="3200" b="1" smtClean="0"/>
              <a:t>гіповітаміноз.</a:t>
            </a:r>
          </a:p>
          <a:p>
            <a:pPr eaLnBrk="1" hangingPunct="1">
              <a:buFont typeface="Wingdings 2" pitchFamily="18" charset="2"/>
              <a:buNone/>
            </a:pPr>
            <a:endParaRPr lang="ru-RU" sz="3200" b="1" smtClean="0"/>
          </a:p>
          <a:p>
            <a:pPr eaLnBrk="1" hangingPunct="1"/>
            <a:endParaRPr lang="ru-RU" smtClean="0"/>
          </a:p>
        </p:txBody>
      </p:sp>
      <p:pic>
        <p:nvPicPr>
          <p:cNvPr id="23556" name="Picture 4" descr="C:\Documents and Settings\1\Рабочий стол\Хімія, їда\60180039_6531280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5072074"/>
            <a:ext cx="264320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C:\Documents and Settings\1\Рабочий стол\Новая папка (2)\98012c692a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5072075"/>
            <a:ext cx="2857520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8" descr="C:\Documents and Settings\1\Рабочий стол\Новая папка (2)\obst_400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85179"/>
            <a:ext cx="2643174" cy="1772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333375"/>
            <a:ext cx="7239000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uk-UA" cap="none" smtClean="0">
                <a:ln>
                  <a:noFill/>
                </a:ln>
                <a:solidFill>
                  <a:schemeClr val="bg1"/>
                </a:solidFill>
              </a:rPr>
              <a:t>План</a:t>
            </a:r>
            <a:endParaRPr lang="ru-RU" cap="none" smtClean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95300" indent="-495300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uk-UA" smtClean="0">
                <a:solidFill>
                  <a:schemeClr val="bg1"/>
                </a:solidFill>
              </a:rPr>
              <a:t>Жири, як компоненти їжі, їх роль в організмі</a:t>
            </a:r>
          </a:p>
          <a:p>
            <a:pPr marL="495300" indent="-495300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uk-UA" smtClean="0">
                <a:solidFill>
                  <a:schemeClr val="bg1"/>
                </a:solidFill>
              </a:rPr>
              <a:t>Вуглеводи, як компоненти їжі, їх роль в організмі</a:t>
            </a:r>
          </a:p>
          <a:p>
            <a:pPr marL="495300" indent="-495300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uk-UA" smtClean="0">
                <a:solidFill>
                  <a:schemeClr val="bg1"/>
                </a:solidFill>
              </a:rPr>
              <a:t>Білки, як компоненти їжі, їх роль в організмі</a:t>
            </a:r>
          </a:p>
          <a:p>
            <a:pPr marL="495300" indent="-495300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uk-UA" smtClean="0">
                <a:solidFill>
                  <a:schemeClr val="bg1"/>
                </a:solidFill>
              </a:rPr>
              <a:t>Вітаміни, як компоненти їжі, їх роль в організмі</a:t>
            </a:r>
          </a:p>
          <a:p>
            <a:pPr marL="495300" indent="-495300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uk-UA" smtClean="0">
                <a:solidFill>
                  <a:schemeClr val="bg1"/>
                </a:solidFill>
              </a:rPr>
              <a:t>Вода і мінеральні речовини, їх роль в організмі</a:t>
            </a:r>
            <a:endParaRPr lang="en-US" smtClean="0">
              <a:solidFill>
                <a:schemeClr val="bg1"/>
              </a:solidFill>
            </a:endParaRPr>
          </a:p>
          <a:p>
            <a:pPr marL="495300" indent="-495300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uk-UA" smtClean="0">
                <a:solidFill>
                  <a:schemeClr val="bg1"/>
                </a:solidFill>
              </a:rPr>
              <a:t>Харчові добавки. Е – числа</a:t>
            </a:r>
          </a:p>
          <a:p>
            <a:pPr marL="495300" indent="-495300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uk-UA" smtClean="0">
                <a:solidFill>
                  <a:schemeClr val="bg1"/>
                </a:solidFill>
              </a:rPr>
              <a:t>Здорове харчування</a:t>
            </a:r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50" y="0"/>
            <a:ext cx="3981450" cy="64563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2800" smtClean="0"/>
              <a:t>	</a:t>
            </a:r>
            <a:r>
              <a:rPr lang="uk-UA" sz="2400" smtClean="0"/>
              <a:t>Дефіцит окремих вітамінів може виникнути також при незбалансованому харчуванні: вживанні переважно вуглеводної їжі, обмеженні білків або жирів.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400" smtClean="0"/>
              <a:t>	Причиною недостатнього надходження вітамінів з їжею може бути неправильна кулінарна обробка харчових продуктів або їх тривале зберігання.</a:t>
            </a:r>
            <a:endParaRPr lang="ru-RU" sz="2400" smtClean="0"/>
          </a:p>
          <a:p>
            <a:pPr eaLnBrk="1" hangingPunct="1"/>
            <a:endParaRPr lang="ru-RU" smtClean="0"/>
          </a:p>
        </p:txBody>
      </p:sp>
      <p:pic>
        <p:nvPicPr>
          <p:cNvPr id="24579" name="Picture 3" descr="C:\Documents and Settings\1\Рабочий стол\Новая папка (2)\28226130_27695014_9527164_6711302_5167796_5029926_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514725" cy="4991100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60" name="Rectangle 9"/>
          <p:cNvSpPr>
            <a:spLocks noGrp="1"/>
          </p:cNvSpPr>
          <p:nvPr>
            <p:ph type="title"/>
          </p:nvPr>
        </p:nvSpPr>
        <p:spPr bwMode="auto">
          <a:xfrm>
            <a:off x="468313" y="4724400"/>
            <a:ext cx="7239000" cy="1944688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I-й </a:t>
            </a:r>
            <a:r>
              <a:rPr lang="uk-UA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рівень</a:t>
            </a:r>
            <a:r>
              <a:rPr lang="ru-RU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: злаки, круп</a:t>
            </a:r>
            <a:r>
              <a:rPr lang="uk-UA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и</a:t>
            </a:r>
            <a:r>
              <a:rPr lang="ru-RU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, хл</a:t>
            </a:r>
            <a:r>
              <a:rPr lang="uk-UA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і</a:t>
            </a:r>
            <a:r>
              <a:rPr lang="ru-RU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б –</a:t>
            </a:r>
            <a:r>
              <a:rPr lang="uk-UA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це основа раціону</a:t>
            </a:r>
            <a:r>
              <a:rPr lang="ru-RU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.</a:t>
            </a:r>
            <a:br>
              <a:rPr lang="ru-RU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II-й</a:t>
            </a:r>
            <a:r>
              <a:rPr lang="uk-UA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 рівень: овочі і фрукти</a:t>
            </a:r>
            <a:r>
              <a:rPr lang="ru-RU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. </a:t>
            </a:r>
            <a:r>
              <a:rPr lang="uk-UA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На добу не менше </a:t>
            </a:r>
            <a:r>
              <a:rPr lang="ru-RU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 5 штук.</a:t>
            </a:r>
            <a:br>
              <a:rPr lang="ru-RU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III-й </a:t>
            </a:r>
            <a:r>
              <a:rPr lang="uk-UA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рівень</a:t>
            </a:r>
            <a:r>
              <a:rPr lang="ru-RU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: мясн</a:t>
            </a:r>
            <a:r>
              <a:rPr lang="uk-UA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і і</a:t>
            </a:r>
            <a:r>
              <a:rPr lang="ru-RU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 молочн</a:t>
            </a:r>
            <a:r>
              <a:rPr lang="uk-UA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і</a:t>
            </a:r>
            <a:r>
              <a:rPr lang="ru-RU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 продукт</a:t>
            </a:r>
            <a:r>
              <a:rPr lang="uk-UA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и</a:t>
            </a:r>
            <a:r>
              <a:rPr lang="ru-RU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, о</a:t>
            </a:r>
            <a:r>
              <a:rPr lang="uk-UA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рі</a:t>
            </a:r>
            <a:r>
              <a:rPr lang="ru-RU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хи, яйц</a:t>
            </a:r>
            <a:r>
              <a:rPr lang="uk-UA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я</a:t>
            </a:r>
            <a:r>
              <a:rPr lang="ru-RU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. </a:t>
            </a:r>
            <a:r>
              <a:rPr lang="uk-UA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Цього</a:t>
            </a:r>
            <a:r>
              <a:rPr lang="ru-RU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 в м</a:t>
            </a:r>
            <a:r>
              <a:rPr lang="uk-UA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і</a:t>
            </a:r>
            <a:r>
              <a:rPr lang="ru-RU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ру.</a:t>
            </a:r>
            <a:br>
              <a:rPr lang="ru-RU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IV-й </a:t>
            </a:r>
            <a:r>
              <a:rPr lang="uk-UA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рівень</a:t>
            </a:r>
            <a:r>
              <a:rPr lang="ru-RU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: жир</a:t>
            </a:r>
            <a:r>
              <a:rPr lang="uk-UA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и</a:t>
            </a:r>
            <a:r>
              <a:rPr lang="ru-RU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, с</a:t>
            </a:r>
            <a:r>
              <a:rPr lang="uk-UA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олодке</a:t>
            </a:r>
            <a:r>
              <a:rPr lang="ru-RU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.</a:t>
            </a:r>
            <a:r>
              <a:rPr lang="uk-UA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Як можна </a:t>
            </a:r>
            <a:r>
              <a:rPr lang="ru-RU" sz="2400" cap="none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</a:rPr>
              <a:t> меньше!</a:t>
            </a:r>
            <a:r>
              <a:rPr lang="ru-RU" sz="3400" cap="none" smtClean="0">
                <a:ln>
                  <a:noFill/>
                </a:ln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78853" name="Diagram 5"/>
          <p:cNvGraphicFramePr>
            <a:graphicFrameLocks/>
          </p:cNvGraphicFramePr>
          <p:nvPr>
            <p:ph idx="1"/>
          </p:nvPr>
        </p:nvGraphicFramePr>
        <p:xfrm>
          <a:off x="250825" y="0"/>
          <a:ext cx="7239000" cy="4846638"/>
        </p:xfrm>
        <a:graphic>
          <a:graphicData uri="http://schemas.openxmlformats.org/drawingml/2006/compatibility">
            <com:legacyDrawing xmlns:com="http://schemas.openxmlformats.org/drawingml/2006/compatibility" spid="_x0000_s7885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z="5400" b="1" i="1" smtClean="0"/>
              <a:t>Харчові добавки</a:t>
            </a:r>
            <a:endParaRPr lang="ru-RU" sz="54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4000528" cy="110587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ХАРЧОВІ ДОБАВКИ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88"/>
            <a:ext cx="6715125" cy="52371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mtClean="0"/>
              <a:t>	</a:t>
            </a:r>
            <a:r>
              <a:rPr lang="uk-UA" b="1" i="1" smtClean="0"/>
              <a:t>Харчові добавки</a:t>
            </a:r>
            <a:r>
              <a:rPr lang="uk-UA" smtClean="0"/>
              <a:t> — природні або синтезовані речовини, які навмисно вводяться в продукти харчування з метою додання їм необхідних властивостей (наприклад, органолептичних, технологічних) та не вживаються самостійно у вигляді продуктів харчування або звичайних компонентів їжі.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mtClean="0"/>
              <a:t>	</a:t>
            </a:r>
            <a:endParaRPr lang="ru-RU" smtClean="0"/>
          </a:p>
        </p:txBody>
      </p:sp>
      <p:pic>
        <p:nvPicPr>
          <p:cNvPr id="25602" name="Picture 2" descr="C:\Documents and Settings\1\Рабочий стол\Новая папка (2)\1271913794_laboratoriyami-po-gm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571744"/>
            <a:ext cx="2428860" cy="2290749"/>
          </a:xfrm>
          <a:prstGeom prst="ellipse">
            <a:avLst/>
          </a:prstGeom>
          <a:ln>
            <a:noFill/>
          </a:ln>
          <a:effectLst>
            <a:glow rad="228600">
              <a:schemeClr val="tx1">
                <a:alpha val="40000"/>
              </a:schemeClr>
            </a:glow>
            <a:softEdge rad="112500"/>
          </a:effectLst>
        </p:spPr>
      </p:pic>
      <p:pic>
        <p:nvPicPr>
          <p:cNvPr id="25603" name="Picture 3" descr="C:\Documents and Settings\1\Рабочий стол\Хімія, їда\big_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929198"/>
            <a:ext cx="2571736" cy="1928802"/>
          </a:xfrm>
          <a:prstGeom prst="ellipse">
            <a:avLst/>
          </a:prstGeom>
          <a:ln>
            <a:noFill/>
          </a:ln>
          <a:effectLst>
            <a:glow rad="228600">
              <a:schemeClr val="tx1">
                <a:alpha val="40000"/>
              </a:schemeClr>
            </a:glow>
            <a:softEdge rad="112500"/>
          </a:effectLst>
        </p:spPr>
      </p:pic>
      <p:pic>
        <p:nvPicPr>
          <p:cNvPr id="25604" name="Picture 4" descr="C:\Documents and Settings\1\Рабочий стол\Новая папка (2)\pischevye_dobavki_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0"/>
            <a:ext cx="2643174" cy="2571744"/>
          </a:xfrm>
          <a:prstGeom prst="ellipse">
            <a:avLst/>
          </a:prstGeom>
          <a:ln>
            <a:noFill/>
          </a:ln>
          <a:effectLst>
            <a:glow rad="228600">
              <a:schemeClr val="tx1"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0"/>
            <a:ext cx="7929562" cy="52419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2400" smtClean="0"/>
              <a:t>	</a:t>
            </a:r>
            <a:r>
              <a:rPr lang="uk-UA" sz="2800" smtClean="0"/>
              <a:t>Залежно від свого призначення виділяються чотири великі групи харчових добавок:</a:t>
            </a:r>
          </a:p>
          <a:p>
            <a:pPr eaLnBrk="1" hangingPunct="1">
              <a:buFont typeface="Wingdings 2" pitchFamily="18" charset="2"/>
              <a:buNone/>
            </a:pPr>
            <a:endParaRPr lang="uk-UA" sz="2400" smtClean="0"/>
          </a:p>
          <a:p>
            <a:pPr eaLnBrk="1" hangingPunct="1">
              <a:buFont typeface="Wingdings 2" pitchFamily="18" charset="2"/>
              <a:buNone/>
            </a:pPr>
            <a:r>
              <a:rPr lang="uk-UA" sz="2300" smtClean="0"/>
              <a:t>— речовини, регулюючі смак продукту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300" smtClean="0"/>
              <a:t>— речовини, поліпшуючі зовнішній вигляд продукту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300" smtClean="0"/>
              <a:t>— речовини, регулюючі консистенцію, які формують текстуру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300" smtClean="0"/>
              <a:t>— речовини, що підвищують збереження продуктів та збільшують терміни їх зберігання 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26626" name="Picture 2" descr="C:\Documents and Settings\1\Рабочий стол\Новая папка (2)\BeautyShop051207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5066336"/>
            <a:ext cx="2714644" cy="1791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313" y="5429250"/>
            <a:ext cx="3000375" cy="1200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фарбники, стабілізатори кольору, </a:t>
            </a:r>
            <a:r>
              <a:rPr lang="uk-UA" sz="2400" dirty="0" err="1"/>
              <a:t>вибілювачі</a:t>
            </a:r>
            <a:endParaRPr lang="ru-RU" sz="2400" dirty="0"/>
          </a:p>
        </p:txBody>
      </p:sp>
      <p:pic>
        <p:nvPicPr>
          <p:cNvPr id="26627" name="Picture 3" descr="C:\Documents and Settings\1\Рабочий стол\Новая папка (2)\Помидор-500x3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5121771"/>
            <a:ext cx="2214578" cy="1736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42875"/>
            <a:ext cx="7410450" cy="631348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uk-UA" smtClean="0">
                <a:solidFill>
                  <a:srgbClr val="000000"/>
                </a:solidFill>
              </a:rPr>
              <a:t>	 Згідно з системою кодифікування харчових добавок, всі вони згруповані таким чином:</a:t>
            </a:r>
            <a:endParaRPr lang="ru-RU" smtClean="0">
              <a:solidFill>
                <a:srgbClr val="000000"/>
              </a:solidFill>
            </a:endParaRPr>
          </a:p>
          <a:p>
            <a:pPr eaLnBrk="1" hangingPunct="1">
              <a:buFont typeface="Wingdings 2" pitchFamily="18" charset="2"/>
              <a:buNone/>
              <a:defRPr/>
            </a:pPr>
            <a:endParaRPr lang="uk-UA" sz="2200" smtClean="0">
              <a:solidFill>
                <a:srgbClr val="000000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uk-UA" smtClean="0">
                <a:solidFill>
                  <a:schemeClr val="tx1"/>
                </a:solidFill>
              </a:rPr>
              <a:t>— </a:t>
            </a:r>
            <a:r>
              <a:rPr lang="uk-UA" sz="2000" smtClean="0">
                <a:solidFill>
                  <a:schemeClr val="tx1"/>
                </a:solidFill>
              </a:rPr>
              <a:t>Е100-Е18</a:t>
            </a:r>
            <a:r>
              <a:rPr lang="en-US" sz="2000" smtClean="0">
                <a:solidFill>
                  <a:schemeClr val="tx1"/>
                </a:solidFill>
              </a:rPr>
              <a:t>9</a:t>
            </a:r>
            <a:r>
              <a:rPr lang="uk-UA" sz="2000" smtClean="0">
                <a:solidFill>
                  <a:schemeClr val="tx1"/>
                </a:solidFill>
              </a:rPr>
              <a:t> — барвники;</a:t>
            </a:r>
          </a:p>
          <a:p>
            <a:pPr>
              <a:buFont typeface="Wingdings 2" pitchFamily="18" charset="2"/>
              <a:buNone/>
              <a:defRPr/>
            </a:pPr>
            <a:r>
              <a:rPr lang="uk-UA" sz="2000" smtClean="0">
                <a:solidFill>
                  <a:schemeClr val="tx1"/>
                </a:solidFill>
              </a:rPr>
              <a:t>— Е200–Е299 — консерванти;</a:t>
            </a:r>
          </a:p>
          <a:p>
            <a:pPr>
              <a:buFont typeface="Wingdings 2" pitchFamily="18" charset="2"/>
              <a:buNone/>
              <a:defRPr/>
            </a:pPr>
            <a:r>
              <a:rPr lang="uk-UA" sz="2000" smtClean="0">
                <a:solidFill>
                  <a:schemeClr val="tx1"/>
                </a:solidFill>
              </a:rPr>
              <a:t>— Е300–Е399 — антиокислювачі (антиоксиданти); </a:t>
            </a:r>
          </a:p>
          <a:p>
            <a:pPr>
              <a:buFont typeface="Wingdings 2" pitchFamily="18" charset="2"/>
              <a:buNone/>
              <a:defRPr/>
            </a:pPr>
            <a:r>
              <a:rPr lang="uk-UA" sz="2000" smtClean="0">
                <a:solidFill>
                  <a:schemeClr val="tx1"/>
                </a:solidFill>
              </a:rPr>
              <a:t>— Е400–Е499 — стабілізатори, емульгатори, загусники;</a:t>
            </a:r>
          </a:p>
          <a:p>
            <a:pPr>
              <a:buFont typeface="Wingdings 2" pitchFamily="18" charset="2"/>
              <a:buNone/>
              <a:defRPr/>
            </a:pPr>
            <a:r>
              <a:rPr lang="uk-UA" sz="2000" smtClean="0">
                <a:solidFill>
                  <a:schemeClr val="tx1"/>
                </a:solidFill>
              </a:rPr>
              <a:t>— Е500–Е599 — регулювальники кислотності, розпушувачі;</a:t>
            </a:r>
          </a:p>
          <a:p>
            <a:pPr>
              <a:buFont typeface="Wingdings 2" pitchFamily="18" charset="2"/>
              <a:buNone/>
              <a:defRPr/>
            </a:pPr>
            <a:r>
              <a:rPr lang="uk-UA" sz="2000" smtClean="0">
                <a:solidFill>
                  <a:schemeClr val="tx1"/>
                </a:solidFill>
              </a:rPr>
              <a:t>— Е600–Е699 — підсилювачі смаку та аромату;</a:t>
            </a:r>
          </a:p>
          <a:p>
            <a:pPr>
              <a:buFont typeface="Wingdings 2" pitchFamily="18" charset="2"/>
              <a:buNone/>
              <a:defRPr/>
            </a:pPr>
            <a:r>
              <a:rPr lang="uk-UA" sz="2000" smtClean="0">
                <a:solidFill>
                  <a:schemeClr val="tx1"/>
                </a:solidFill>
              </a:rPr>
              <a:t>— Е700-Е899 — запасні індекси для іншої можливої інформації;</a:t>
            </a:r>
          </a:p>
          <a:p>
            <a:pPr>
              <a:buFont typeface="Wingdings 2" pitchFamily="18" charset="2"/>
              <a:buNone/>
              <a:defRPr/>
            </a:pPr>
            <a:r>
              <a:rPr lang="uk-UA" sz="2000" smtClean="0">
                <a:solidFill>
                  <a:schemeClr val="tx1"/>
                </a:solidFill>
              </a:rPr>
              <a:t>— Е900–Е999 — глазуруючі агенти, підсолоджувачі, піногасники;</a:t>
            </a:r>
          </a:p>
          <a:p>
            <a:pPr>
              <a:buFont typeface="Wingdings 2" pitchFamily="18" charset="2"/>
              <a:buNone/>
              <a:defRPr/>
            </a:pPr>
            <a:r>
              <a:rPr lang="uk-UA" sz="2000" smtClean="0">
                <a:solidFill>
                  <a:schemeClr val="tx1"/>
                </a:solidFill>
              </a:rPr>
              <a:t>— Е1000-Е1521 — емульгатори, герметики, ферменти, влагоудержувачі.</a:t>
            </a:r>
            <a:endParaRPr lang="ru-RU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5429288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700" dirty="0" smtClean="0"/>
              <a:t>Класифікація харчових добавок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714375"/>
            <a:ext cx="7339012" cy="57419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mtClean="0"/>
              <a:t>	Харчові добавки, заборонені в Україні </a:t>
            </a:r>
            <a:endParaRPr lang="ru-RU" smtClean="0"/>
          </a:p>
          <a:p>
            <a:pPr eaLnBrk="1" hangingPunct="1"/>
            <a:r>
              <a:rPr lang="uk-UA" sz="2000" smtClean="0"/>
              <a:t>Е121 - Барвник червоний цитрусовий 2. </a:t>
            </a:r>
            <a:endParaRPr lang="ru-RU" sz="2000" smtClean="0"/>
          </a:p>
          <a:p>
            <a:pPr eaLnBrk="1" hangingPunct="1"/>
            <a:r>
              <a:rPr lang="uk-UA" sz="2000" smtClean="0"/>
              <a:t>Е123 - Червоний амарант. </a:t>
            </a:r>
            <a:endParaRPr lang="ru-RU" sz="2000" smtClean="0"/>
          </a:p>
          <a:p>
            <a:pPr eaLnBrk="1" hangingPunct="1"/>
            <a:r>
              <a:rPr lang="uk-UA" sz="2000" smtClean="0"/>
              <a:t>Е240 - Консервант-формальдегід. </a:t>
            </a:r>
            <a:endParaRPr lang="ru-RU" sz="2000" smtClean="0"/>
          </a:p>
          <a:p>
            <a:pPr eaLnBrk="1" hangingPunct="1">
              <a:buFont typeface="Wingdings 2" pitchFamily="18" charset="2"/>
              <a:buNone/>
            </a:pPr>
            <a:r>
              <a:rPr lang="uk-UA" sz="2400" smtClean="0"/>
              <a:t>	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400" smtClean="0"/>
              <a:t>Небезпечні харчові добавки </a:t>
            </a:r>
            <a:endParaRPr lang="ru-RU" sz="2400" smtClean="0"/>
          </a:p>
          <a:p>
            <a:pPr eaLnBrk="1" hangingPunct="1"/>
            <a:r>
              <a:rPr lang="uk-UA" sz="1800" smtClean="0"/>
              <a:t>Ті, що викликають злоякісні пухлини: Е103, Е105, Е121, Е123, Е125, Е126, Е130, Е131, Е142, Е152, Е210, Е211, Е213-217, Е240, Е330, Е447. </a:t>
            </a:r>
            <a:endParaRPr lang="ru-RU" sz="1800" smtClean="0"/>
          </a:p>
          <a:p>
            <a:pPr eaLnBrk="1" hangingPunct="1"/>
            <a:r>
              <a:rPr lang="uk-UA" sz="1800" smtClean="0"/>
              <a:t>Ті, що викликають захворювання шлунково-кишкового тракту: Е221-226, Е320-322, Е338-341, Е407, Е450, Е461-466. </a:t>
            </a:r>
            <a:endParaRPr lang="ru-RU" sz="1800" smtClean="0"/>
          </a:p>
          <a:p>
            <a:pPr eaLnBrk="1" hangingPunct="1"/>
            <a:r>
              <a:rPr lang="uk-UA" sz="1800" smtClean="0"/>
              <a:t>Алергени: Е230-232, Е239, Е311-313. </a:t>
            </a:r>
            <a:endParaRPr lang="ru-RU" sz="1800" smtClean="0"/>
          </a:p>
          <a:p>
            <a:pPr eaLnBrk="1" hangingPunct="1"/>
            <a:r>
              <a:rPr lang="uk-UA" sz="1800" smtClean="0"/>
              <a:t>Ті, що викликають хвороби печінки й нирок : Е171-173, Е320-322.</a:t>
            </a:r>
            <a:endParaRPr lang="ru-RU" sz="1800" smtClean="0"/>
          </a:p>
          <a:p>
            <a:pPr eaLnBrk="1" hangingPunct="1"/>
            <a:endParaRPr lang="ru-RU" sz="1800" smtClean="0"/>
          </a:p>
        </p:txBody>
      </p:sp>
      <p:pic>
        <p:nvPicPr>
          <p:cNvPr id="27650" name="Picture 2" descr="C:\Documents and Settings\1\Рабочий стол\Новая папка (2)\Dobav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285860"/>
            <a:ext cx="2786081" cy="2272078"/>
          </a:xfrm>
          <a:prstGeom prst="ellipse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>
                <a:ln>
                  <a:noFill/>
                </a:ln>
                <a:solidFill>
                  <a:schemeClr val="tx1"/>
                </a:solidFill>
              </a:rPr>
              <a:t>Фенол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412875"/>
            <a:ext cx="3089275" cy="4038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2400" b="1" smtClean="0"/>
              <a:t>Е230</a:t>
            </a:r>
            <a:r>
              <a:rPr lang="en-US" sz="2400" b="1" smtClean="0"/>
              <a:t> </a:t>
            </a:r>
            <a:r>
              <a:rPr lang="uk-UA" sz="2400" b="1" smtClean="0"/>
              <a:t>Е232</a:t>
            </a:r>
            <a:r>
              <a:rPr lang="en-US" sz="2400" b="1" smtClean="0"/>
              <a:t> </a:t>
            </a:r>
            <a:r>
              <a:rPr lang="uk-UA" sz="2400" b="1" smtClean="0"/>
              <a:t>використовують при  обробці фруктів (апельсини,  банани.).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400" b="1" smtClean="0"/>
              <a:t>Потрапляючи в наш організм в  малих дозах, </a:t>
            </a:r>
            <a:r>
              <a:rPr lang="uk-UA" sz="2400" b="1" smtClean="0">
                <a:solidFill>
                  <a:schemeClr val="accent2"/>
                </a:solidFill>
              </a:rPr>
              <a:t>провокує рак</a:t>
            </a:r>
            <a:r>
              <a:rPr lang="uk-UA" sz="2400" b="1" smtClean="0"/>
              <a:t>,  а у великих – </a:t>
            </a:r>
            <a:r>
              <a:rPr lang="uk-UA" sz="2400" b="1" smtClean="0">
                <a:solidFill>
                  <a:schemeClr val="accent2"/>
                </a:solidFill>
              </a:rPr>
              <a:t>чиста отрута!!!</a:t>
            </a:r>
          </a:p>
        </p:txBody>
      </p:sp>
      <p:pic>
        <p:nvPicPr>
          <p:cNvPr id="8499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333375"/>
            <a:ext cx="7524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765175"/>
            <a:ext cx="43053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10" descr="img4b8102442ae1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4149725"/>
            <a:ext cx="2665413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b="0" cap="none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Але є і нешкідливі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9725"/>
            <a:ext cx="3041650" cy="4846638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2800" b="1" smtClean="0"/>
              <a:t>Фарбник Е163 - антоціан з  виноградної шкірки.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800" b="1" smtClean="0"/>
              <a:t>Стабілізатор Е450 - нешкідливі  фосфати, які  необхідні для </a:t>
            </a:r>
            <a:r>
              <a:rPr lang="ru-RU" sz="2800" b="1" smtClean="0">
                <a:solidFill>
                  <a:schemeClr val="accent2"/>
                </a:solidFill>
              </a:rPr>
              <a:t>наших кісток.</a:t>
            </a:r>
          </a:p>
        </p:txBody>
      </p:sp>
      <p:pic>
        <p:nvPicPr>
          <p:cNvPr id="860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844675"/>
            <a:ext cx="41529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Сорбітол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9725"/>
            <a:ext cx="2701925" cy="484663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smtClean="0"/>
              <a:t>Е420 – підсолоджувач. Використовується в діабетичному  живленні без всякого побоювання.  Сорбіт – </a:t>
            </a:r>
            <a:r>
              <a:rPr lang="ru-RU" sz="1800" b="1" smtClean="0">
                <a:solidFill>
                  <a:schemeClr val="accent2"/>
                </a:solidFill>
              </a:rPr>
              <a:t>хороший жовчогінний  засіб</a:t>
            </a:r>
            <a:r>
              <a:rPr lang="ru-RU" sz="1800" b="1" smtClean="0"/>
              <a:t>, сприяє  </a:t>
            </a:r>
            <a:r>
              <a:rPr lang="ru-RU" sz="1800" b="1" smtClean="0">
                <a:solidFill>
                  <a:schemeClr val="accent2"/>
                </a:solidFill>
              </a:rPr>
              <a:t>поліпшенню мікрофлори  кишечника</a:t>
            </a:r>
            <a:r>
              <a:rPr lang="ru-RU" sz="1800" b="1" smtClean="0"/>
              <a:t>.</a:t>
            </a:r>
            <a:endParaRPr lang="ru-RU" sz="1800" b="1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smtClean="0"/>
              <a:t>У великих кількостях може  викликати побічні ефекти:  </a:t>
            </a:r>
            <a:r>
              <a:rPr lang="ru-RU" sz="1800" b="1" smtClean="0">
                <a:solidFill>
                  <a:schemeClr val="accent2"/>
                </a:solidFill>
              </a:rPr>
              <a:t>здуття живота, нудоту,  розлад шлунку</a:t>
            </a:r>
            <a:r>
              <a:rPr lang="ru-RU" sz="1800" b="1" smtClean="0"/>
              <a:t>. Безпечна доза. Не більше  30-40 г в добу.</a:t>
            </a:r>
          </a:p>
        </p:txBody>
      </p:sp>
      <p:pic>
        <p:nvPicPr>
          <p:cNvPr id="87043" name="Picture 7" descr="1268046213_chewing-gum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773238"/>
            <a:ext cx="26638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1773238"/>
            <a:ext cx="2157412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z="6000" b="1" i="1" smtClean="0">
                <a:solidFill>
                  <a:schemeClr val="bg1"/>
                </a:solidFill>
              </a:rPr>
              <a:t>Жири</a:t>
            </a:r>
            <a:endParaRPr lang="ru-RU" sz="60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Соєвий лецитин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484313"/>
            <a:ext cx="7696200" cy="5113337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buFont typeface="Wingdings 2" pitchFamily="18" charset="2"/>
              <a:buNone/>
            </a:pPr>
            <a:r>
              <a:rPr lang="ru-RU" sz="2400" b="1" smtClean="0"/>
              <a:t>Е322 – рослинна речовина. </a:t>
            </a:r>
          </a:p>
          <a:p>
            <a:pPr marL="0" indent="0" eaLnBrk="1" hangingPunct="1">
              <a:lnSpc>
                <a:spcPct val="105000"/>
              </a:lnSpc>
            </a:pPr>
            <a:r>
              <a:rPr lang="uk-UA" sz="1800" b="1" smtClean="0">
                <a:latin typeface="Times New Roman" pitchFamily="18" charset="0"/>
              </a:rPr>
              <a:t>Він необхідний організму як «будівельний» матеріал для оновлення пошкоджених кліток. </a:t>
            </a:r>
          </a:p>
          <a:p>
            <a:pPr marL="0" indent="0" eaLnBrk="1" hangingPunct="1">
              <a:lnSpc>
                <a:spcPct val="105000"/>
              </a:lnSpc>
            </a:pPr>
            <a:r>
              <a:rPr lang="uk-UA" sz="1800" b="1" smtClean="0">
                <a:latin typeface="Times New Roman" pitchFamily="18" charset="0"/>
              </a:rPr>
              <a:t>Він грає ключовою роллю в забезпеченні повноцінної роботи мозку і нервової системи. </a:t>
            </a:r>
          </a:p>
          <a:p>
            <a:pPr marL="0" indent="0" eaLnBrk="1" hangingPunct="1">
              <a:lnSpc>
                <a:spcPct val="105000"/>
              </a:lnSpc>
            </a:pPr>
            <a:r>
              <a:rPr lang="uk-UA" sz="1800" b="1" smtClean="0">
                <a:latin typeface="Times New Roman" pitchFamily="18" charset="0"/>
              </a:rPr>
              <a:t>Підтримує в організмі нормальний рівень холестерину, позитивно впливає на стан клітинних мембран і покращує кровообіг. </a:t>
            </a:r>
          </a:p>
          <a:p>
            <a:pPr marL="0" indent="0" eaLnBrk="1" hangingPunct="1">
              <a:lnSpc>
                <a:spcPct val="105000"/>
              </a:lnSpc>
            </a:pPr>
            <a:r>
              <a:rPr lang="uk-UA" sz="1800" b="1" smtClean="0">
                <a:latin typeface="Times New Roman" pitchFamily="18" charset="0"/>
              </a:rPr>
              <a:t>Істотно знижує прояв коронарного і мозкового атеросклерозу. </a:t>
            </a:r>
          </a:p>
          <a:p>
            <a:pPr marL="0" indent="0" eaLnBrk="1" hangingPunct="1">
              <a:lnSpc>
                <a:spcPct val="105000"/>
              </a:lnSpc>
            </a:pPr>
            <a:r>
              <a:rPr lang="uk-UA" sz="1800" b="1" smtClean="0">
                <a:latin typeface="Times New Roman" pitchFamily="18" charset="0"/>
              </a:rPr>
              <a:t>Запобігає розвитку хронічних холециститів і дискінезій жовчних шляхів, рекомендований при хронічному активному гепатиті. </a:t>
            </a:r>
          </a:p>
          <a:p>
            <a:pPr marL="0" indent="0" eaLnBrk="1" hangingPunct="1">
              <a:lnSpc>
                <a:spcPct val="105000"/>
              </a:lnSpc>
            </a:pPr>
            <a:r>
              <a:rPr lang="uk-UA" sz="1800" b="1" smtClean="0">
                <a:latin typeface="Times New Roman" pitchFamily="18" charset="0"/>
              </a:rPr>
              <a:t>Нормалізує синтез ацетілхоліну, який активує інтелектуальну діяльність і працездатність людини, сприяє збереженню пам'яті.</a:t>
            </a:r>
          </a:p>
          <a:p>
            <a:pPr marL="0" indent="0" eaLnBrk="1" hangingPunct="1">
              <a:lnSpc>
                <a:spcPct val="105000"/>
              </a:lnSpc>
              <a:buFont typeface="Wingdings 2" pitchFamily="18" charset="2"/>
              <a:buNone/>
            </a:pPr>
            <a:endParaRPr lang="uk-UA" sz="1800" b="1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105000"/>
              </a:lnSpc>
              <a:buFont typeface="Wingdings 2" pitchFamily="18" charset="2"/>
              <a:buNone/>
            </a:pPr>
            <a:r>
              <a:rPr lang="ru-RU" sz="2400" smtClean="0"/>
              <a:t>При великих дозах може викликати алергічні реакції.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Соєвий лецитин (вигляд)</a:t>
            </a:r>
          </a:p>
        </p:txBody>
      </p:sp>
      <p:pic>
        <p:nvPicPr>
          <p:cNvPr id="89090" name="Picture 4" descr="2164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916113"/>
            <a:ext cx="7129462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uk-UA" cap="none" smtClean="0">
                <a:ln>
                  <a:noFill/>
                </a:ln>
                <a:solidFill>
                  <a:schemeClr val="tx1"/>
                </a:solidFill>
              </a:rPr>
              <a:t>Завдання</a:t>
            </a:r>
            <a:endParaRPr lang="ru-RU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901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i="1" smtClean="0"/>
              <a:t>Провести </a:t>
            </a:r>
            <a:r>
              <a:rPr lang="uk-UA" sz="3200" i="1" smtClean="0"/>
              <a:t>розшифровку кодів запропонованих вам етикеток харчових продуктів і визначити їх вплив на організм</a:t>
            </a:r>
            <a:r>
              <a:rPr lang="ru-RU" smtClean="0"/>
              <a:t>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3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91138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z="4400" b="1" i="1" smtClean="0"/>
              <a:t>Здорове харчування</a:t>
            </a:r>
            <a:endParaRPr lang="ru-RU" sz="4400" b="1" i="1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921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b="1" smtClean="0"/>
              <a:t>Отруєння нітратами.</a:t>
            </a:r>
          </a:p>
          <a:p>
            <a:pPr>
              <a:buFont typeface="Wingdings 2" pitchFamily="18" charset="2"/>
              <a:buNone/>
            </a:pPr>
            <a:endParaRPr lang="uk-UA" b="1" smtClean="0"/>
          </a:p>
          <a:p>
            <a:pPr>
              <a:buFont typeface="Wingdings 2" pitchFamily="18" charset="2"/>
              <a:buNone/>
            </a:pPr>
            <a:r>
              <a:rPr lang="uk-UA" sz="3200" i="1" smtClean="0"/>
              <a:t>Як вберегтися від них?</a:t>
            </a:r>
            <a:endParaRPr lang="ru-RU" sz="3200" i="1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 bwMode="auto">
          <a:xfrm>
            <a:off x="395288" y="333375"/>
            <a:ext cx="7300912" cy="12954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ru-RU" b="0" i="1" cap="none" smtClean="0">
                <a:ln>
                  <a:noFill/>
                </a:ln>
                <a:solidFill>
                  <a:srgbClr val="E11F24"/>
                </a:solidFill>
              </a:rPr>
              <a:t>СКОРИСТАЙТЕСЯ </a:t>
            </a:r>
            <a:br>
              <a:rPr lang="ru-RU" b="0" i="1" cap="none" smtClean="0">
                <a:ln>
                  <a:noFill/>
                </a:ln>
                <a:solidFill>
                  <a:srgbClr val="E11F24"/>
                </a:solidFill>
              </a:rPr>
            </a:br>
            <a:r>
              <a:rPr lang="ru-RU" b="0" cap="none" smtClean="0">
                <a:ln>
                  <a:noFill/>
                </a:ln>
                <a:solidFill>
                  <a:srgbClr val="E11F24"/>
                </a:solidFill>
              </a:rPr>
              <a:t>СЛІДУЮЧИМИ ПОРАДАМИ:</a:t>
            </a:r>
            <a:r>
              <a:rPr lang="ru-RU" b="0" i="1" cap="none" smtClean="0">
                <a:ln>
                  <a:noFill/>
                </a:ln>
                <a:solidFill>
                  <a:srgbClr val="E11F24"/>
                </a:solidFill>
              </a:rPr>
              <a:t>            </a:t>
            </a:r>
            <a:r>
              <a:rPr lang="ru-RU" sz="3400" b="0" i="1" cap="none" smtClean="0">
                <a:ln>
                  <a:noFill/>
                </a:ln>
                <a:solidFill>
                  <a:srgbClr val="E11F24"/>
                </a:solidFill>
              </a:rPr>
              <a:t>          </a:t>
            </a:r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263525" y="1557338"/>
            <a:ext cx="8412163" cy="4538662"/>
          </a:xfrm>
        </p:spPr>
        <p:txBody>
          <a:bodyPr/>
          <a:lstStyle/>
          <a:p>
            <a:r>
              <a:rPr lang="uk-UA" b="1" i="1" smtClean="0">
                <a:solidFill>
                  <a:srgbClr val="214B3B"/>
                </a:solidFill>
              </a:rPr>
              <a:t>Нітрати добре розчиняються в воді,тому: буряк,кабачки,картоплю,капусту і ін. перед приготуванням необхідно нарізати кубиками і 2-3рази залити водою, витримуючи по 5-10 хвилин.</a:t>
            </a:r>
          </a:p>
          <a:p>
            <a:endParaRPr lang="uk-UA" b="1" i="1" smtClean="0">
              <a:solidFill>
                <a:srgbClr val="214B3B"/>
              </a:solidFill>
            </a:endParaRPr>
          </a:p>
          <a:p>
            <a:r>
              <a:rPr lang="uk-UA" b="1" i="1" smtClean="0">
                <a:solidFill>
                  <a:srgbClr val="214B3B"/>
                </a:solidFill>
              </a:rPr>
              <a:t>Варка овочів, квашення, соління зменшує вміст нітратів,а сушка навпаки, збільшує.</a:t>
            </a:r>
          </a:p>
          <a:p>
            <a:pPr>
              <a:buFont typeface="Wingdings 2" pitchFamily="18" charset="2"/>
              <a:buNone/>
            </a:pPr>
            <a:r>
              <a:rPr lang="ru-RU" b="1" i="1" smtClean="0">
                <a:solidFill>
                  <a:srgbClr val="214B3B"/>
                </a:solidFill>
              </a:rPr>
              <a:t>   </a:t>
            </a:r>
          </a:p>
        </p:txBody>
      </p:sp>
      <p:pic>
        <p:nvPicPr>
          <p:cNvPr id="93187" name="Picture 4" descr="j028357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477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5" descr="AG00332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4265613"/>
            <a:ext cx="115093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3732" name="Picture 4" descr="j03137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893175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body" idx="1"/>
          </p:nvPr>
        </p:nvSpPr>
        <p:spPr>
          <a:xfrm>
            <a:off x="250825" y="260350"/>
            <a:ext cx="7386638" cy="5794375"/>
          </a:xfrm>
        </p:spPr>
        <p:txBody>
          <a:bodyPr/>
          <a:lstStyle/>
          <a:p>
            <a:r>
              <a:rPr lang="uk-UA" b="1" i="1" smtClean="0">
                <a:solidFill>
                  <a:srgbClr val="FFFF66"/>
                </a:solidFill>
              </a:rPr>
              <a:t>Очищену картоплю краще залити на добу 1%  кухонної солі або аскорбінової кислоти.</a:t>
            </a:r>
            <a:br>
              <a:rPr lang="uk-UA" b="1" i="1" smtClean="0">
                <a:solidFill>
                  <a:srgbClr val="FFFF66"/>
                </a:solidFill>
              </a:rPr>
            </a:br>
            <a:endParaRPr lang="uk-UA" b="1" i="1" smtClean="0">
              <a:solidFill>
                <a:srgbClr val="FFFF66"/>
              </a:solidFill>
            </a:endParaRPr>
          </a:p>
        </p:txBody>
      </p:sp>
      <p:pic>
        <p:nvPicPr>
          <p:cNvPr id="74755" name="Picture 3" descr="j01779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708275"/>
            <a:ext cx="352901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 descr="j02831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2708275"/>
            <a:ext cx="367188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body" sz="half" idx="1"/>
          </p:nvPr>
        </p:nvSpPr>
        <p:spPr>
          <a:xfrm>
            <a:off x="263525" y="260350"/>
            <a:ext cx="4237038" cy="6597650"/>
          </a:xfrm>
        </p:spPr>
        <p:txBody>
          <a:bodyPr/>
          <a:lstStyle/>
          <a:p>
            <a:endParaRPr lang="ru-RU" sz="3100" b="1" i="1" smtClean="0"/>
          </a:p>
          <a:p>
            <a:endParaRPr lang="ru-RU" sz="3100" b="1" i="1" smtClean="0"/>
          </a:p>
          <a:p>
            <a:r>
              <a:rPr lang="uk-UA" sz="3100" b="1" i="1" smtClean="0">
                <a:solidFill>
                  <a:srgbClr val="820013"/>
                </a:solidFill>
              </a:rPr>
              <a:t>У </a:t>
            </a:r>
            <a:r>
              <a:rPr lang="uk-UA" sz="3100" b="1" i="1" smtClean="0">
                <a:solidFill>
                  <a:srgbClr val="E11F24"/>
                </a:solidFill>
              </a:rPr>
              <a:t>капусти </a:t>
            </a:r>
            <a:r>
              <a:rPr lang="uk-UA" sz="3100" b="1" i="1" smtClean="0">
                <a:solidFill>
                  <a:srgbClr val="820013"/>
                </a:solidFill>
              </a:rPr>
              <a:t>необхідно зняти верхні листки і вирізати качан.</a:t>
            </a:r>
          </a:p>
        </p:txBody>
      </p:sp>
      <p:pic>
        <p:nvPicPr>
          <p:cNvPr id="75779" name="Picture 3" descr="j0144269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11638" y="2060575"/>
            <a:ext cx="4932362" cy="479742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 bwMode="auto">
          <a:xfrm>
            <a:off x="468313" y="620713"/>
            <a:ext cx="7227887" cy="3240087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uk-UA" b="0" i="1" cap="none" smtClean="0">
                <a:ln>
                  <a:noFill/>
                </a:ln>
                <a:solidFill>
                  <a:srgbClr val="820013"/>
                </a:solidFill>
              </a:rPr>
              <a:t>У буряка і моркви потрібно відрізати верхню і нижню частину коренеплоду.</a:t>
            </a:r>
            <a:r>
              <a:rPr lang="ru-RU" b="0" i="1" cap="none" smtClean="0">
                <a:ln>
                  <a:noFill/>
                </a:ln>
                <a:solidFill>
                  <a:srgbClr val="820013"/>
                </a:solidFill>
              </a:rPr>
              <a:t>       </a:t>
            </a:r>
            <a:r>
              <a:rPr lang="ru-RU" sz="3400" cap="none" smtClean="0">
                <a:ln>
                  <a:noFill/>
                </a:ln>
                <a:solidFill>
                  <a:schemeClr val="tx1"/>
                </a:solidFill>
              </a:rPr>
              <a:t> </a:t>
            </a:r>
            <a:endParaRPr lang="ru-RU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76803" name="Picture 3" descr="j00882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1988" y="1854200"/>
            <a:ext cx="4672012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3" name="Picture 4" descr="fd01096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15023">
            <a:off x="6348413" y="4435475"/>
            <a:ext cx="280828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 descr="j03473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3933825"/>
            <a:ext cx="210026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4214842" cy="12858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400" dirty="0" smtClean="0"/>
              <a:t>Жири (ЛІПІДИ)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928688"/>
            <a:ext cx="5500687" cy="135731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uk-UA" smtClean="0"/>
              <a:t>Жири (ліпіди) — речовини, які використовуються організмом для енергетичних і пластичних цілей. 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19459" name="Содержимое 2"/>
          <p:cNvSpPr txBox="1">
            <a:spLocks/>
          </p:cNvSpPr>
          <p:nvPr/>
        </p:nvSpPr>
        <p:spPr bwMode="auto">
          <a:xfrm>
            <a:off x="428625" y="2071688"/>
            <a:ext cx="7348538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ctr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endParaRPr lang="ru-RU" sz="2600">
              <a:latin typeface="Franklin Gothic Book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0825" y="3284538"/>
            <a:ext cx="5857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>
                <a:latin typeface="Franklin Gothic Book"/>
              </a:rPr>
              <a:t>  </a:t>
            </a:r>
            <a:r>
              <a:rPr lang="uk-UA" sz="2200">
                <a:latin typeface="Franklin Gothic Book"/>
              </a:rPr>
              <a:t>входять до складу клітин, беруть участь в обміні речовин. </a:t>
            </a:r>
            <a:endParaRPr lang="ru-RU" sz="2200">
              <a:latin typeface="Franklin Gothic Book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8625" y="5000625"/>
            <a:ext cx="6143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200">
                <a:latin typeface="Franklin Gothic Book"/>
              </a:rPr>
              <a:t>  складаються з гліцерину та вищих жирних кислот, які поділяються на насичені та ненасичені.</a:t>
            </a:r>
            <a:endParaRPr lang="ru-RU" sz="2200">
              <a:latin typeface="Franklin Gothic Book"/>
            </a:endParaRPr>
          </a:p>
        </p:txBody>
      </p:sp>
      <p:pic>
        <p:nvPicPr>
          <p:cNvPr id="2052" name="Picture 4" descr="C:\Documents and Settings\1\Рабочий стол\Новая папка (2)\id609_w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1668" y="2143116"/>
            <a:ext cx="2542332" cy="2305048"/>
          </a:xfrm>
          <a:prstGeom prst="ellipse">
            <a:avLst/>
          </a:prstGeom>
          <a:ln>
            <a:noFill/>
          </a:ln>
          <a:effectLst>
            <a:glow rad="228600">
              <a:schemeClr val="tx1">
                <a:alpha val="40000"/>
              </a:schemeClr>
            </a:glow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2053" name="Picture 5" descr="C:\Documents and Settings\1\Рабочий стол\Новая папка (2)\256px-Triacylglyceri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85728"/>
            <a:ext cx="1977300" cy="1359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4" name="Picture 6" descr="C:\Documents and Settings\1\Рабочий стол\Новая папка (2)\zhyry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857736"/>
            <a:ext cx="2000264" cy="2000264"/>
          </a:xfrm>
          <a:prstGeom prst="ellipse">
            <a:avLst/>
          </a:prstGeom>
          <a:ln>
            <a:noFill/>
          </a:ln>
          <a:effectLst>
            <a:glow rad="228600">
              <a:schemeClr val="tx1">
                <a:alpha val="40000"/>
              </a:schemeClr>
            </a:glow>
            <a:reflection blurRad="6350" stA="52000" endA="300" endPos="35000" dir="5400000" sy="-100000" algn="bl" rotWithShape="0"/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 rot="5400000">
            <a:off x="-1170781" y="2367756"/>
            <a:ext cx="5184775" cy="2843213"/>
          </a:xfrm>
        </p:spPr>
      </p:pic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2916238" y="2263775"/>
            <a:ext cx="56165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3600" b="1" i="1">
                <a:solidFill>
                  <a:srgbClr val="820013"/>
                </a:solidFill>
              </a:rPr>
              <a:t>Потрібно очистити огірок від шкірки і відрізати хвостик.</a:t>
            </a:r>
            <a:endParaRPr lang="uk-UA" sz="3600" b="1">
              <a:solidFill>
                <a:srgbClr val="8CE48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ru-RU" sz="3400" b="0" i="1" cap="none" smtClean="0">
                <a:ln>
                  <a:noFill/>
                </a:ln>
                <a:solidFill>
                  <a:srgbClr val="EB1D07"/>
                </a:solidFill>
              </a:rPr>
              <a:t/>
            </a:r>
            <a:br>
              <a:rPr lang="ru-RU" sz="3400" b="0" i="1" cap="none" smtClean="0">
                <a:ln>
                  <a:noFill/>
                </a:ln>
                <a:solidFill>
                  <a:srgbClr val="EB1D07"/>
                </a:solidFill>
              </a:rPr>
            </a:br>
            <a:r>
              <a:rPr lang="ru-RU" sz="3400" b="0" i="1" cap="none" smtClean="0">
                <a:ln>
                  <a:noFill/>
                </a:ln>
                <a:solidFill>
                  <a:srgbClr val="EB1D07"/>
                </a:solidFill>
              </a:rPr>
              <a:t>Майте на увазі, що…</a:t>
            </a:r>
            <a:endParaRPr lang="ru-RU" sz="3400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99330" name="Rectangle 3"/>
          <p:cNvSpPr>
            <a:spLocks noGrp="1"/>
          </p:cNvSpPr>
          <p:nvPr>
            <p:ph type="body" idx="1"/>
          </p:nvPr>
        </p:nvSpPr>
        <p:spPr>
          <a:xfrm>
            <a:off x="263525" y="1268413"/>
            <a:ext cx="8340725" cy="4827587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b="1" i="1" smtClean="0">
                <a:solidFill>
                  <a:srgbClr val="EB1D07"/>
                </a:solidFill>
              </a:rPr>
              <a:t>самий високий вміст нітратів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uk-UA" b="1" i="1" smtClean="0">
                <a:solidFill>
                  <a:srgbClr val="EB1D07"/>
                </a:solidFill>
              </a:rPr>
              <a:t>(в мг/кг) відмічається в:</a:t>
            </a:r>
          </a:p>
          <a:p>
            <a:pPr>
              <a:lnSpc>
                <a:spcPct val="90000"/>
              </a:lnSpc>
            </a:pPr>
            <a:r>
              <a:rPr lang="uk-UA" b="1" i="1" smtClean="0"/>
              <a:t>буряці (200-4500),</a:t>
            </a:r>
          </a:p>
          <a:p>
            <a:pPr>
              <a:lnSpc>
                <a:spcPct val="90000"/>
              </a:lnSpc>
            </a:pPr>
            <a:endParaRPr lang="uk-UA" b="1" i="1" smtClean="0"/>
          </a:p>
          <a:p>
            <a:pPr>
              <a:lnSpc>
                <a:spcPct val="90000"/>
              </a:lnSpc>
            </a:pPr>
            <a:r>
              <a:rPr lang="uk-UA" b="1" i="1" smtClean="0"/>
              <a:t>капусті (600-3000),</a:t>
            </a:r>
          </a:p>
          <a:p>
            <a:pPr>
              <a:lnSpc>
                <a:spcPct val="90000"/>
              </a:lnSpc>
            </a:pPr>
            <a:endParaRPr lang="uk-UA" b="1" i="1" smtClean="0"/>
          </a:p>
          <a:p>
            <a:pPr>
              <a:lnSpc>
                <a:spcPct val="90000"/>
              </a:lnSpc>
            </a:pPr>
            <a:r>
              <a:rPr lang="uk-UA" b="1" i="1" smtClean="0"/>
              <a:t>салаті (400-2900),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uk-UA" b="1" i="1" smtClean="0"/>
          </a:p>
          <a:p>
            <a:pPr>
              <a:lnSpc>
                <a:spcPct val="90000"/>
              </a:lnSpc>
            </a:pPr>
            <a:r>
              <a:rPr lang="uk-UA" b="1" i="1" smtClean="0"/>
              <a:t>петрушці (1700-2500).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uk-UA" b="1" i="1" smtClean="0">
              <a:solidFill>
                <a:srgbClr val="EB1D07"/>
              </a:solidFill>
            </a:endParaRPr>
          </a:p>
        </p:txBody>
      </p:sp>
      <p:pic>
        <p:nvPicPr>
          <p:cNvPr id="78852" name="Picture 4" descr="j022377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365625"/>
            <a:ext cx="291623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2" name="Picture 5" descr="na01577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5456238"/>
            <a:ext cx="1223962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/>
          </p:cNvSpPr>
          <p:nvPr>
            <p:ph type="body" sz="half" idx="1"/>
          </p:nvPr>
        </p:nvSpPr>
        <p:spPr>
          <a:xfrm>
            <a:off x="263525" y="333375"/>
            <a:ext cx="4308475" cy="57626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200" b="1" i="1" smtClean="0">
                <a:solidFill>
                  <a:srgbClr val="EB1D07"/>
                </a:solidFill>
              </a:rPr>
              <a:t>Наиболее низкое</a:t>
            </a:r>
            <a:r>
              <a:rPr lang="ru-RU" sz="2200" b="1" i="1" smtClean="0"/>
              <a:t> </a:t>
            </a:r>
            <a:r>
              <a:rPr lang="ru-RU" sz="2200" b="1" i="1" smtClean="0">
                <a:solidFill>
                  <a:srgbClr val="EB1D07"/>
                </a:solidFill>
              </a:rPr>
              <a:t>содержание нитратов в:</a:t>
            </a:r>
          </a:p>
          <a:p>
            <a:r>
              <a:rPr lang="ru-RU" sz="2200" b="1" i="1" smtClean="0"/>
              <a:t>луке репчатом,</a:t>
            </a:r>
          </a:p>
          <a:p>
            <a:r>
              <a:rPr lang="ru-RU" sz="2200" b="1" i="1" smtClean="0"/>
              <a:t>чесноке,</a:t>
            </a:r>
          </a:p>
          <a:p>
            <a:r>
              <a:rPr lang="ru-RU" sz="2200" b="1" i="1" smtClean="0"/>
              <a:t>зелёном горошке.</a:t>
            </a:r>
          </a:p>
          <a:p>
            <a:r>
              <a:rPr lang="ru-RU" sz="2200" b="1" i="1" smtClean="0"/>
              <a:t> томатах.</a:t>
            </a:r>
          </a:p>
          <a:p>
            <a:endParaRPr lang="ru-RU" sz="2200" b="1" i="1" smtClean="0"/>
          </a:p>
        </p:txBody>
      </p:sp>
      <p:pic>
        <p:nvPicPr>
          <p:cNvPr id="79875" name="Picture 3" descr="j01128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4383088"/>
            <a:ext cx="2987675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4" descr="j0228895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11638" y="5084763"/>
            <a:ext cx="1862137" cy="1331912"/>
          </a:xfrm>
        </p:spPr>
      </p:pic>
      <p:pic>
        <p:nvPicPr>
          <p:cNvPr id="79877" name="Picture 5" descr="j01827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1484313"/>
            <a:ext cx="41402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6" descr="j03137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algn="ctr"/>
            <a:endParaRPr lang="ru-RU" i="1" cap="none" smtClean="0">
              <a:ln>
                <a:noFill/>
              </a:ln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ru-RU" b="1" i="1" smtClean="0"/>
          </a:p>
          <a:p>
            <a:pPr algn="ctr">
              <a:buFont typeface="Wingdings 2" pitchFamily="18" charset="2"/>
              <a:buNone/>
            </a:pPr>
            <a:endParaRPr lang="ru-RU" b="1" i="1" smtClean="0"/>
          </a:p>
          <a:p>
            <a:pPr algn="ctr">
              <a:buFont typeface="Wingdings 2" pitchFamily="18" charset="2"/>
              <a:buNone/>
            </a:pPr>
            <a:r>
              <a:rPr lang="uk-UA" b="1" i="1" smtClean="0">
                <a:solidFill>
                  <a:srgbClr val="FFFF00"/>
                </a:solidFill>
              </a:rPr>
              <a:t>«Здоров</a:t>
            </a:r>
            <a:r>
              <a:rPr lang="en-US" b="1" i="1" smtClean="0">
                <a:solidFill>
                  <a:srgbClr val="FFFF00"/>
                </a:solidFill>
              </a:rPr>
              <a:t>’</a:t>
            </a:r>
            <a:r>
              <a:rPr lang="uk-UA" b="1" i="1" smtClean="0">
                <a:solidFill>
                  <a:srgbClr val="FFFF00"/>
                </a:solidFill>
              </a:rPr>
              <a:t>я дорожче</a:t>
            </a:r>
            <a:r>
              <a:rPr lang="en-US" b="1" i="1" smtClean="0">
                <a:solidFill>
                  <a:srgbClr val="FFFF00"/>
                </a:solidFill>
              </a:rPr>
              <a:t> </a:t>
            </a:r>
            <a:r>
              <a:rPr lang="uk-UA" b="1" i="1" smtClean="0">
                <a:solidFill>
                  <a:srgbClr val="FFFF00"/>
                </a:solidFill>
              </a:rPr>
              <a:t>за золото».</a:t>
            </a:r>
          </a:p>
          <a:p>
            <a:pPr algn="r">
              <a:buFont typeface="Wingdings 2" pitchFamily="18" charset="2"/>
              <a:buNone/>
            </a:pPr>
            <a:r>
              <a:rPr lang="uk-UA" sz="2200" b="1" i="1" smtClean="0"/>
              <a:t> Шекспір</a:t>
            </a:r>
            <a:r>
              <a:rPr lang="uk-UA" smtClean="0"/>
              <a:t> </a:t>
            </a:r>
          </a:p>
        </p:txBody>
      </p:sp>
      <p:pic>
        <p:nvPicPr>
          <p:cNvPr id="101379" name="Picture 4" descr="MCj023356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341438"/>
            <a:ext cx="14859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5" descr="MCj023356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8813" y="4625975"/>
            <a:ext cx="21351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uk-UA" sz="3400" b="0" cap="none" smtClean="0">
                <a:ln>
                  <a:noFill/>
                </a:ln>
                <a:solidFill>
                  <a:schemeClr val="tx1"/>
                </a:solidFill>
              </a:rPr>
              <a:t>Домашнє завдання.</a:t>
            </a:r>
            <a:r>
              <a:rPr lang="ru-RU" sz="3400" cap="none" smtClean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ru-RU" sz="3400" cap="none" smtClean="0">
                <a:ln>
                  <a:noFill/>
                </a:ln>
                <a:solidFill>
                  <a:schemeClr val="tx1"/>
                </a:solidFill>
              </a:rPr>
            </a:br>
            <a:endParaRPr lang="ru-RU" sz="3400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02402" name="Rectangle 3"/>
          <p:cNvSpPr>
            <a:spLocks noGrp="1"/>
          </p:cNvSpPr>
          <p:nvPr>
            <p:ph type="body" idx="1"/>
          </p:nvPr>
        </p:nvSpPr>
        <p:spPr>
          <a:xfrm>
            <a:off x="457200" y="1609725"/>
            <a:ext cx="7239000" cy="2176465"/>
          </a:xfrm>
        </p:spPr>
        <p:txBody>
          <a:bodyPr/>
          <a:lstStyle/>
          <a:p>
            <a:r>
              <a:rPr lang="ru-RU" dirty="0" smtClean="0"/>
              <a:t>Н. М. </a:t>
            </a:r>
            <a:r>
              <a:rPr lang="ru-RU" dirty="0" err="1" smtClean="0"/>
              <a:t>Буринська</a:t>
            </a:r>
            <a:r>
              <a:rPr lang="ru-RU" dirty="0" smtClean="0"/>
              <a:t>, Л. П.Величко. </a:t>
            </a:r>
            <a:r>
              <a:rPr lang="ru-RU" dirty="0" err="1" smtClean="0"/>
              <a:t>Хімія</a:t>
            </a:r>
            <a:r>
              <a:rPr lang="ru-RU" dirty="0" smtClean="0"/>
              <a:t>, 11кл.2007р. ст. 33-35, 42, 48, 63-64.</a:t>
            </a:r>
          </a:p>
          <a:p>
            <a:r>
              <a:rPr lang="ru-RU" dirty="0" smtClean="0"/>
              <a:t>А. В.</a:t>
            </a:r>
            <a:r>
              <a:rPr lang="en-US" dirty="0" smtClean="0"/>
              <a:t> </a:t>
            </a:r>
            <a:r>
              <a:rPr lang="ru-RU" dirty="0" err="1" smtClean="0"/>
              <a:t>Домбровський</a:t>
            </a:r>
            <a:r>
              <a:rPr lang="ru-RU" dirty="0" smtClean="0"/>
              <a:t>. </a:t>
            </a:r>
            <a:r>
              <a:rPr lang="ru-RU" dirty="0" err="1" smtClean="0"/>
              <a:t>Хімія</a:t>
            </a:r>
            <a:r>
              <a:rPr lang="ru-RU" dirty="0" smtClean="0"/>
              <a:t>, 10кл. 1995р. ст.116-117,121,123,130.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0"/>
            <a:ext cx="7500938" cy="64563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mtClean="0"/>
              <a:t>	</a:t>
            </a:r>
            <a:r>
              <a:rPr lang="uk-UA" sz="2400" smtClean="0"/>
              <a:t>Важливу роль в організмі людини відіграють поліненасичені жирні кислоти (ПНЖК) — арахідонова, лінолева, ліноленова.</a:t>
            </a:r>
          </a:p>
          <a:p>
            <a:pPr eaLnBrk="1" hangingPunct="1">
              <a:buFont typeface="Wingdings 2" pitchFamily="18" charset="2"/>
              <a:buNone/>
            </a:pPr>
            <a:endParaRPr lang="uk-UA" smtClean="0"/>
          </a:p>
          <a:p>
            <a:pPr eaLnBrk="1" hangingPunct="1">
              <a:buFont typeface="Wingdings" pitchFamily="2" charset="2"/>
              <a:buChar char="Ø"/>
            </a:pPr>
            <a:endParaRPr lang="ru-RU" smtClean="0"/>
          </a:p>
        </p:txBody>
      </p:sp>
      <p:pic>
        <p:nvPicPr>
          <p:cNvPr id="5121" name="Picture 1" descr="C:\Documents and Settings\1\Рабочий стол\Хімія, їда\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2491" y="2784475"/>
            <a:ext cx="2000264" cy="1388179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pic>
        <p:nvPicPr>
          <p:cNvPr id="5123" name="Picture 3" descr="C:\Documents and Settings\1\Рабочий стол\Новая папка (2)\200px-Ascorbic-acid-3D-vd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85860"/>
            <a:ext cx="1643074" cy="1717012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5124" name="Picture 4" descr="C:\Documents and Settings\1\Рабочий стол\Новая папка (2)\chemistry_r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572008"/>
            <a:ext cx="2428892" cy="1785950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843213" y="1700213"/>
            <a:ext cx="4714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000">
                <a:latin typeface="Franklin Gothic Book"/>
              </a:rPr>
              <a:t> Поліненасичені жирні кислоти є структурними елементами клітинних мембран. 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429000" y="4857750"/>
            <a:ext cx="45720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1900">
                <a:latin typeface="Franklin Gothic Book"/>
              </a:rPr>
              <a:t>Арахідонова кислота є попередником утворення тканинних гормонів (простагландинів), які відіграють важливу роль в обміні холестерину. Арахідонова кислота в організмі утворюється з лінолевої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57188" y="214313"/>
            <a:ext cx="7239000" cy="66436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mtClean="0"/>
              <a:t>		</a:t>
            </a:r>
            <a:r>
              <a:rPr lang="uk-UA" sz="3200" smtClean="0"/>
              <a:t>Лінолева кислота є незамінною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mtClean="0"/>
              <a:t>	</a:t>
            </a: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071813" y="1557338"/>
            <a:ext cx="507206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latin typeface="Franklin Gothic Book"/>
              </a:rPr>
              <a:t>Найбільше лінолевої кислоти в соняшниковій олії (68 %), менше — у кукурудзяній (50 %), соєвій (58 %), маслиновій (14 %). Свиняче сало містить 15,6% лінолевої кислоти, вершкове масло — лише 4 %. Добову потребу в лінолевій кислоті забезпечує 25 ... 30 г олії. Таку кількість рослинних олій має щодня споживати доросла людина.</a:t>
            </a:r>
            <a:endParaRPr lang="ru-RU" sz="2400">
              <a:latin typeface="Franklin Gothic Book"/>
            </a:endParaRPr>
          </a:p>
        </p:txBody>
      </p:sp>
      <p:pic>
        <p:nvPicPr>
          <p:cNvPr id="4097" name="Picture 1" descr="C:\Documents and Settings\1\Рабочий стол\Новая папка (2)\1267504550_oliv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95750"/>
            <a:ext cx="2762251" cy="2762250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4098" name="Picture 2" descr="C:\Documents and Settings\1\Рабочий стол\Новая папка (2)\burdon-1-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438" y="1633530"/>
            <a:ext cx="2714612" cy="1791644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endParaRPr lang="ru-RU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uk-UA" sz="8000" b="1" i="1" smtClean="0"/>
              <a:t>Вуглеводи</a:t>
            </a:r>
            <a:endParaRPr lang="ru-RU" sz="80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2543164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ВУГЛЕВОДИ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642938"/>
            <a:ext cx="5857875" cy="1098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20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uk-UA" sz="3200" b="1" i="1" smtClean="0"/>
              <a:t>Вуглеводи</a:t>
            </a:r>
            <a:r>
              <a:rPr lang="uk-UA" sz="3200" smtClean="0"/>
              <a:t> — це органічні сполуки, до складу яких входять вуглець, водень і кисень.</a:t>
            </a:r>
            <a:endParaRPr lang="ru-RU" sz="3200" smtClean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68313" y="3068638"/>
            <a:ext cx="55133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 i="1">
                <a:latin typeface="Franklin Gothic Book"/>
              </a:rPr>
              <a:t>Вуглеводи поділяються на: </a:t>
            </a:r>
            <a:endParaRPr lang="ru-RU" sz="2800" b="1" i="1">
              <a:latin typeface="Franklin Gothic Book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0825" y="4005263"/>
            <a:ext cx="64293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uk-UA" sz="2400">
                <a:latin typeface="Franklin Gothic Book"/>
              </a:rPr>
              <a:t> моносахариди (глюкоза, фруктоза)</a:t>
            </a:r>
          </a:p>
          <a:p>
            <a:pPr>
              <a:buFont typeface="Arial" charset="0"/>
              <a:buChar char="•"/>
            </a:pPr>
            <a:r>
              <a:rPr lang="uk-UA" sz="2400">
                <a:latin typeface="Franklin Gothic Book"/>
              </a:rPr>
              <a:t> дисахариди (сахароза, мальтоза, лактоза)</a:t>
            </a:r>
          </a:p>
          <a:p>
            <a:pPr>
              <a:buFont typeface="Arial" charset="0"/>
              <a:buChar char="•"/>
            </a:pPr>
            <a:r>
              <a:rPr lang="uk-UA" sz="2400"/>
              <a:t> полісахариди (крохмаль, целюлоза, глікоген)</a:t>
            </a:r>
            <a:endParaRPr lang="uk-UA" sz="2400">
              <a:latin typeface="Franklin Gothic Book"/>
            </a:endParaRPr>
          </a:p>
          <a:p>
            <a:endParaRPr lang="ru-RU" sz="2400">
              <a:latin typeface="Franklin Gothic Book"/>
            </a:endParaRPr>
          </a:p>
        </p:txBody>
      </p:sp>
      <p:pic>
        <p:nvPicPr>
          <p:cNvPr id="3074" name="Picture 2" descr="C:\Documents and Settings\1\Рабочий стол\Новая папка (2)\Him9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57166"/>
            <a:ext cx="2357454" cy="1857387"/>
          </a:xfrm>
          <a:prstGeom prst="ellipse">
            <a:avLst/>
          </a:prstGeom>
          <a:ln>
            <a:noFill/>
          </a:ln>
          <a:effectLst>
            <a:glow rad="228600">
              <a:schemeClr val="tx1">
                <a:alpha val="40000"/>
              </a:schemeClr>
            </a:glow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3075" name="Picture 3" descr="C:\Documents and Settings\1\Рабочий стол\Новая папка (2)\Мал.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428868"/>
            <a:ext cx="2143108" cy="1943100"/>
          </a:xfrm>
          <a:prstGeom prst="ellipse">
            <a:avLst/>
          </a:prstGeom>
          <a:ln>
            <a:noFill/>
          </a:ln>
          <a:effectLst>
            <a:glow rad="228600">
              <a:schemeClr val="tx1">
                <a:alpha val="40000"/>
              </a:schemeClr>
            </a:glow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3076" name="Picture 4" descr="C:\Documents and Settings\1\Рабочий стол\Новая папка (2)\12453490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643446"/>
            <a:ext cx="2094528" cy="2071678"/>
          </a:xfrm>
          <a:prstGeom prst="ellipse">
            <a:avLst/>
          </a:prstGeom>
          <a:ln>
            <a:noFill/>
          </a:ln>
          <a:effectLst>
            <a:glow rad="228600">
              <a:schemeClr val="tx1">
                <a:alpha val="40000"/>
              </a:schemeClr>
            </a:glow>
            <a:reflection blurRad="6350" stA="52000" endA="300" endPos="35000" dir="5400000" sy="-100000" algn="bl" rotWithShape="0"/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5">
      <a:dk1>
        <a:sysClr val="windowText" lastClr="000000"/>
      </a:dk1>
      <a:lt1>
        <a:sysClr val="window" lastClr="FFFFFF"/>
      </a:lt1>
      <a:dk2>
        <a:srgbClr val="0F243E"/>
      </a:dk2>
      <a:lt2>
        <a:srgbClr val="548DD4"/>
      </a:lt2>
      <a:accent1>
        <a:srgbClr val="1F497D"/>
      </a:accent1>
      <a:accent2>
        <a:srgbClr val="C0504D"/>
      </a:accent2>
      <a:accent3>
        <a:srgbClr val="9BBB59"/>
      </a:accent3>
      <a:accent4>
        <a:srgbClr val="8064A2"/>
      </a:accent4>
      <a:accent5>
        <a:srgbClr val="1F497D"/>
      </a:accent5>
      <a:accent6>
        <a:srgbClr val="F79646"/>
      </a:accent6>
      <a:hlink>
        <a:srgbClr val="1F497D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748</TotalTime>
  <Words>1102</Words>
  <Application>Microsoft Office PowerPoint</Application>
  <PresentationFormat>Экран (4:3)</PresentationFormat>
  <Paragraphs>215</Paragraphs>
  <Slides>54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2" baseType="lpstr">
      <vt:lpstr>Arial</vt:lpstr>
      <vt:lpstr>Franklin Gothic Medium</vt:lpstr>
      <vt:lpstr>Franklin Gothic Book</vt:lpstr>
      <vt:lpstr>Wingdings 2</vt:lpstr>
      <vt:lpstr>Wingdings</vt:lpstr>
      <vt:lpstr>Calibri</vt:lpstr>
      <vt:lpstr>Times New Roman</vt:lpstr>
      <vt:lpstr>Изящная</vt:lpstr>
      <vt:lpstr>Тема:Хімія</vt:lpstr>
      <vt:lpstr>Слайд 2</vt:lpstr>
      <vt:lpstr>План</vt:lpstr>
      <vt:lpstr>Слайд 4</vt:lpstr>
      <vt:lpstr>Жири (ЛІПІДИ)  </vt:lpstr>
      <vt:lpstr>Слайд 6</vt:lpstr>
      <vt:lpstr>Слайд 7</vt:lpstr>
      <vt:lpstr>Слайд 8</vt:lpstr>
      <vt:lpstr>ВУГЛЕВОДИ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ВІТАМІНИ   </vt:lpstr>
      <vt:lpstr>Слайд 29</vt:lpstr>
      <vt:lpstr>Слайд 30</vt:lpstr>
      <vt:lpstr>I-й рівень: злаки, крупи, хліб –це основа раціону. II-й рівень: овочі і фрукти. На добу не менше  5 штук. III-й рівень: мясні і молочні продукти, оріхи, яйця. Цього в міру. IV-й рівень: жири, солодке.Як можна  меньше! </vt:lpstr>
      <vt:lpstr>Слайд 32</vt:lpstr>
      <vt:lpstr>ХАРЧОВІ ДОБАВКИ </vt:lpstr>
      <vt:lpstr>Слайд 34</vt:lpstr>
      <vt:lpstr>Слайд 35</vt:lpstr>
      <vt:lpstr>Класифікація харчових добавок   </vt:lpstr>
      <vt:lpstr>Фенол</vt:lpstr>
      <vt:lpstr>Але є і нешкідливі</vt:lpstr>
      <vt:lpstr>Сорбітол</vt:lpstr>
      <vt:lpstr>Соєвий лецитин</vt:lpstr>
      <vt:lpstr>Соєвий лецитин (вигляд)</vt:lpstr>
      <vt:lpstr>Завдання</vt:lpstr>
      <vt:lpstr>Слайд 43</vt:lpstr>
      <vt:lpstr>Слайд 44</vt:lpstr>
      <vt:lpstr>СКОРИСТАЙТЕСЯ  СЛІДУЮЧИМИ ПОРАДАМИ:                      </vt:lpstr>
      <vt:lpstr>Слайд 46</vt:lpstr>
      <vt:lpstr>Слайд 47</vt:lpstr>
      <vt:lpstr>Слайд 48</vt:lpstr>
      <vt:lpstr>У буряка і моркви потрібно відрізати верхню і нижню частину коренеплоду.        </vt:lpstr>
      <vt:lpstr>Слайд 50</vt:lpstr>
      <vt:lpstr> Майте на увазі, що…</vt:lpstr>
      <vt:lpstr>Слайд 52</vt:lpstr>
      <vt:lpstr>Слайд 53</vt:lpstr>
      <vt:lpstr>Домашнє завдання.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Чонка.</dc:creator>
  <cp:lastModifiedBy>Admin</cp:lastModifiedBy>
  <cp:revision>59</cp:revision>
  <dcterms:created xsi:type="dcterms:W3CDTF">2011-03-07T11:38:44Z</dcterms:created>
  <dcterms:modified xsi:type="dcterms:W3CDTF">2011-05-20T07:34:24Z</dcterms:modified>
</cp:coreProperties>
</file>