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AF9ACCF-6268-4314-B73F-1F591B4DAD6F}" type="datetimeFigureOut">
              <a:rPr lang="ru-RU" smtClean="0"/>
              <a:t>14.12.2013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94083BB-C67D-4837-BA5C-DF8A18BE95F5}"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F9ACCF-6268-4314-B73F-1F591B4DAD6F}" type="datetimeFigureOut">
              <a:rPr lang="ru-RU" smtClean="0"/>
              <a:t>14.12.2013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4083BB-C67D-4837-BA5C-DF8A18BE95F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F9ACCF-6268-4314-B73F-1F591B4DAD6F}" type="datetimeFigureOut">
              <a:rPr lang="ru-RU" smtClean="0"/>
              <a:t>14.12.2013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4083BB-C67D-4837-BA5C-DF8A18BE95F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F9ACCF-6268-4314-B73F-1F591B4DAD6F}" type="datetimeFigureOut">
              <a:rPr lang="ru-RU" smtClean="0"/>
              <a:t>14.12.2013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4083BB-C67D-4837-BA5C-DF8A18BE95F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AF9ACCF-6268-4314-B73F-1F591B4DAD6F}" type="datetimeFigureOut">
              <a:rPr lang="ru-RU" smtClean="0"/>
              <a:t>14.12.2013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94083BB-C67D-4837-BA5C-DF8A18BE95F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AF9ACCF-6268-4314-B73F-1F591B4DAD6F}" type="datetimeFigureOut">
              <a:rPr lang="ru-RU" smtClean="0"/>
              <a:t>14.12.2013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4083BB-C67D-4837-BA5C-DF8A18BE95F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AF9ACCF-6268-4314-B73F-1F591B4DAD6F}" type="datetimeFigureOut">
              <a:rPr lang="ru-RU" smtClean="0"/>
              <a:t>14.12.2013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4083BB-C67D-4837-BA5C-DF8A18BE95F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AF9ACCF-6268-4314-B73F-1F591B4DAD6F}" type="datetimeFigureOut">
              <a:rPr lang="ru-RU" smtClean="0"/>
              <a:t>14.12.2013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4083BB-C67D-4837-BA5C-DF8A18BE95F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F9ACCF-6268-4314-B73F-1F591B4DAD6F}" type="datetimeFigureOut">
              <a:rPr lang="ru-RU" smtClean="0"/>
              <a:t>14.12.2013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4083BB-C67D-4837-BA5C-DF8A18BE95F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AF9ACCF-6268-4314-B73F-1F591B4DAD6F}" type="datetimeFigureOut">
              <a:rPr lang="ru-RU" smtClean="0"/>
              <a:t>14.12.2013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4083BB-C67D-4837-BA5C-DF8A18BE95F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AF9ACCF-6268-4314-B73F-1F591B4DAD6F}" type="datetimeFigureOut">
              <a:rPr lang="ru-RU" smtClean="0"/>
              <a:t>14.12.2013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4083BB-C67D-4837-BA5C-DF8A18BE95F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AF9ACCF-6268-4314-B73F-1F591B4DAD6F}" type="datetimeFigureOut">
              <a:rPr lang="ru-RU" smtClean="0"/>
              <a:t>14.12.2013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94083BB-C67D-4837-BA5C-DF8A18BE95F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effectLst>
            <a:outerShdw blurRad="152400" dist="317500" dir="5400000" sx="90000" sy="-19000" rotWithShape="0">
              <a:prstClr val="black">
                <a:alpha val="15000"/>
              </a:prstClr>
            </a:outerShdw>
          </a:effectLst>
        </p:spPr>
        <p:txBody>
          <a:bodyPr>
            <a:normAutofit fontScale="90000"/>
          </a:bodyPr>
          <a:lstStyle/>
          <a:p>
            <a:r>
              <a:rPr lang="uk-UA" dirty="0" smtClean="0">
                <a:solidFill>
                  <a:schemeClr val="tx1"/>
                </a:solidFill>
              </a:rPr>
              <a:t>Нафта, вугілля, природний газ як вуглеводнева сировина</a:t>
            </a:r>
            <a:endParaRPr lang="ru-RU" dirty="0"/>
          </a:p>
        </p:txBody>
      </p:sp>
      <p:sp>
        <p:nvSpPr>
          <p:cNvPr id="3" name="Подзаголовок 2"/>
          <p:cNvSpPr>
            <a:spLocks noGrp="1"/>
          </p:cNvSpPr>
          <p:nvPr>
            <p:ph type="subTitle" idx="1"/>
          </p:nvPr>
        </p:nvSpPr>
        <p:spPr>
          <a:xfrm>
            <a:off x="1331640" y="3933056"/>
            <a:ext cx="6400800" cy="1752600"/>
          </a:xfrm>
          <a:effectLst>
            <a:outerShdw blurRad="50800" dist="38100" dir="2700000" algn="tl" rotWithShape="0">
              <a:prstClr val="black">
                <a:alpha val="40000"/>
              </a:prstClr>
            </a:outerShdw>
          </a:effectLst>
        </p:spPr>
        <p:txBody>
          <a:bodyPr/>
          <a:lstStyle/>
          <a:p>
            <a:r>
              <a:rPr lang="ru-RU" dirty="0" err="1" smtClean="0">
                <a:latin typeface="+mj-lt"/>
              </a:rPr>
              <a:t>Підготувала</a:t>
            </a:r>
            <a:r>
              <a:rPr lang="ru-RU" dirty="0" smtClean="0">
                <a:latin typeface="+mj-lt"/>
              </a:rPr>
              <a:t> </a:t>
            </a:r>
            <a:r>
              <a:rPr lang="en-US" dirty="0" smtClean="0">
                <a:latin typeface="+mj-lt"/>
              </a:rPr>
              <a:t> </a:t>
            </a:r>
            <a:r>
              <a:rPr lang="ru-RU" dirty="0" err="1" smtClean="0">
                <a:latin typeface="+mj-lt"/>
              </a:rPr>
              <a:t>учениця</a:t>
            </a:r>
            <a:r>
              <a:rPr lang="ru-RU" dirty="0" smtClean="0">
                <a:latin typeface="+mj-lt"/>
              </a:rPr>
              <a:t> 11 </a:t>
            </a:r>
            <a:r>
              <a:rPr lang="ru-RU" dirty="0" err="1" smtClean="0">
                <a:latin typeface="+mj-lt"/>
              </a:rPr>
              <a:t>класу</a:t>
            </a:r>
            <a:r>
              <a:rPr lang="ru-RU" dirty="0" smtClean="0">
                <a:latin typeface="+mj-lt"/>
              </a:rPr>
              <a:t> </a:t>
            </a:r>
          </a:p>
          <a:p>
            <a:r>
              <a:rPr lang="uk-UA" dirty="0" smtClean="0">
                <a:latin typeface="+mj-lt"/>
              </a:rPr>
              <a:t>Дерев</a:t>
            </a:r>
            <a:r>
              <a:rPr lang="en-US" dirty="0" smtClean="0">
                <a:latin typeface="+mj-lt"/>
              </a:rPr>
              <a:t>’</a:t>
            </a:r>
            <a:r>
              <a:rPr lang="uk-UA" dirty="0" err="1" smtClean="0">
                <a:latin typeface="+mj-lt"/>
              </a:rPr>
              <a:t>янко</a:t>
            </a:r>
            <a:r>
              <a:rPr lang="uk-UA" dirty="0" smtClean="0">
                <a:latin typeface="+mj-lt"/>
              </a:rPr>
              <a:t> Ірина</a:t>
            </a:r>
            <a:endParaRPr lang="ru-RU"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31440"/>
            <a:ext cx="8229600" cy="3730426"/>
          </a:xfrm>
        </p:spPr>
        <p:txBody>
          <a:bodyPr>
            <a:normAutofit/>
          </a:bodyPr>
          <a:lstStyle/>
          <a:p>
            <a:r>
              <a:rPr lang="uk-UA" sz="3600" dirty="0" smtClean="0">
                <a:solidFill>
                  <a:schemeClr val="tx1"/>
                </a:solidFill>
              </a:rPr>
              <a:t>В останні роки нафту та продукти її переробки дедалі більше використовують як цінну сировину в хімічній промисловості</a:t>
            </a:r>
            <a:endParaRPr lang="ru-RU" sz="3600" dirty="0">
              <a:solidFill>
                <a:schemeClr val="tx1"/>
              </a:solidFill>
            </a:endParaRPr>
          </a:p>
        </p:txBody>
      </p:sp>
      <p:pic>
        <p:nvPicPr>
          <p:cNvPr id="3" name="Рисунок 6" descr="http://www.ikapalive.co.za/wpsite/wp-content/uploads/2011/11/Chemical-industry.jpg"/>
          <p:cNvPicPr>
            <a:picLocks noChangeAspect="1" noChangeArrowheads="1"/>
          </p:cNvPicPr>
          <p:nvPr/>
        </p:nvPicPr>
        <p:blipFill>
          <a:blip r:embed="rId2" cstate="print"/>
          <a:srcRect/>
          <a:stretch>
            <a:fillRect/>
          </a:stretch>
        </p:blipFill>
        <p:spPr bwMode="auto">
          <a:xfrm>
            <a:off x="1835696" y="2780928"/>
            <a:ext cx="5404702" cy="36425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4450506"/>
          </a:xfrm>
        </p:spPr>
        <p:txBody>
          <a:bodyPr>
            <a:normAutofit/>
          </a:bodyPr>
          <a:lstStyle/>
          <a:p>
            <a:r>
              <a:rPr lang="uk-UA" sz="4000" dirty="0" smtClean="0">
                <a:solidFill>
                  <a:schemeClr val="tx1"/>
                </a:solidFill>
              </a:rPr>
              <a:t>З нафтопродуктів виробляють синтетичні волокна,  </a:t>
            </a:r>
            <a:r>
              <a:rPr lang="uk-UA" sz="4000" dirty="0" err="1" smtClean="0">
                <a:solidFill>
                  <a:schemeClr val="tx1"/>
                </a:solidFill>
              </a:rPr>
              <a:t>каучуки</a:t>
            </a:r>
            <a:r>
              <a:rPr lang="uk-UA" sz="4000" dirty="0" smtClean="0">
                <a:solidFill>
                  <a:schemeClr val="tx1"/>
                </a:solidFill>
              </a:rPr>
              <a:t>, пластмаси, спирти, біологічно-активні речовини, розчинники, мастила, фармацевтичні препарати та багато іншого</a:t>
            </a:r>
            <a:r>
              <a:rPr lang="ru-RU" sz="4000" dirty="0" smtClean="0">
                <a:solidFill>
                  <a:schemeClr val="tx1"/>
                </a:solidFill>
              </a:rPr>
              <a:t> </a:t>
            </a:r>
            <a:r>
              <a:rPr lang="ru-RU" sz="4400" dirty="0" smtClean="0"/>
              <a:t/>
            </a:r>
            <a:br>
              <a:rPr lang="ru-RU" sz="4400" dirty="0" smtClean="0"/>
            </a:br>
            <a:endParaRPr lang="ru-RU" dirty="0"/>
          </a:p>
        </p:txBody>
      </p:sp>
      <p:pic>
        <p:nvPicPr>
          <p:cNvPr id="3" name="Рисунок 2" descr="images (1).jpg"/>
          <p:cNvPicPr>
            <a:picLocks noChangeAspect="1"/>
          </p:cNvPicPr>
          <p:nvPr/>
        </p:nvPicPr>
        <p:blipFill>
          <a:blip r:embed="rId2" cstate="print"/>
          <a:stretch>
            <a:fillRect/>
          </a:stretch>
        </p:blipFill>
        <p:spPr>
          <a:xfrm>
            <a:off x="179512" y="3573016"/>
            <a:ext cx="3057570" cy="2016224"/>
          </a:xfrm>
          <a:prstGeom prst="rect">
            <a:avLst/>
          </a:prstGeom>
        </p:spPr>
      </p:pic>
      <p:pic>
        <p:nvPicPr>
          <p:cNvPr id="4" name="Рисунок 3" descr="Petroleum_cm05.jpg"/>
          <p:cNvPicPr>
            <a:picLocks noChangeAspect="1"/>
          </p:cNvPicPr>
          <p:nvPr/>
        </p:nvPicPr>
        <p:blipFill>
          <a:blip r:embed="rId3" cstate="print"/>
          <a:stretch>
            <a:fillRect/>
          </a:stretch>
        </p:blipFill>
        <p:spPr>
          <a:xfrm>
            <a:off x="3419872" y="3645024"/>
            <a:ext cx="2512949" cy="3068960"/>
          </a:xfrm>
          <a:prstGeom prst="rect">
            <a:avLst/>
          </a:prstGeom>
        </p:spPr>
      </p:pic>
      <p:pic>
        <p:nvPicPr>
          <p:cNvPr id="5" name="Рисунок 4" descr="Fuel_Barrels.JPG"/>
          <p:cNvPicPr>
            <a:picLocks noChangeAspect="1"/>
          </p:cNvPicPr>
          <p:nvPr/>
        </p:nvPicPr>
        <p:blipFill>
          <a:blip r:embed="rId4" cstate="print"/>
          <a:stretch>
            <a:fillRect/>
          </a:stretch>
        </p:blipFill>
        <p:spPr>
          <a:xfrm>
            <a:off x="6108171" y="3789040"/>
            <a:ext cx="3035829" cy="22768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7086600" cy="1828800"/>
          </a:xfrm>
        </p:spPr>
        <p:txBody>
          <a:bodyPr/>
          <a:lstStyle/>
          <a:p>
            <a:r>
              <a:rPr lang="uk-UA" sz="3600" dirty="0" smtClean="0">
                <a:solidFill>
                  <a:schemeClr val="tx1"/>
                </a:solidFill>
              </a:rPr>
              <a:t>Кам’яне вугілля людина почала використовувати як паливо досить давно</a:t>
            </a:r>
            <a:endParaRPr lang="ru-RU" sz="3600" dirty="0">
              <a:solidFill>
                <a:schemeClr val="tx1"/>
              </a:solidFill>
            </a:endParaRPr>
          </a:p>
        </p:txBody>
      </p:sp>
      <p:sp>
        <p:nvSpPr>
          <p:cNvPr id="3" name="Текст 2"/>
          <p:cNvSpPr>
            <a:spLocks noGrp="1"/>
          </p:cNvSpPr>
          <p:nvPr>
            <p:ph type="body" idx="1"/>
          </p:nvPr>
        </p:nvSpPr>
        <p:spPr>
          <a:xfrm>
            <a:off x="251520" y="3861048"/>
            <a:ext cx="8712968" cy="2736304"/>
          </a:xfrm>
        </p:spPr>
        <p:txBody>
          <a:bodyPr>
            <a:noAutofit/>
          </a:bodyPr>
          <a:lstStyle/>
          <a:p>
            <a:r>
              <a:rPr lang="uk-UA" sz="3600" b="1" dirty="0" smtClean="0">
                <a:effectLst>
                  <a:outerShdw blurRad="38100" dist="38100" dir="2700000" algn="tl">
                    <a:srgbClr val="000000">
                      <a:alpha val="43137"/>
                    </a:srgbClr>
                  </a:outerShdw>
                </a:effectLst>
                <a:latin typeface="Constantia" pitchFamily="18" charset="0"/>
              </a:rPr>
              <a:t>І сьогодні більша </a:t>
            </a:r>
            <a:r>
              <a:rPr lang="uk-UA" sz="3600" b="1" dirty="0" smtClean="0">
                <a:effectLst>
                  <a:outerShdw blurRad="38100" dist="38100" dir="2700000" algn="tl">
                    <a:srgbClr val="000000">
                      <a:alpha val="43137"/>
                    </a:srgbClr>
                  </a:outerShdw>
                </a:effectLst>
                <a:latin typeface="Constantia" pitchFamily="18" charset="0"/>
              </a:rPr>
              <a:t>частина</a:t>
            </a:r>
            <a:r>
              <a:rPr lang="en-US" sz="3600" b="1" dirty="0" smtClean="0">
                <a:effectLst>
                  <a:outerShdw blurRad="38100" dist="38100" dir="2700000" algn="tl">
                    <a:srgbClr val="000000">
                      <a:alpha val="43137"/>
                    </a:srgbClr>
                  </a:outerShdw>
                </a:effectLst>
                <a:latin typeface="Constantia" pitchFamily="18" charset="0"/>
              </a:rPr>
              <a:t> </a:t>
            </a:r>
            <a:r>
              <a:rPr lang="uk-UA" sz="3600" b="1" dirty="0" smtClean="0">
                <a:effectLst>
                  <a:outerShdw blurRad="38100" dist="38100" dir="2700000" algn="tl">
                    <a:srgbClr val="000000">
                      <a:alpha val="43137"/>
                    </a:srgbClr>
                  </a:outerShdw>
                </a:effectLst>
                <a:latin typeface="Constantia" pitchFamily="18" charset="0"/>
              </a:rPr>
              <a:t>вугілля  </a:t>
            </a:r>
            <a:r>
              <a:rPr lang="uk-UA" sz="3600" b="1" dirty="0" smtClean="0">
                <a:effectLst>
                  <a:outerShdw blurRad="38100" dist="38100" dir="2700000" algn="tl">
                    <a:srgbClr val="000000">
                      <a:alpha val="43137"/>
                    </a:srgbClr>
                  </a:outerShdw>
                </a:effectLst>
                <a:latin typeface="Constantia" pitchFamily="18" charset="0"/>
              </a:rPr>
              <a:t>продовжує спалюватись, хоча з року в рік зростає роль кам’яного вугілля як сировини для хімічної промисловості</a:t>
            </a:r>
            <a:endParaRPr lang="ru-RU" sz="3600" b="1" dirty="0">
              <a:effectLst>
                <a:outerShdw blurRad="38100" dist="38100" dir="2700000" algn="tl">
                  <a:srgbClr val="000000">
                    <a:alpha val="43137"/>
                  </a:srgbClr>
                </a:outerShdw>
              </a:effectLst>
              <a:latin typeface="Constantia" pitchFamily="18" charset="0"/>
            </a:endParaRPr>
          </a:p>
        </p:txBody>
      </p:sp>
      <p:pic>
        <p:nvPicPr>
          <p:cNvPr id="4" name="Рисунок 3" descr="rzhd-zapretili-otpravku-kamennogo-uglya.jpg"/>
          <p:cNvPicPr>
            <a:picLocks noChangeAspect="1"/>
          </p:cNvPicPr>
          <p:nvPr/>
        </p:nvPicPr>
        <p:blipFill>
          <a:blip r:embed="rId2" cstate="print"/>
          <a:stretch>
            <a:fillRect/>
          </a:stretch>
        </p:blipFill>
        <p:spPr>
          <a:xfrm>
            <a:off x="5334000" y="1484784"/>
            <a:ext cx="3810000" cy="2381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6034682"/>
          </a:xfrm>
        </p:spPr>
        <p:txBody>
          <a:bodyPr>
            <a:noAutofit/>
          </a:bodyPr>
          <a:lstStyle/>
          <a:p>
            <a:pPr>
              <a:lnSpc>
                <a:spcPct val="80000"/>
              </a:lnSpc>
            </a:pPr>
            <a:r>
              <a:rPr lang="uk-UA" sz="3600" dirty="0" smtClean="0">
                <a:solidFill>
                  <a:schemeClr val="tx1"/>
                </a:solidFill>
              </a:rPr>
              <a:t>Адже кам’яне вугілля містить лише близько 10% вуглецю, а решта – органічні сполуки досить складної будови (до 80%) та неорганічні домішки. </a:t>
            </a:r>
            <a:br>
              <a:rPr lang="uk-UA" sz="3600" dirty="0" smtClean="0">
                <a:solidFill>
                  <a:schemeClr val="tx1"/>
                </a:solidFill>
              </a:rPr>
            </a:br>
            <a:r>
              <a:rPr lang="uk-UA" sz="3600" dirty="0" smtClean="0">
                <a:solidFill>
                  <a:schemeClr val="tx1"/>
                </a:solidFill>
              </a:rPr>
              <a:t>Продукти переробки кам’яного вугілля вже зараз є сировиною для багатьох галузей хімічної промисловості. </a:t>
            </a:r>
            <a:br>
              <a:rPr lang="uk-UA" sz="3600" dirty="0" smtClean="0">
                <a:solidFill>
                  <a:schemeClr val="tx1"/>
                </a:solidFill>
              </a:rPr>
            </a:br>
            <a:r>
              <a:rPr lang="uk-UA" sz="3600" dirty="0" smtClean="0">
                <a:solidFill>
                  <a:schemeClr val="tx1"/>
                </a:solidFill>
              </a:rPr>
              <a:t>Так, кам’яновугільна смола, яку одержують в процесі коксування кам’яного вугілля, є важливою сировиною для добування </a:t>
            </a:r>
            <a:r>
              <a:rPr lang="uk-UA" sz="3600" dirty="0" err="1" smtClean="0">
                <a:solidFill>
                  <a:schemeClr val="tx1"/>
                </a:solidFill>
              </a:rPr>
              <a:t>бензену</a:t>
            </a:r>
            <a:r>
              <a:rPr lang="uk-UA" sz="3600" dirty="0" smtClean="0">
                <a:solidFill>
                  <a:schemeClr val="tx1"/>
                </a:solidFill>
              </a:rPr>
              <a:t>, </a:t>
            </a:r>
            <a:r>
              <a:rPr lang="uk-UA" sz="3600" dirty="0" err="1" smtClean="0">
                <a:solidFill>
                  <a:schemeClr val="tx1"/>
                </a:solidFill>
              </a:rPr>
              <a:t>толуену</a:t>
            </a:r>
            <a:r>
              <a:rPr lang="uk-UA" sz="3600" dirty="0" smtClean="0">
                <a:solidFill>
                  <a:schemeClr val="tx1"/>
                </a:solidFill>
              </a:rPr>
              <a:t>, </a:t>
            </a:r>
            <a:r>
              <a:rPr lang="uk-UA" sz="3600" dirty="0" err="1" smtClean="0">
                <a:solidFill>
                  <a:schemeClr val="tx1"/>
                </a:solidFill>
              </a:rPr>
              <a:t>ксиленів</a:t>
            </a:r>
            <a:r>
              <a:rPr lang="uk-UA" sz="3600" dirty="0" smtClean="0">
                <a:solidFill>
                  <a:schemeClr val="tx1"/>
                </a:solidFill>
              </a:rPr>
              <a:t>, </a:t>
            </a:r>
            <a:r>
              <a:rPr lang="uk-UA" sz="3600" dirty="0" err="1" smtClean="0">
                <a:solidFill>
                  <a:schemeClr val="tx1"/>
                </a:solidFill>
              </a:rPr>
              <a:t>нафталену</a:t>
            </a:r>
            <a:r>
              <a:rPr lang="uk-UA" sz="3600" dirty="0" smtClean="0">
                <a:solidFill>
                  <a:schemeClr val="tx1"/>
                </a:solidFill>
              </a:rPr>
              <a:t>, фенолу тощо</a:t>
            </a:r>
            <a:endParaRPr lang="ru-RU" sz="36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2434282"/>
          </a:xfrm>
        </p:spPr>
        <p:txBody>
          <a:bodyPr/>
          <a:lstStyle/>
          <a:p>
            <a:r>
              <a:rPr lang="uk-UA" sz="4400" dirty="0" smtClean="0">
                <a:solidFill>
                  <a:schemeClr val="tx1"/>
                </a:solidFill>
              </a:rPr>
              <a:t>Теорії походження нафти, природного газу та кам’яного вугілля</a:t>
            </a:r>
            <a:r>
              <a:rPr lang="uk-UA" sz="4400" dirty="0" smtClean="0"/>
              <a:t> </a:t>
            </a:r>
            <a:endParaRPr lang="ru-RU" dirty="0"/>
          </a:p>
        </p:txBody>
      </p:sp>
      <p:sp>
        <p:nvSpPr>
          <p:cNvPr id="4" name="TextBox 3"/>
          <p:cNvSpPr txBox="1"/>
          <p:nvPr/>
        </p:nvSpPr>
        <p:spPr>
          <a:xfrm>
            <a:off x="683568" y="2348880"/>
            <a:ext cx="7920880" cy="4031873"/>
          </a:xfrm>
          <a:prstGeom prst="rect">
            <a:avLst/>
          </a:prstGeom>
          <a:noFill/>
        </p:spPr>
        <p:txBody>
          <a:bodyPr wrap="square" rtlCol="0">
            <a:spAutoFit/>
          </a:bodyPr>
          <a:lstStyle/>
          <a:p>
            <a:pPr>
              <a:buFont typeface="Arial" pitchFamily="34" charset="0"/>
              <a:buChar char="•"/>
            </a:pPr>
            <a:r>
              <a:rPr lang="uk-UA" sz="3200" b="1" dirty="0" smtClean="0">
                <a:effectLst>
                  <a:outerShdw blurRad="38100" dist="38100" dir="2700000" algn="tl">
                    <a:srgbClr val="000000">
                      <a:alpha val="43137"/>
                    </a:srgbClr>
                  </a:outerShdw>
                </a:effectLst>
              </a:rPr>
              <a:t>Щодо походження горючих корисних копалин існують різні теорії. Прихильники теорії органічного походження вважають, що ці поклади утворилися з решток вимерлих рослинних і тваринних організмів у товщі Землі під дією високих тисків, температур та під дією бактерій</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949280"/>
          </a:xfrm>
        </p:spPr>
        <p:txBody>
          <a:bodyPr>
            <a:normAutofit/>
          </a:bodyPr>
          <a:lstStyle/>
          <a:p>
            <a:r>
              <a:rPr lang="uk-UA" sz="3600" dirty="0" smtClean="0">
                <a:solidFill>
                  <a:schemeClr val="tx1"/>
                </a:solidFill>
              </a:rPr>
              <a:t>Прихильники теорії мінерального (вулканічного) походження нафти, природного газу та кам’яного вугілля вважають, що процес їх утворення відбувався на первісній стадії формування планети Земля, коли під дією високих температур та тиску метали сполучалися з вуглецем, утворюючи карбіди</a:t>
            </a:r>
            <a:endParaRPr lang="ru-RU" sz="36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r>
              <a:rPr lang="uk-UA" sz="3200" dirty="0" smtClean="0">
                <a:solidFill>
                  <a:schemeClr val="tx1"/>
                </a:solidFill>
              </a:rPr>
              <a:t>У результаті  реакції карбідів  з водою (водяною парою) у надрах планети утворювалися газуваті вуглеводні, зокрема метан і ацетилен, а під дією температури</a:t>
            </a:r>
            <a:r>
              <a:rPr lang="ru-RU" sz="3200" dirty="0" smtClean="0">
                <a:solidFill>
                  <a:schemeClr val="tx1"/>
                </a:solidFill>
              </a:rPr>
              <a:t>, </a:t>
            </a:r>
            <a:r>
              <a:rPr lang="uk-UA" sz="3200" dirty="0" smtClean="0">
                <a:solidFill>
                  <a:schemeClr val="tx1"/>
                </a:solidFill>
              </a:rPr>
              <a:t>радіації </a:t>
            </a:r>
            <a:r>
              <a:rPr lang="ru-RU" sz="3200" dirty="0" smtClean="0">
                <a:solidFill>
                  <a:schemeClr val="tx1"/>
                </a:solidFill>
              </a:rPr>
              <a:t> та </a:t>
            </a:r>
            <a:r>
              <a:rPr lang="uk-UA" sz="3200" dirty="0" smtClean="0">
                <a:solidFill>
                  <a:schemeClr val="tx1"/>
                </a:solidFill>
              </a:rPr>
              <a:t>тиску</a:t>
            </a:r>
            <a:r>
              <a:rPr lang="ru-RU" sz="3200" dirty="0" smtClean="0">
                <a:solidFill>
                  <a:schemeClr val="tx1"/>
                </a:solidFill>
              </a:rPr>
              <a:t> </a:t>
            </a:r>
            <a:r>
              <a:rPr lang="ru-RU" sz="3200" dirty="0" err="1" smtClean="0">
                <a:solidFill>
                  <a:schemeClr val="tx1"/>
                </a:solidFill>
              </a:rPr>
              <a:t>з</a:t>
            </a:r>
            <a:r>
              <a:rPr lang="ru-RU" sz="3200" dirty="0" smtClean="0">
                <a:solidFill>
                  <a:schemeClr val="tx1"/>
                </a:solidFill>
              </a:rPr>
              <a:t> них </a:t>
            </a:r>
            <a:r>
              <a:rPr lang="uk-UA" sz="3200" dirty="0" smtClean="0">
                <a:solidFill>
                  <a:schemeClr val="tx1"/>
                </a:solidFill>
              </a:rPr>
              <a:t>утворювалися інші сполуки</a:t>
            </a:r>
            <a:r>
              <a:rPr lang="ru-RU" sz="3200" dirty="0" smtClean="0">
                <a:solidFill>
                  <a:schemeClr val="tx1"/>
                </a:solidFill>
              </a:rPr>
              <a:t>, </a:t>
            </a:r>
            <a:r>
              <a:rPr lang="uk-UA" sz="3200" dirty="0" smtClean="0">
                <a:solidFill>
                  <a:schemeClr val="tx1"/>
                </a:solidFill>
              </a:rPr>
              <a:t>що  входять до складу нафти та газу</a:t>
            </a:r>
            <a:r>
              <a:rPr lang="ru-RU" sz="3200" dirty="0" smtClean="0">
                <a:solidFill>
                  <a:schemeClr val="tx1"/>
                </a:solidFill>
              </a:rPr>
              <a:t>. У </a:t>
            </a:r>
            <a:r>
              <a:rPr lang="uk-UA" sz="3200" dirty="0" smtClean="0">
                <a:solidFill>
                  <a:schemeClr val="tx1"/>
                </a:solidFill>
              </a:rPr>
              <a:t>верхніх шарах літосфери рідкі вуглеводні випаровувалися, загусали і перетворювалися  на асфальт і вугілля</a:t>
            </a:r>
            <a:endParaRPr lang="ru-RU" sz="32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2362274"/>
          </a:xfrm>
        </p:spPr>
        <p:txBody>
          <a:bodyPr>
            <a:normAutofit/>
          </a:bodyPr>
          <a:lstStyle/>
          <a:p>
            <a:r>
              <a:rPr lang="uk-UA" sz="3600" dirty="0" smtClean="0">
                <a:solidFill>
                  <a:schemeClr val="tx1"/>
                </a:solidFill>
              </a:rPr>
              <a:t>Паливо, його види та класифікація. </a:t>
            </a:r>
            <a:br>
              <a:rPr lang="uk-UA" sz="3600" dirty="0" smtClean="0">
                <a:solidFill>
                  <a:schemeClr val="tx1"/>
                </a:solidFill>
              </a:rPr>
            </a:br>
            <a:r>
              <a:rPr lang="uk-UA" sz="3600" dirty="0" smtClean="0">
                <a:solidFill>
                  <a:schemeClr val="tx1"/>
                </a:solidFill>
              </a:rPr>
              <a:t>Роль нафти, природного газу та кам'яного вугілля як палива</a:t>
            </a:r>
            <a:endParaRPr lang="ru-RU" sz="3600" dirty="0"/>
          </a:p>
        </p:txBody>
      </p:sp>
      <p:pic>
        <p:nvPicPr>
          <p:cNvPr id="3" name="Рисунок 2" descr="1312796178_dizelne-palivo.jpg"/>
          <p:cNvPicPr>
            <a:picLocks noChangeAspect="1"/>
          </p:cNvPicPr>
          <p:nvPr/>
        </p:nvPicPr>
        <p:blipFill>
          <a:blip r:embed="rId2" cstate="print"/>
          <a:stretch>
            <a:fillRect/>
          </a:stretch>
        </p:blipFill>
        <p:spPr>
          <a:xfrm>
            <a:off x="5652120" y="3501008"/>
            <a:ext cx="3116064" cy="3116064"/>
          </a:xfrm>
          <a:prstGeom prst="rect">
            <a:avLst/>
          </a:prstGeom>
        </p:spPr>
      </p:pic>
      <p:pic>
        <p:nvPicPr>
          <p:cNvPr id="4" name="Рисунок 3" descr="chomu-dizelne-palivo-dorozhche-benzinu.jpg"/>
          <p:cNvPicPr>
            <a:picLocks noChangeAspect="1"/>
          </p:cNvPicPr>
          <p:nvPr/>
        </p:nvPicPr>
        <p:blipFill>
          <a:blip r:embed="rId3" cstate="print"/>
          <a:stretch>
            <a:fillRect/>
          </a:stretch>
        </p:blipFill>
        <p:spPr>
          <a:xfrm>
            <a:off x="323528" y="2564904"/>
            <a:ext cx="5184576" cy="31833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4882554"/>
          </a:xfrm>
        </p:spPr>
        <p:txBody>
          <a:bodyPr>
            <a:noAutofit/>
          </a:bodyPr>
          <a:lstStyle/>
          <a:p>
            <a:r>
              <a:rPr lang="uk-UA" sz="3600" dirty="0" smtClean="0">
                <a:solidFill>
                  <a:schemeClr val="tx1"/>
                </a:solidFill>
              </a:rPr>
              <a:t>Паливо – це природні або синтетичні речовини, спалювання яких супроводжується виділенням великої кількості теплової енергії. </a:t>
            </a:r>
            <a:br>
              <a:rPr lang="uk-UA" sz="3600" dirty="0" smtClean="0">
                <a:solidFill>
                  <a:schemeClr val="tx1"/>
                </a:solidFill>
              </a:rPr>
            </a:br>
            <a:r>
              <a:rPr lang="uk-UA" sz="3600" dirty="0" smtClean="0">
                <a:solidFill>
                  <a:schemeClr val="tx1"/>
                </a:solidFill>
              </a:rPr>
              <a:t> Людина з давніх часів використовувала різні види природного палива для приготування їжі та обігріву житла, а згодом і для виготовлення предметів побуту, зброї тощо</a:t>
            </a:r>
            <a:endParaRPr lang="ru-RU" sz="36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rmAutofit fontScale="90000"/>
          </a:bodyPr>
          <a:lstStyle/>
          <a:p>
            <a:r>
              <a:rPr lang="uk-UA" sz="5300" dirty="0" smtClean="0">
                <a:solidFill>
                  <a:schemeClr val="tx1"/>
                </a:solidFill>
              </a:rPr>
              <a:t>Залежно від походження розрізняють:</a:t>
            </a:r>
            <a:r>
              <a:rPr lang="uk-UA" dirty="0" smtClean="0"/>
              <a:t/>
            </a:r>
            <a:br>
              <a:rPr lang="uk-UA" dirty="0" smtClean="0"/>
            </a:br>
            <a:r>
              <a:rPr lang="uk-UA" sz="3600" dirty="0" smtClean="0">
                <a:solidFill>
                  <a:schemeClr val="tx1"/>
                </a:solidFill>
              </a:rPr>
              <a:t>Природне </a:t>
            </a:r>
            <a:r>
              <a:rPr lang="uk-UA" sz="3600" dirty="0" smtClean="0">
                <a:solidFill>
                  <a:schemeClr val="tx1"/>
                </a:solidFill>
              </a:rPr>
              <a:t>паливо</a:t>
            </a:r>
            <a:r>
              <a:rPr lang="uk-UA" sz="3600" dirty="0" smtClean="0">
                <a:solidFill>
                  <a:schemeClr val="tx1"/>
                </a:solidFill>
              </a:rPr>
              <a:t/>
            </a:r>
            <a:br>
              <a:rPr lang="uk-UA" sz="3600" dirty="0" smtClean="0">
                <a:solidFill>
                  <a:schemeClr val="tx1"/>
                </a:solidFill>
              </a:rPr>
            </a:br>
            <a:r>
              <a:rPr lang="uk-UA" sz="3600" dirty="0" smtClean="0">
                <a:solidFill>
                  <a:schemeClr val="tx1"/>
                </a:solidFill>
              </a:rPr>
              <a:t>Штучне </a:t>
            </a:r>
            <a:r>
              <a:rPr lang="uk-UA" sz="3600" dirty="0" smtClean="0">
                <a:solidFill>
                  <a:schemeClr val="tx1"/>
                </a:solidFill>
              </a:rPr>
              <a:t>паливо</a:t>
            </a:r>
            <a:r>
              <a:rPr lang="ru-RU" dirty="0" smtClean="0"/>
              <a:t/>
            </a:r>
            <a:br>
              <a:rPr lang="ru-RU" dirty="0" smtClean="0"/>
            </a:br>
            <a:endParaRPr lang="ru-RU" dirty="0"/>
          </a:p>
        </p:txBody>
      </p:sp>
      <p:pic>
        <p:nvPicPr>
          <p:cNvPr id="3" name="Рисунок 2" descr="kotelnye-vybor-topliva-i-tipa-kotlov-2218.jpg"/>
          <p:cNvPicPr>
            <a:picLocks noChangeAspect="1"/>
          </p:cNvPicPr>
          <p:nvPr/>
        </p:nvPicPr>
        <p:blipFill>
          <a:blip r:embed="rId2" cstate="print"/>
          <a:stretch>
            <a:fillRect/>
          </a:stretch>
        </p:blipFill>
        <p:spPr>
          <a:xfrm>
            <a:off x="179512" y="2564904"/>
            <a:ext cx="5508104" cy="3685840"/>
          </a:xfrm>
          <a:prstGeom prst="rect">
            <a:avLst/>
          </a:prstGeom>
        </p:spPr>
      </p:pic>
      <p:pic>
        <p:nvPicPr>
          <p:cNvPr id="4" name="Рисунок 3" descr="NREL_FT_diesel_vs_conventional_diesel_photo.jpg"/>
          <p:cNvPicPr>
            <a:picLocks noChangeAspect="1"/>
          </p:cNvPicPr>
          <p:nvPr/>
        </p:nvPicPr>
        <p:blipFill>
          <a:blip r:embed="rId3" cstate="print"/>
          <a:stretch>
            <a:fillRect/>
          </a:stretch>
        </p:blipFill>
        <p:spPr>
          <a:xfrm>
            <a:off x="5796136" y="3933056"/>
            <a:ext cx="3124200" cy="2679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352928" cy="2195736"/>
          </a:xfrm>
        </p:spPr>
        <p:txBody>
          <a:bodyPr>
            <a:normAutofit fontScale="90000"/>
          </a:bodyPr>
          <a:lstStyle/>
          <a:p>
            <a:r>
              <a:rPr lang="uk-UA" dirty="0" smtClean="0">
                <a:solidFill>
                  <a:schemeClr val="tx1"/>
                </a:solidFill>
              </a:rPr>
              <a:t>Вуглеводні у природі  зустрічаються переважно</a:t>
            </a:r>
            <a:r>
              <a:rPr lang="ru-RU" dirty="0" smtClean="0">
                <a:solidFill>
                  <a:schemeClr val="tx1"/>
                </a:solidFill>
              </a:rPr>
              <a:t> у </a:t>
            </a:r>
            <a:r>
              <a:rPr lang="uk-UA" dirty="0" smtClean="0">
                <a:solidFill>
                  <a:schemeClr val="tx1"/>
                </a:solidFill>
              </a:rPr>
              <a:t>вигляді</a:t>
            </a:r>
            <a:r>
              <a:rPr lang="ru-RU" dirty="0" smtClean="0">
                <a:solidFill>
                  <a:schemeClr val="tx1"/>
                </a:solidFill>
              </a:rPr>
              <a:t> природного газу,</a:t>
            </a:r>
            <a:r>
              <a:rPr lang="uk-UA" dirty="0" smtClean="0">
                <a:solidFill>
                  <a:schemeClr val="tx1"/>
                </a:solidFill>
              </a:rPr>
              <a:t> нафти та  кам’яного вугілля</a:t>
            </a:r>
            <a:endParaRPr lang="ru-RU" dirty="0">
              <a:solidFill>
                <a:schemeClr val="tx1"/>
              </a:solidFill>
            </a:endParaRPr>
          </a:p>
        </p:txBody>
      </p:sp>
      <p:pic>
        <p:nvPicPr>
          <p:cNvPr id="3" name="Рисунок 2" descr="45458.jpg"/>
          <p:cNvPicPr>
            <a:picLocks noChangeAspect="1"/>
          </p:cNvPicPr>
          <p:nvPr/>
        </p:nvPicPr>
        <p:blipFill>
          <a:blip r:embed="rId2" cstate="print"/>
          <a:stretch>
            <a:fillRect/>
          </a:stretch>
        </p:blipFill>
        <p:spPr>
          <a:xfrm>
            <a:off x="0" y="2204864"/>
            <a:ext cx="4860032" cy="3215098"/>
          </a:xfrm>
          <a:prstGeom prst="rect">
            <a:avLst/>
          </a:prstGeom>
        </p:spPr>
      </p:pic>
      <p:pic>
        <p:nvPicPr>
          <p:cNvPr id="4" name="Рисунок 3" descr="64846.jpg"/>
          <p:cNvPicPr>
            <a:picLocks noChangeAspect="1"/>
          </p:cNvPicPr>
          <p:nvPr/>
        </p:nvPicPr>
        <p:blipFill>
          <a:blip r:embed="rId3" cstate="print"/>
          <a:stretch>
            <a:fillRect/>
          </a:stretch>
        </p:blipFill>
        <p:spPr>
          <a:xfrm>
            <a:off x="4860032" y="4077071"/>
            <a:ext cx="4283968" cy="282474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583362"/>
          </a:xfrm>
        </p:spPr>
        <p:txBody>
          <a:bodyPr>
            <a:noAutofit/>
          </a:bodyPr>
          <a:lstStyle/>
          <a:p>
            <a:pPr algn="l"/>
            <a:r>
              <a:rPr lang="uk-UA" sz="2800" dirty="0" smtClean="0">
                <a:solidFill>
                  <a:schemeClr val="tx1"/>
                </a:solidFill>
              </a:rPr>
              <a:t>Найбільш поширеними видами природного палива сьогодні є -  кам'яне вугілля, включаючи паливні продукти, одержані при збагаченні та сортуванні на підприємствах вугільної промисловості, буре вугілля (лігніт), сланці горючі, торф паливний, дрова опалювальні, деревинні відходи лісозаготівлі, деревинні відходи деревообробки, відходи сільськогосподарського виробництва (солома, качани та стебла кукурудзи, лушпиння соняшникове та рисове тощо), інші види первинного твердого палива (непридатні шпали, рудникові стійки, дерев'яна тара тощо), нафта, включаючи газовий конденсат, природний газ, до якого входить шахтний метан</a:t>
            </a:r>
            <a:endParaRPr lang="ru-RU" sz="28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2866330"/>
          </a:xfrm>
        </p:spPr>
        <p:txBody>
          <a:bodyPr>
            <a:normAutofit/>
          </a:bodyPr>
          <a:lstStyle/>
          <a:p>
            <a:r>
              <a:rPr lang="uk-UA" sz="3600" dirty="0" smtClean="0">
                <a:solidFill>
                  <a:schemeClr val="tx1"/>
                </a:solidFill>
                <a:latin typeface="Times New Roman" pitchFamily="18" charset="0"/>
              </a:rPr>
              <a:t>До штучно палива належить </a:t>
            </a:r>
            <a:r>
              <a:rPr lang="ru-RU" sz="3600" dirty="0" smtClean="0">
                <a:solidFill>
                  <a:schemeClr val="tx1"/>
                </a:solidFill>
                <a:latin typeface="Times New Roman" pitchFamily="18" charset="0"/>
              </a:rPr>
              <a:t>кокс,</a:t>
            </a:r>
            <a:r>
              <a:rPr lang="ru-RU" sz="3600" dirty="0" smtClean="0">
                <a:solidFill>
                  <a:schemeClr val="tx1"/>
                </a:solidFill>
                <a:latin typeface="Constantia"/>
              </a:rPr>
              <a:t> </a:t>
            </a:r>
            <a:r>
              <a:rPr lang="uk-UA" sz="3600" dirty="0" smtClean="0">
                <a:solidFill>
                  <a:schemeClr val="tx1"/>
                </a:solidFill>
                <a:latin typeface="Times New Roman" pitchFamily="18" charset="0"/>
              </a:rPr>
              <a:t>моторні палива</a:t>
            </a:r>
            <a:r>
              <a:rPr lang="ru-RU" sz="3600" dirty="0" smtClean="0">
                <a:solidFill>
                  <a:schemeClr val="tx1"/>
                </a:solidFill>
                <a:latin typeface="Times New Roman" pitchFamily="18" charset="0"/>
              </a:rPr>
              <a:t>,</a:t>
            </a:r>
            <a:r>
              <a:rPr lang="ru-RU" sz="3600" dirty="0" smtClean="0">
                <a:solidFill>
                  <a:schemeClr val="tx1"/>
                </a:solidFill>
                <a:latin typeface="Constantia"/>
              </a:rPr>
              <a:t> </a:t>
            </a:r>
            <a:r>
              <a:rPr lang="uk-UA" sz="3600" dirty="0" smtClean="0">
                <a:solidFill>
                  <a:schemeClr val="tx1"/>
                </a:solidFill>
                <a:latin typeface="Times New Roman" pitchFamily="18" charset="0"/>
              </a:rPr>
              <a:t>генераторні гази  та </a:t>
            </a:r>
            <a:r>
              <a:rPr lang="uk-UA" sz="3600" dirty="0" smtClean="0">
                <a:solidFill>
                  <a:schemeClr val="tx1"/>
                </a:solidFill>
                <a:latin typeface="Times New Roman" pitchFamily="18" charset="0"/>
              </a:rPr>
              <a:t>інші</a:t>
            </a:r>
            <a:r>
              <a:rPr lang="ru-RU" dirty="0" smtClean="0">
                <a:latin typeface="Times New Roman" pitchFamily="18" charset="0"/>
              </a:rPr>
              <a:t/>
            </a:r>
            <a:br>
              <a:rPr lang="ru-RU" dirty="0" smtClean="0">
                <a:latin typeface="Times New Roman" pitchFamily="18" charset="0"/>
              </a:rPr>
            </a:br>
            <a:endParaRPr lang="ru-RU" dirty="0"/>
          </a:p>
        </p:txBody>
      </p:sp>
      <p:pic>
        <p:nvPicPr>
          <p:cNvPr id="3" name="Рисунок 2" descr="23505.jpg"/>
          <p:cNvPicPr>
            <a:picLocks noChangeAspect="1"/>
          </p:cNvPicPr>
          <p:nvPr/>
        </p:nvPicPr>
        <p:blipFill>
          <a:blip r:embed="rId2" cstate="print"/>
          <a:stretch>
            <a:fillRect/>
          </a:stretch>
        </p:blipFill>
        <p:spPr>
          <a:xfrm>
            <a:off x="179512" y="2492896"/>
            <a:ext cx="4229041" cy="2664296"/>
          </a:xfrm>
          <a:prstGeom prst="rect">
            <a:avLst/>
          </a:prstGeom>
        </p:spPr>
      </p:pic>
      <p:pic>
        <p:nvPicPr>
          <p:cNvPr id="4" name="Рисунок 3" descr="65123.jpg"/>
          <p:cNvPicPr>
            <a:picLocks noChangeAspect="1"/>
          </p:cNvPicPr>
          <p:nvPr/>
        </p:nvPicPr>
        <p:blipFill>
          <a:blip r:embed="rId3" cstate="print"/>
          <a:stretch>
            <a:fillRect/>
          </a:stretch>
        </p:blipFill>
        <p:spPr>
          <a:xfrm>
            <a:off x="4644008" y="1988840"/>
            <a:ext cx="4283968" cy="46195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pPr>
              <a:lnSpc>
                <a:spcPct val="80000"/>
              </a:lnSpc>
            </a:pPr>
            <a:r>
              <a:rPr lang="uk-UA" sz="3600" dirty="0" smtClean="0">
                <a:solidFill>
                  <a:schemeClr val="tx1"/>
                </a:solidFill>
              </a:rPr>
              <a:t>Паливо класифікують також за наступними ознаками:</a:t>
            </a:r>
            <a:br>
              <a:rPr lang="uk-UA" sz="3600" dirty="0" smtClean="0">
                <a:solidFill>
                  <a:schemeClr val="tx1"/>
                </a:solidFill>
              </a:rPr>
            </a:br>
            <a:r>
              <a:rPr lang="uk-UA" sz="3600" dirty="0" smtClean="0">
                <a:solidFill>
                  <a:schemeClr val="tx1"/>
                </a:solidFill>
              </a:rPr>
              <a:t>1.</a:t>
            </a:r>
            <a:r>
              <a:rPr lang="uk-UA" sz="3600" b="0" dirty="0" smtClean="0">
                <a:solidFill>
                  <a:schemeClr val="tx1"/>
                </a:solidFill>
              </a:rPr>
              <a:t>3а агрегатним станом</a:t>
            </a:r>
            <a:r>
              <a:rPr lang="uk-UA" sz="3600" dirty="0" smtClean="0">
                <a:solidFill>
                  <a:schemeClr val="tx1"/>
                </a:solidFill>
              </a:rPr>
              <a:t>  - тверде, газоподібне і рідке. До твердого належить вугілля, деревина, торф, кокс тощо, до газоподібного</a:t>
            </a:r>
            <a:r>
              <a:rPr lang="ru-RU" sz="3600" dirty="0" smtClean="0">
                <a:solidFill>
                  <a:schemeClr val="tx1"/>
                </a:solidFill>
              </a:rPr>
              <a:t> -</a:t>
            </a:r>
            <a:r>
              <a:rPr lang="uk-UA" sz="3600" dirty="0" smtClean="0">
                <a:solidFill>
                  <a:schemeClr val="tx1"/>
                </a:solidFill>
              </a:rPr>
              <a:t> природний, генераторний, коксовий, доменний гази, водень тощо, до рідкого</a:t>
            </a:r>
            <a:r>
              <a:rPr lang="ru-RU" sz="3600" dirty="0" smtClean="0">
                <a:solidFill>
                  <a:schemeClr val="tx1"/>
                </a:solidFill>
              </a:rPr>
              <a:t> -</a:t>
            </a:r>
            <a:r>
              <a:rPr lang="uk-UA" sz="3600" dirty="0" smtClean="0">
                <a:solidFill>
                  <a:schemeClr val="tx1"/>
                </a:solidFill>
              </a:rPr>
              <a:t> нафта і продукти її переробки.</a:t>
            </a:r>
            <a:br>
              <a:rPr lang="uk-UA" sz="3600" dirty="0" smtClean="0">
                <a:solidFill>
                  <a:schemeClr val="tx1"/>
                </a:solidFill>
              </a:rPr>
            </a:br>
            <a:r>
              <a:rPr lang="uk-UA" sz="3600" dirty="0" smtClean="0">
                <a:solidFill>
                  <a:schemeClr val="tx1"/>
                </a:solidFill>
              </a:rPr>
              <a:t>2.</a:t>
            </a:r>
            <a:r>
              <a:rPr lang="uk-UA" sz="3600" b="0" dirty="0" smtClean="0">
                <a:solidFill>
                  <a:schemeClr val="tx1"/>
                </a:solidFill>
              </a:rPr>
              <a:t>3а походженням - </a:t>
            </a:r>
            <a:r>
              <a:rPr lang="uk-UA" sz="3600" dirty="0" smtClean="0">
                <a:solidFill>
                  <a:schemeClr val="tx1"/>
                </a:solidFill>
              </a:rPr>
              <a:t> розрізняють природне і штучне паливо. Природне видобувають із надр Землі (вугілля, нафта, природний газ, сланці, торф), або з навколишнього середовища (тваринного і рослинного походження), а штучне отримують при переробці природного (кокс, бензин, деревне вугілля, генераторний газ тощо).</a:t>
            </a:r>
            <a:r>
              <a:rPr lang="uk-UA" sz="4400" dirty="0" smtClean="0"/>
              <a:t/>
            </a:r>
            <a:br>
              <a:rPr lang="uk-UA" sz="4400" dirty="0" smtClean="0"/>
            </a:b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pPr>
              <a:lnSpc>
                <a:spcPct val="80000"/>
              </a:lnSpc>
            </a:pPr>
            <a:r>
              <a:rPr lang="uk-UA" sz="3200" dirty="0" smtClean="0">
                <a:solidFill>
                  <a:schemeClr val="tx1"/>
                </a:solidFill>
              </a:rPr>
              <a:t>3.</a:t>
            </a:r>
            <a:r>
              <a:rPr lang="uk-UA" sz="3200" b="0" dirty="0" smtClean="0">
                <a:solidFill>
                  <a:schemeClr val="tx1"/>
                </a:solidFill>
              </a:rPr>
              <a:t>3а питомою теплотою спалювання</a:t>
            </a:r>
            <a:r>
              <a:rPr lang="uk-UA" sz="3200" dirty="0" smtClean="0">
                <a:solidFill>
                  <a:schemeClr val="tx1"/>
                </a:solidFill>
              </a:rPr>
              <a:t>  - паливо буває: висококалорійне (питома теплота спалювання більше 4200 кДж/кг), </a:t>
            </a:r>
            <a:r>
              <a:rPr lang="uk-UA" sz="3200" dirty="0" err="1" smtClean="0">
                <a:solidFill>
                  <a:schemeClr val="tx1"/>
                </a:solidFill>
              </a:rPr>
              <a:t>середньокалорійне</a:t>
            </a:r>
            <a:r>
              <a:rPr lang="uk-UA" sz="3200" dirty="0" smtClean="0">
                <a:solidFill>
                  <a:schemeClr val="tx1"/>
                </a:solidFill>
              </a:rPr>
              <a:t> (2500-4200 кДж/кг), низькокалорійне (менше 2500 кДж/кг).</a:t>
            </a:r>
            <a:br>
              <a:rPr lang="uk-UA" sz="3200" dirty="0" smtClean="0">
                <a:solidFill>
                  <a:schemeClr val="tx1"/>
                </a:solidFill>
              </a:rPr>
            </a:br>
            <a:r>
              <a:rPr lang="uk-UA" sz="3200" dirty="0" smtClean="0">
                <a:solidFill>
                  <a:schemeClr val="tx1"/>
                </a:solidFill>
              </a:rPr>
              <a:t>4. </a:t>
            </a:r>
            <a:r>
              <a:rPr lang="uk-UA" sz="3200" b="0" dirty="0" smtClean="0">
                <a:solidFill>
                  <a:schemeClr val="tx1"/>
                </a:solidFill>
              </a:rPr>
              <a:t>За характером використання</a:t>
            </a:r>
            <a:r>
              <a:rPr lang="uk-UA" sz="3200" dirty="0" smtClean="0">
                <a:solidFill>
                  <a:schemeClr val="tx1"/>
                </a:solidFill>
              </a:rPr>
              <a:t>  - розрізняють енергетичне паливо (для отримання теплової енергії), технологічне (для використання у плавильних, випалювальних та інших печах і апаратах) і комплексне.</a:t>
            </a:r>
            <a:br>
              <a:rPr lang="uk-UA" sz="3200" dirty="0" smtClean="0">
                <a:solidFill>
                  <a:schemeClr val="tx1"/>
                </a:solidFill>
              </a:rPr>
            </a:br>
            <a:r>
              <a:rPr lang="uk-UA" sz="3200" dirty="0" smtClean="0">
                <a:solidFill>
                  <a:schemeClr val="tx1"/>
                </a:solidFill>
              </a:rPr>
              <a:t>5.</a:t>
            </a:r>
            <a:r>
              <a:rPr lang="uk-UA" sz="3200" b="0" dirty="0" smtClean="0">
                <a:solidFill>
                  <a:schemeClr val="tx1"/>
                </a:solidFill>
              </a:rPr>
              <a:t>3а вихідною сировиною - </a:t>
            </a:r>
            <a:r>
              <a:rPr lang="uk-UA" sz="3200" dirty="0" smtClean="0">
                <a:solidFill>
                  <a:schemeClr val="tx1"/>
                </a:solidFill>
              </a:rPr>
              <a:t>  нафтове, газове та ін.</a:t>
            </a:r>
            <a:br>
              <a:rPr lang="uk-UA" sz="3200" dirty="0" smtClean="0">
                <a:solidFill>
                  <a:schemeClr val="tx1"/>
                </a:solidFill>
              </a:rPr>
            </a:br>
            <a:r>
              <a:rPr lang="uk-UA" sz="3200" dirty="0" smtClean="0">
                <a:solidFill>
                  <a:schemeClr val="tx1"/>
                </a:solidFill>
              </a:rPr>
              <a:t>6.</a:t>
            </a:r>
            <a:r>
              <a:rPr lang="uk-UA" sz="3200" b="0" dirty="0" smtClean="0">
                <a:solidFill>
                  <a:schemeClr val="tx1"/>
                </a:solidFill>
              </a:rPr>
              <a:t>3а відновлюваністю в природі -</a:t>
            </a:r>
            <a:r>
              <a:rPr lang="uk-UA" sz="3200" dirty="0" smtClean="0">
                <a:solidFill>
                  <a:schemeClr val="tx1"/>
                </a:solidFill>
              </a:rPr>
              <a:t>  відновлюване і </a:t>
            </a:r>
            <a:r>
              <a:rPr lang="uk-UA" sz="3200" dirty="0" err="1" smtClean="0">
                <a:solidFill>
                  <a:schemeClr val="tx1"/>
                </a:solidFill>
              </a:rPr>
              <a:t>невідновлюване</a:t>
            </a:r>
            <a:r>
              <a:rPr lang="uk-UA" sz="3200" dirty="0" smtClean="0">
                <a:solidFill>
                  <a:schemeClr val="tx1"/>
                </a:solidFill>
              </a:rPr>
              <a:t>.</a:t>
            </a:r>
            <a:endParaRPr lang="ru-RU" sz="32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746650"/>
          </a:xfrm>
        </p:spPr>
        <p:txBody>
          <a:bodyPr>
            <a:normAutofit fontScale="90000"/>
          </a:bodyPr>
          <a:lstStyle/>
          <a:p>
            <a:r>
              <a:rPr lang="uk-UA" sz="4000" dirty="0" smtClean="0">
                <a:solidFill>
                  <a:schemeClr val="tx1"/>
                </a:solidFill>
              </a:rPr>
              <a:t>Найголовнішою властивістю нафти як енергоносія є її здатність при спалюванні виділяти велику кількість тепла.  </a:t>
            </a:r>
            <a:br>
              <a:rPr lang="uk-UA" sz="4000" dirty="0" smtClean="0">
                <a:solidFill>
                  <a:schemeClr val="tx1"/>
                </a:solidFill>
              </a:rPr>
            </a:br>
            <a:r>
              <a:rPr lang="uk-UA" sz="4000" dirty="0" smtClean="0">
                <a:solidFill>
                  <a:schemeClr val="tx1"/>
                </a:solidFill>
              </a:rPr>
              <a:t>Нафта і нафтопродукти мають досить високу теплоту згоряння. </a:t>
            </a:r>
            <a:br>
              <a:rPr lang="uk-UA" sz="4000" dirty="0" smtClean="0">
                <a:solidFill>
                  <a:schemeClr val="tx1"/>
                </a:solidFill>
              </a:rPr>
            </a:br>
            <a:r>
              <a:rPr lang="uk-UA" sz="4000" dirty="0" smtClean="0">
                <a:solidFill>
                  <a:schemeClr val="tx1"/>
                </a:solidFill>
              </a:rPr>
              <a:t>Так, питома теплота згоряння нафти – 41МДж/кг, бензину – 42 </a:t>
            </a:r>
            <a:r>
              <a:rPr lang="uk-UA" sz="4000" dirty="0" err="1" smtClean="0">
                <a:solidFill>
                  <a:schemeClr val="tx1"/>
                </a:solidFill>
              </a:rPr>
              <a:t>МДж</a:t>
            </a:r>
            <a:r>
              <a:rPr lang="uk-UA" sz="4000" dirty="0" smtClean="0">
                <a:solidFill>
                  <a:schemeClr val="tx1"/>
                </a:solidFill>
              </a:rPr>
              <a:t>/кг, мазуту -  41МДж/кг, гасу – 40,8 </a:t>
            </a:r>
            <a:r>
              <a:rPr lang="uk-UA" sz="4000" dirty="0" err="1" smtClean="0">
                <a:solidFill>
                  <a:schemeClr val="tx1"/>
                </a:solidFill>
              </a:rPr>
              <a:t>МДж</a:t>
            </a:r>
            <a:r>
              <a:rPr lang="uk-UA" sz="4000" dirty="0" smtClean="0">
                <a:solidFill>
                  <a:schemeClr val="tx1"/>
                </a:solidFill>
              </a:rPr>
              <a:t>/кг.</a:t>
            </a:r>
            <a:r>
              <a:rPr lang="ru-RU" sz="4400" dirty="0" smtClean="0"/>
              <a:t/>
            </a:r>
            <a:br>
              <a:rPr lang="ru-RU" sz="4400" dirty="0" smtClean="0"/>
            </a:b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uk-UA" sz="3000" dirty="0" smtClean="0">
                <a:solidFill>
                  <a:schemeClr val="tx1"/>
                </a:solidFill>
              </a:rPr>
              <a:t>Газоподібне паливо є найбільш привабливим у використанні завдяки наступним  властивостям:</a:t>
            </a:r>
            <a:br>
              <a:rPr lang="uk-UA" sz="3000" dirty="0" smtClean="0">
                <a:solidFill>
                  <a:schemeClr val="tx1"/>
                </a:solidFill>
              </a:rPr>
            </a:br>
            <a:r>
              <a:rPr lang="uk-UA" sz="3000" dirty="0" smtClean="0">
                <a:solidFill>
                  <a:schemeClr val="tx1"/>
                </a:solidFill>
              </a:rPr>
              <a:t> 1) висока </a:t>
            </a:r>
            <a:r>
              <a:rPr lang="uk-UA" sz="3000" dirty="0" err="1" smtClean="0">
                <a:solidFill>
                  <a:schemeClr val="tx1"/>
                </a:solidFill>
              </a:rPr>
              <a:t>теплотвірна</a:t>
            </a:r>
            <a:r>
              <a:rPr lang="uk-UA" sz="3000" dirty="0" smtClean="0">
                <a:solidFill>
                  <a:schemeClr val="tx1"/>
                </a:solidFill>
              </a:rPr>
              <a:t> здатність (питома теплота згоряння метану – 35,9 </a:t>
            </a:r>
            <a:r>
              <a:rPr lang="uk-UA" sz="3000" dirty="0" err="1" smtClean="0">
                <a:solidFill>
                  <a:schemeClr val="tx1"/>
                </a:solidFill>
              </a:rPr>
              <a:t>МДж</a:t>
            </a:r>
            <a:r>
              <a:rPr lang="uk-UA" sz="3000" dirty="0" smtClean="0">
                <a:solidFill>
                  <a:schemeClr val="tx1"/>
                </a:solidFill>
              </a:rPr>
              <a:t>/м3, етану – 64,5 </a:t>
            </a:r>
            <a:r>
              <a:rPr lang="uk-UA" sz="3000" dirty="0" err="1" smtClean="0">
                <a:solidFill>
                  <a:schemeClr val="tx1"/>
                </a:solidFill>
              </a:rPr>
              <a:t>МДж</a:t>
            </a:r>
            <a:r>
              <a:rPr lang="uk-UA" sz="3000" dirty="0" smtClean="0">
                <a:solidFill>
                  <a:schemeClr val="tx1"/>
                </a:solidFill>
              </a:rPr>
              <a:t>/м3, пропану – 93,4 </a:t>
            </a:r>
            <a:r>
              <a:rPr lang="uk-UA" sz="3000" dirty="0" err="1" smtClean="0">
                <a:solidFill>
                  <a:schemeClr val="tx1"/>
                </a:solidFill>
              </a:rPr>
              <a:t>МДж</a:t>
            </a:r>
            <a:r>
              <a:rPr lang="uk-UA" sz="3000" dirty="0" smtClean="0">
                <a:solidFill>
                  <a:schemeClr val="tx1"/>
                </a:solidFill>
              </a:rPr>
              <a:t>/м3, бутану – 123 </a:t>
            </a:r>
            <a:r>
              <a:rPr lang="uk-UA" sz="3000" dirty="0" err="1" smtClean="0">
                <a:solidFill>
                  <a:schemeClr val="tx1"/>
                </a:solidFill>
              </a:rPr>
              <a:t>МДж</a:t>
            </a:r>
            <a:r>
              <a:rPr lang="uk-UA" sz="3000" dirty="0" smtClean="0">
                <a:solidFill>
                  <a:schemeClr val="tx1"/>
                </a:solidFill>
              </a:rPr>
              <a:t>/м3);</a:t>
            </a:r>
            <a:br>
              <a:rPr lang="uk-UA" sz="3000" dirty="0" smtClean="0">
                <a:solidFill>
                  <a:schemeClr val="tx1"/>
                </a:solidFill>
              </a:rPr>
            </a:br>
            <a:r>
              <a:rPr lang="uk-UA" sz="3000" dirty="0" smtClean="0">
                <a:solidFill>
                  <a:schemeClr val="tx1"/>
                </a:solidFill>
              </a:rPr>
              <a:t> 2) відсутність золи при згоранні;</a:t>
            </a:r>
            <a:br>
              <a:rPr lang="uk-UA" sz="3000" dirty="0" smtClean="0">
                <a:solidFill>
                  <a:schemeClr val="tx1"/>
                </a:solidFill>
              </a:rPr>
            </a:br>
            <a:r>
              <a:rPr lang="uk-UA" sz="3000" dirty="0" smtClean="0">
                <a:solidFill>
                  <a:schemeClr val="tx1"/>
                </a:solidFill>
              </a:rPr>
              <a:t> 3) незначний вміст шкідливих домішок, які не забруднюють оточуюче середовище;</a:t>
            </a:r>
            <a:br>
              <a:rPr lang="uk-UA" sz="3000" dirty="0" smtClean="0">
                <a:solidFill>
                  <a:schemeClr val="tx1"/>
                </a:solidFill>
              </a:rPr>
            </a:br>
            <a:r>
              <a:rPr lang="uk-UA" sz="3000" dirty="0" smtClean="0">
                <a:solidFill>
                  <a:schemeClr val="tx1"/>
                </a:solidFill>
              </a:rPr>
              <a:t> 4) відсутність диму і кіптяви при згоранні;</a:t>
            </a:r>
            <a:br>
              <a:rPr lang="uk-UA" sz="3000" dirty="0" smtClean="0">
                <a:solidFill>
                  <a:schemeClr val="tx1"/>
                </a:solidFill>
              </a:rPr>
            </a:br>
            <a:r>
              <a:rPr lang="uk-UA" sz="3000" dirty="0" smtClean="0">
                <a:solidFill>
                  <a:schemeClr val="tx1"/>
                </a:solidFill>
              </a:rPr>
              <a:t> 5) зручність у використанні, транспортуванні, зберіганні;</a:t>
            </a:r>
            <a:br>
              <a:rPr lang="uk-UA" sz="3000" dirty="0" smtClean="0">
                <a:solidFill>
                  <a:schemeClr val="tx1"/>
                </a:solidFill>
              </a:rPr>
            </a:br>
            <a:r>
              <a:rPr lang="uk-UA" sz="3000" dirty="0" smtClean="0">
                <a:solidFill>
                  <a:schemeClr val="tx1"/>
                </a:solidFill>
              </a:rPr>
              <a:t> 6) можливість автоматизації процесів горіння</a:t>
            </a:r>
            <a:endParaRPr lang="ru-RU" sz="30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6858000"/>
          </a:xfrm>
        </p:spPr>
        <p:txBody>
          <a:bodyPr>
            <a:normAutofit fontScale="90000"/>
          </a:bodyPr>
          <a:lstStyle/>
          <a:p>
            <a:pPr>
              <a:lnSpc>
                <a:spcPct val="90000"/>
              </a:lnSpc>
            </a:pPr>
            <a:r>
              <a:rPr lang="uk-UA" sz="3300" dirty="0" smtClean="0">
                <a:solidFill>
                  <a:schemeClr val="tx1"/>
                </a:solidFill>
              </a:rPr>
              <a:t>Серед паливних ресурсів провідне місце досі займає кам’яне вугілля, 98% якого добувають у Донбасі, решту – в Львівсько-Волинському басейні.  </a:t>
            </a:r>
            <a:br>
              <a:rPr lang="uk-UA" sz="3300" dirty="0" smtClean="0">
                <a:solidFill>
                  <a:schemeClr val="tx1"/>
                </a:solidFill>
              </a:rPr>
            </a:br>
            <a:r>
              <a:rPr lang="uk-UA" sz="3300" dirty="0" smtClean="0">
                <a:solidFill>
                  <a:schemeClr val="tx1"/>
                </a:solidFill>
              </a:rPr>
              <a:t>Донецьке вугілля залягає, як правило, на глибині 500-700 м, іноді до 1200 м, товщина пластів від 0,5 до 2,0 м, 25 % його коксується. </a:t>
            </a:r>
            <a:br>
              <a:rPr lang="uk-UA" sz="3300" dirty="0" smtClean="0">
                <a:solidFill>
                  <a:schemeClr val="tx1"/>
                </a:solidFill>
              </a:rPr>
            </a:br>
            <a:r>
              <a:rPr lang="uk-UA" sz="3300" dirty="0" smtClean="0">
                <a:solidFill>
                  <a:schemeClr val="tx1"/>
                </a:solidFill>
              </a:rPr>
              <a:t>У Львівсько-Волинському басейні зосереджено близько 2% вугілля. </a:t>
            </a:r>
            <a:br>
              <a:rPr lang="uk-UA" sz="3300" dirty="0" smtClean="0">
                <a:solidFill>
                  <a:schemeClr val="tx1"/>
                </a:solidFill>
              </a:rPr>
            </a:br>
            <a:r>
              <a:rPr lang="uk-UA" sz="3300" dirty="0" smtClean="0">
                <a:solidFill>
                  <a:schemeClr val="tx1"/>
                </a:solidFill>
              </a:rPr>
              <a:t>Глибина його залягання дещо менша – 300-700м, а товщина пластів найчастіше не більше 1 м.  </a:t>
            </a:r>
            <a:br>
              <a:rPr lang="uk-UA" sz="3300" dirty="0" smtClean="0">
                <a:solidFill>
                  <a:schemeClr val="tx1"/>
                </a:solidFill>
              </a:rPr>
            </a:br>
            <a:r>
              <a:rPr lang="uk-UA" sz="3300" dirty="0" smtClean="0">
                <a:solidFill>
                  <a:schemeClr val="tx1"/>
                </a:solidFill>
              </a:rPr>
              <a:t>Найбільші поклади бурого вугілля – у Дніпровському басейні (запаси оцінюють у 2,4 млрд. т, глибина залягання – 5-140 м, можливий відкритий видобуток).</a:t>
            </a:r>
            <a:r>
              <a:rPr lang="ru-RU" sz="4400" dirty="0" smtClean="0"/>
              <a:t/>
            </a:r>
            <a:br>
              <a:rPr lang="ru-RU" sz="4400"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424936" cy="3240360"/>
          </a:xfrm>
        </p:spPr>
        <p:txBody>
          <a:bodyPr>
            <a:noAutofit/>
          </a:bodyPr>
          <a:lstStyle/>
          <a:p>
            <a:r>
              <a:rPr lang="uk-UA" sz="3600" dirty="0" smtClean="0">
                <a:solidFill>
                  <a:schemeClr val="tx1"/>
                </a:solidFill>
              </a:rPr>
              <a:t>Нині існують </a:t>
            </a:r>
            <a:r>
              <a:rPr lang="ru-RU" sz="3600" dirty="0" smtClean="0">
                <a:solidFill>
                  <a:schemeClr val="tx1"/>
                </a:solidFill>
              </a:rPr>
              <a:t> два </a:t>
            </a:r>
            <a:r>
              <a:rPr lang="uk-UA" sz="3600" dirty="0" smtClean="0">
                <a:solidFill>
                  <a:schemeClr val="tx1"/>
                </a:solidFill>
              </a:rPr>
              <a:t>способи  використання  цих корисних копалин</a:t>
            </a:r>
            <a:r>
              <a:rPr lang="ru-RU" sz="3600" dirty="0" smtClean="0">
                <a:solidFill>
                  <a:schemeClr val="tx1"/>
                </a:solidFill>
              </a:rPr>
              <a:t>: один – </a:t>
            </a:r>
            <a:r>
              <a:rPr lang="uk-UA" sz="3600" dirty="0" smtClean="0">
                <a:solidFill>
                  <a:schemeClr val="tx1"/>
                </a:solidFill>
              </a:rPr>
              <a:t>як палива</a:t>
            </a:r>
            <a:r>
              <a:rPr lang="ru-RU" sz="3600" dirty="0" smtClean="0">
                <a:solidFill>
                  <a:schemeClr val="tx1"/>
                </a:solidFill>
              </a:rPr>
              <a:t>, </a:t>
            </a:r>
            <a:r>
              <a:rPr lang="uk-UA" sz="3600" dirty="0" smtClean="0">
                <a:solidFill>
                  <a:schemeClr val="tx1"/>
                </a:solidFill>
              </a:rPr>
              <a:t>тобто як джерело енергії</a:t>
            </a:r>
            <a:r>
              <a:rPr lang="ru-RU" sz="3600" dirty="0" smtClean="0">
                <a:solidFill>
                  <a:schemeClr val="tx1"/>
                </a:solidFill>
              </a:rPr>
              <a:t>, </a:t>
            </a:r>
            <a:r>
              <a:rPr lang="uk-UA" sz="3600" dirty="0" smtClean="0">
                <a:solidFill>
                  <a:schemeClr val="tx1"/>
                </a:solidFill>
              </a:rPr>
              <a:t>інший</a:t>
            </a:r>
            <a:r>
              <a:rPr lang="ru-RU" sz="3600" dirty="0" smtClean="0">
                <a:solidFill>
                  <a:schemeClr val="tx1"/>
                </a:solidFill>
              </a:rPr>
              <a:t> – </a:t>
            </a:r>
            <a:r>
              <a:rPr lang="uk-UA" sz="3600" dirty="0" smtClean="0">
                <a:solidFill>
                  <a:schemeClr val="tx1"/>
                </a:solidFill>
              </a:rPr>
              <a:t>як сировини </a:t>
            </a:r>
            <a:r>
              <a:rPr lang="ru-RU" sz="3600" dirty="0" smtClean="0">
                <a:solidFill>
                  <a:schemeClr val="tx1"/>
                </a:solidFill>
              </a:rPr>
              <a:t> для </a:t>
            </a:r>
            <a:r>
              <a:rPr lang="uk-UA" sz="3600" dirty="0" smtClean="0">
                <a:solidFill>
                  <a:schemeClr val="tx1"/>
                </a:solidFill>
              </a:rPr>
              <a:t>подальшої переробки</a:t>
            </a:r>
            <a:endParaRPr lang="ru-RU" sz="3600" dirty="0">
              <a:solidFill>
                <a:schemeClr val="tx1"/>
              </a:solidFill>
            </a:endParaRPr>
          </a:p>
        </p:txBody>
      </p:sp>
      <p:pic>
        <p:nvPicPr>
          <p:cNvPr id="3" name="Рисунок 2" descr="858154_3.jpg"/>
          <p:cNvPicPr>
            <a:picLocks noChangeAspect="1"/>
          </p:cNvPicPr>
          <p:nvPr/>
        </p:nvPicPr>
        <p:blipFill>
          <a:blip r:embed="rId2" cstate="print"/>
          <a:stretch>
            <a:fillRect/>
          </a:stretch>
        </p:blipFill>
        <p:spPr>
          <a:xfrm>
            <a:off x="-252536" y="4114800"/>
            <a:ext cx="3429000" cy="2743200"/>
          </a:xfrm>
          <a:prstGeom prst="rect">
            <a:avLst/>
          </a:prstGeom>
        </p:spPr>
      </p:pic>
      <p:pic>
        <p:nvPicPr>
          <p:cNvPr id="5" name="Рисунок 4" descr="gazprom-today-central-building.jpg"/>
          <p:cNvPicPr>
            <a:picLocks noChangeAspect="1"/>
          </p:cNvPicPr>
          <p:nvPr/>
        </p:nvPicPr>
        <p:blipFill>
          <a:blip r:embed="rId3" cstate="print"/>
          <a:stretch>
            <a:fillRect/>
          </a:stretch>
        </p:blipFill>
        <p:spPr>
          <a:xfrm>
            <a:off x="5652120" y="4077072"/>
            <a:ext cx="3707904" cy="2780928"/>
          </a:xfrm>
          <a:prstGeom prst="rect">
            <a:avLst/>
          </a:prstGeom>
        </p:spPr>
      </p:pic>
      <p:pic>
        <p:nvPicPr>
          <p:cNvPr id="6" name="Рисунок 5" descr="0013-009-Efektivne-desheve-palivo-dzherelo-sirovini-dlja-khmchno-promislovost.jpg"/>
          <p:cNvPicPr>
            <a:picLocks noChangeAspect="1"/>
          </p:cNvPicPr>
          <p:nvPr/>
        </p:nvPicPr>
        <p:blipFill>
          <a:blip r:embed="rId4" cstate="print"/>
          <a:stretch>
            <a:fillRect/>
          </a:stretch>
        </p:blipFill>
        <p:spPr>
          <a:xfrm>
            <a:off x="2987824" y="3284984"/>
            <a:ext cx="3048000" cy="228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24936" cy="2699792"/>
          </a:xfrm>
        </p:spPr>
        <p:txBody>
          <a:bodyPr>
            <a:normAutofit fontScale="90000"/>
          </a:bodyPr>
          <a:lstStyle/>
          <a:p>
            <a:r>
              <a:rPr lang="ru-RU" sz="4000" dirty="0" smtClean="0">
                <a:solidFill>
                  <a:schemeClr val="tx1"/>
                </a:solidFill>
              </a:rPr>
              <a:t>Перший </a:t>
            </a:r>
            <a:r>
              <a:rPr lang="uk-UA" sz="4000" dirty="0" smtClean="0">
                <a:solidFill>
                  <a:schemeClr val="tx1"/>
                </a:solidFill>
              </a:rPr>
              <a:t>спосіб  означає спалювання</a:t>
            </a:r>
            <a:r>
              <a:rPr lang="ru-RU" sz="4000" dirty="0" smtClean="0">
                <a:solidFill>
                  <a:schemeClr val="tx1"/>
                </a:solidFill>
              </a:rPr>
              <a:t>, </a:t>
            </a:r>
            <a:r>
              <a:rPr lang="uk-UA" sz="4000" dirty="0" smtClean="0">
                <a:solidFill>
                  <a:schemeClr val="tx1"/>
                </a:solidFill>
              </a:rPr>
              <a:t> другий </a:t>
            </a:r>
            <a:r>
              <a:rPr lang="ru-RU" sz="4000" dirty="0" smtClean="0">
                <a:solidFill>
                  <a:schemeClr val="tx1"/>
                </a:solidFill>
              </a:rPr>
              <a:t>– </a:t>
            </a:r>
            <a:r>
              <a:rPr lang="uk-UA" sz="4000" dirty="0" smtClean="0">
                <a:solidFill>
                  <a:schemeClr val="tx1"/>
                </a:solidFill>
              </a:rPr>
              <a:t>використання продуктів переробки нафти</a:t>
            </a:r>
            <a:r>
              <a:rPr lang="ru-RU" sz="4000" dirty="0" smtClean="0">
                <a:solidFill>
                  <a:schemeClr val="tx1"/>
                </a:solidFill>
              </a:rPr>
              <a:t>, природного газу </a:t>
            </a:r>
            <a:r>
              <a:rPr lang="ru-RU" sz="4000" dirty="0" err="1" smtClean="0">
                <a:solidFill>
                  <a:schemeClr val="tx1"/>
                </a:solidFill>
              </a:rPr>
              <a:t>і</a:t>
            </a:r>
            <a:r>
              <a:rPr lang="ru-RU" sz="4000" dirty="0" smtClean="0">
                <a:solidFill>
                  <a:schemeClr val="tx1"/>
                </a:solidFill>
              </a:rPr>
              <a:t> </a:t>
            </a:r>
            <a:r>
              <a:rPr lang="uk-UA" sz="4000" dirty="0" smtClean="0">
                <a:solidFill>
                  <a:schemeClr val="tx1"/>
                </a:solidFill>
              </a:rPr>
              <a:t>кам’яного вугілля в органічному синтезі</a:t>
            </a:r>
            <a:r>
              <a:rPr lang="ru-RU" sz="4400" dirty="0" smtClean="0"/>
              <a:t/>
            </a:r>
            <a:br>
              <a:rPr lang="ru-RU" sz="4400" dirty="0" smtClean="0"/>
            </a:br>
            <a:endParaRPr lang="ru-RU" dirty="0"/>
          </a:p>
        </p:txBody>
      </p:sp>
      <p:pic>
        <p:nvPicPr>
          <p:cNvPr id="3" name="Рисунок 2" descr="nata07.jpg"/>
          <p:cNvPicPr>
            <a:picLocks noChangeAspect="1"/>
          </p:cNvPicPr>
          <p:nvPr/>
        </p:nvPicPr>
        <p:blipFill>
          <a:blip r:embed="rId2" cstate="print"/>
          <a:stretch>
            <a:fillRect/>
          </a:stretch>
        </p:blipFill>
        <p:spPr>
          <a:xfrm>
            <a:off x="179512" y="2780928"/>
            <a:ext cx="3995936" cy="3876058"/>
          </a:xfrm>
          <a:prstGeom prst="rect">
            <a:avLst/>
          </a:prstGeom>
        </p:spPr>
      </p:pic>
      <p:pic>
        <p:nvPicPr>
          <p:cNvPr id="4" name="Рисунок 3" descr="killingfloor.jpg"/>
          <p:cNvPicPr>
            <a:picLocks noChangeAspect="1"/>
          </p:cNvPicPr>
          <p:nvPr/>
        </p:nvPicPr>
        <p:blipFill>
          <a:blip r:embed="rId3" cstate="print"/>
          <a:stretch>
            <a:fillRect/>
          </a:stretch>
        </p:blipFill>
        <p:spPr>
          <a:xfrm>
            <a:off x="4211960" y="2780928"/>
            <a:ext cx="4788024" cy="38990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91480"/>
            <a:ext cx="8229600" cy="4824536"/>
          </a:xfrm>
        </p:spPr>
        <p:txBody>
          <a:bodyPr>
            <a:normAutofit/>
          </a:bodyPr>
          <a:lstStyle/>
          <a:p>
            <a:r>
              <a:rPr lang="uk-UA" sz="3200" dirty="0" smtClean="0">
                <a:solidFill>
                  <a:schemeClr val="tx1"/>
                </a:solidFill>
              </a:rPr>
              <a:t>Природний газ як корисна копалина являє собою суміш газуватих вуглеводнів, що в стиснутому стані перебувають у пустотах пористих порід, утворюючи в земних надрах газоносні пласти</a:t>
            </a:r>
            <a:endParaRPr lang="ru-RU" sz="3200" dirty="0">
              <a:solidFill>
                <a:schemeClr val="tx1"/>
              </a:solidFill>
            </a:endParaRPr>
          </a:p>
        </p:txBody>
      </p:sp>
      <p:pic>
        <p:nvPicPr>
          <p:cNvPr id="3" name="Рисунок 2" descr="photo.jpg"/>
          <p:cNvPicPr>
            <a:picLocks noChangeAspect="1"/>
          </p:cNvPicPr>
          <p:nvPr/>
        </p:nvPicPr>
        <p:blipFill>
          <a:blip r:embed="rId2" cstate="print"/>
          <a:stretch>
            <a:fillRect/>
          </a:stretch>
        </p:blipFill>
        <p:spPr>
          <a:xfrm>
            <a:off x="323528" y="3501008"/>
            <a:ext cx="4762500" cy="3095625"/>
          </a:xfrm>
          <a:prstGeom prst="rect">
            <a:avLst/>
          </a:prstGeom>
        </p:spPr>
      </p:pic>
      <p:pic>
        <p:nvPicPr>
          <p:cNvPr id="4" name="Рисунок 3" descr="6.jpg"/>
          <p:cNvPicPr>
            <a:picLocks noChangeAspect="1"/>
          </p:cNvPicPr>
          <p:nvPr/>
        </p:nvPicPr>
        <p:blipFill>
          <a:blip r:embed="rId3" cstate="print"/>
          <a:stretch>
            <a:fillRect/>
          </a:stretch>
        </p:blipFill>
        <p:spPr>
          <a:xfrm>
            <a:off x="5652120" y="3645024"/>
            <a:ext cx="2857500" cy="2857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2650306"/>
          </a:xfrm>
        </p:spPr>
        <p:txBody>
          <a:bodyPr>
            <a:noAutofit/>
          </a:bodyPr>
          <a:lstStyle/>
          <a:p>
            <a:r>
              <a:rPr lang="uk-UA" sz="3600" dirty="0" smtClean="0">
                <a:solidFill>
                  <a:schemeClr val="tx1"/>
                </a:solidFill>
              </a:rPr>
              <a:t>Природний газ залежно від родовища містить 80-98% метану, решта – газуваті гомологи метану: етан С2Н6, пропан С3Н8 та бутан  С4Н10</a:t>
            </a:r>
            <a:endParaRPr lang="ru-RU" sz="3600" dirty="0">
              <a:solidFill>
                <a:schemeClr val="tx1"/>
              </a:solidFill>
            </a:endParaRPr>
          </a:p>
        </p:txBody>
      </p:sp>
      <p:pic>
        <p:nvPicPr>
          <p:cNvPr id="3" name="Рисунок 2" descr="prin_prirod_gaz1.jpg"/>
          <p:cNvPicPr>
            <a:picLocks noChangeAspect="1"/>
          </p:cNvPicPr>
          <p:nvPr/>
        </p:nvPicPr>
        <p:blipFill>
          <a:blip r:embed="rId2" cstate="print"/>
          <a:stretch>
            <a:fillRect/>
          </a:stretch>
        </p:blipFill>
        <p:spPr>
          <a:xfrm>
            <a:off x="0" y="4167659"/>
            <a:ext cx="4032361" cy="2690341"/>
          </a:xfrm>
          <a:prstGeom prst="rect">
            <a:avLst/>
          </a:prstGeom>
        </p:spPr>
      </p:pic>
      <p:pic>
        <p:nvPicPr>
          <p:cNvPr id="4" name="Рисунок 3" descr="183963.jpg"/>
          <p:cNvPicPr>
            <a:picLocks noChangeAspect="1"/>
          </p:cNvPicPr>
          <p:nvPr/>
        </p:nvPicPr>
        <p:blipFill>
          <a:blip r:embed="rId3" cstate="print"/>
          <a:stretch>
            <a:fillRect/>
          </a:stretch>
        </p:blipFill>
        <p:spPr>
          <a:xfrm>
            <a:off x="3347864" y="2636912"/>
            <a:ext cx="2476500" cy="1847850"/>
          </a:xfrm>
          <a:prstGeom prst="rect">
            <a:avLst/>
          </a:prstGeom>
        </p:spPr>
      </p:pic>
      <p:pic>
        <p:nvPicPr>
          <p:cNvPr id="5" name="Рисунок 4" descr="gbo_481__380_cr_1.jpg"/>
          <p:cNvPicPr>
            <a:picLocks noChangeAspect="1"/>
          </p:cNvPicPr>
          <p:nvPr/>
        </p:nvPicPr>
        <p:blipFill>
          <a:blip r:embed="rId4" cstate="print"/>
          <a:stretch>
            <a:fillRect/>
          </a:stretch>
        </p:blipFill>
        <p:spPr>
          <a:xfrm>
            <a:off x="5508104" y="3985566"/>
            <a:ext cx="3635896" cy="28724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3010346"/>
          </a:xfrm>
        </p:spPr>
        <p:txBody>
          <a:bodyPr>
            <a:noAutofit/>
          </a:bodyPr>
          <a:lstStyle/>
          <a:p>
            <a:r>
              <a:rPr lang="uk-UA" sz="3200" dirty="0" smtClean="0">
                <a:solidFill>
                  <a:schemeClr val="tx1"/>
                </a:solidFill>
              </a:rPr>
              <a:t>В родовищах природного газу в невеликих кількостях можуть міститися і інші гомологи метану, що в умовах підвищеного тиску перебувають в газовій суміші – пентан, гексан, гептан</a:t>
            </a:r>
            <a:endParaRPr lang="ru-RU" sz="3200" dirty="0">
              <a:solidFill>
                <a:schemeClr val="tx1"/>
              </a:solidFill>
            </a:endParaRPr>
          </a:p>
        </p:txBody>
      </p:sp>
      <p:pic>
        <p:nvPicPr>
          <p:cNvPr id="3" name="Рисунок 2" descr="6e018926ec8c32d157397c7da40e342b.jpg"/>
          <p:cNvPicPr>
            <a:picLocks noChangeAspect="1"/>
          </p:cNvPicPr>
          <p:nvPr/>
        </p:nvPicPr>
        <p:blipFill>
          <a:blip r:embed="rId2" cstate="print"/>
          <a:stretch>
            <a:fillRect/>
          </a:stretch>
        </p:blipFill>
        <p:spPr>
          <a:xfrm>
            <a:off x="251520" y="2996952"/>
            <a:ext cx="4428492" cy="2952328"/>
          </a:xfrm>
          <a:prstGeom prst="rect">
            <a:avLst/>
          </a:prstGeom>
        </p:spPr>
      </p:pic>
      <p:pic>
        <p:nvPicPr>
          <p:cNvPr id="4" name="Рисунок 3" descr="17919.jpg"/>
          <p:cNvPicPr>
            <a:picLocks noChangeAspect="1"/>
          </p:cNvPicPr>
          <p:nvPr/>
        </p:nvPicPr>
        <p:blipFill>
          <a:blip r:embed="rId3" cstate="print"/>
          <a:stretch>
            <a:fillRect/>
          </a:stretch>
        </p:blipFill>
        <p:spPr>
          <a:xfrm>
            <a:off x="4644008" y="3837045"/>
            <a:ext cx="4297660" cy="28651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2722314"/>
          </a:xfrm>
        </p:spPr>
        <p:txBody>
          <a:bodyPr>
            <a:noAutofit/>
          </a:bodyPr>
          <a:lstStyle/>
          <a:p>
            <a:r>
              <a:rPr lang="uk-UA" sz="3600" dirty="0" smtClean="0">
                <a:solidFill>
                  <a:schemeClr val="tx1"/>
                </a:solidFill>
              </a:rPr>
              <a:t>Нафта як вуглеводнева сировина цінна тим, що є складною сумішшю (до 1000 компонентів) речовин переважно органічного походження</a:t>
            </a:r>
            <a:endParaRPr lang="ru-RU" sz="3600" dirty="0">
              <a:solidFill>
                <a:schemeClr val="tx1"/>
              </a:solidFill>
            </a:endParaRPr>
          </a:p>
        </p:txBody>
      </p:sp>
      <p:pic>
        <p:nvPicPr>
          <p:cNvPr id="3" name="Рисунок 2" descr="0017-019-Reaktor-otrimannja-sintez-gazu-na-baz-raketnikh-tekhnologj.jpg"/>
          <p:cNvPicPr>
            <a:picLocks noChangeAspect="1"/>
          </p:cNvPicPr>
          <p:nvPr/>
        </p:nvPicPr>
        <p:blipFill>
          <a:blip r:embed="rId2" cstate="print"/>
          <a:stretch>
            <a:fillRect/>
          </a:stretch>
        </p:blipFill>
        <p:spPr>
          <a:xfrm>
            <a:off x="179512" y="2708920"/>
            <a:ext cx="4686859" cy="3096344"/>
          </a:xfrm>
          <a:prstGeom prst="rect">
            <a:avLst/>
          </a:prstGeom>
        </p:spPr>
      </p:pic>
      <p:pic>
        <p:nvPicPr>
          <p:cNvPr id="4" name="Рисунок 3" descr="images.jpg"/>
          <p:cNvPicPr>
            <a:picLocks noChangeAspect="1"/>
          </p:cNvPicPr>
          <p:nvPr/>
        </p:nvPicPr>
        <p:blipFill>
          <a:blip r:embed="rId3" cstate="print"/>
          <a:stretch>
            <a:fillRect/>
          </a:stretch>
        </p:blipFill>
        <p:spPr>
          <a:xfrm>
            <a:off x="5148064" y="2924944"/>
            <a:ext cx="3766542" cy="37665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74642"/>
          </a:xfrm>
        </p:spPr>
        <p:txBody>
          <a:bodyPr>
            <a:normAutofit/>
          </a:bodyPr>
          <a:lstStyle/>
          <a:p>
            <a:pPr>
              <a:lnSpc>
                <a:spcPct val="90000"/>
              </a:lnSpc>
            </a:pPr>
            <a:r>
              <a:rPr lang="uk-UA" sz="3600" dirty="0" smtClean="0">
                <a:solidFill>
                  <a:schemeClr val="tx1"/>
                </a:solidFill>
              </a:rPr>
              <a:t>Вуглеводнева частина нафти включає в себе </a:t>
            </a:r>
            <a:r>
              <a:rPr lang="uk-UA" sz="3600" dirty="0" err="1" smtClean="0">
                <a:solidFill>
                  <a:schemeClr val="tx1"/>
                </a:solidFill>
              </a:rPr>
              <a:t>парафіни</a:t>
            </a:r>
            <a:r>
              <a:rPr lang="uk-UA" sz="3600" dirty="0" smtClean="0">
                <a:solidFill>
                  <a:schemeClr val="tx1"/>
                </a:solidFill>
              </a:rPr>
              <a:t> (алкани) - 30-35%, циклопарафіни (</a:t>
            </a:r>
            <a:r>
              <a:rPr lang="uk-UA" sz="3600" dirty="0" err="1" smtClean="0">
                <a:solidFill>
                  <a:schemeClr val="tx1"/>
                </a:solidFill>
              </a:rPr>
              <a:t>циклоалкани</a:t>
            </a:r>
            <a:r>
              <a:rPr lang="uk-UA" sz="3600" dirty="0" smtClean="0">
                <a:solidFill>
                  <a:schemeClr val="tx1"/>
                </a:solidFill>
              </a:rPr>
              <a:t>) – 25-75%  та ароматичні вуглеводні (арени) – 10-20%. </a:t>
            </a:r>
            <a:br>
              <a:rPr lang="uk-UA" sz="3600" dirty="0" smtClean="0">
                <a:solidFill>
                  <a:schemeClr val="tx1"/>
                </a:solidFill>
              </a:rPr>
            </a:br>
            <a:r>
              <a:rPr lang="uk-UA" sz="3600" dirty="0" smtClean="0">
                <a:solidFill>
                  <a:schemeClr val="tx1"/>
                </a:solidFill>
              </a:rPr>
              <a:t>За вмістом конкретних вуглеводнів нафта з різних родовищ може суттєво відрізнятися</a:t>
            </a:r>
            <a:endParaRPr lang="ru-RU" sz="3600"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TotalTime>
  <Words>642</Words>
  <Application>Microsoft Office PowerPoint</Application>
  <PresentationFormat>Экран (4:3)</PresentationFormat>
  <Paragraphs>30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Апекс</vt:lpstr>
      <vt:lpstr>Нафта, вугілля, природний газ як вуглеводнева сировина</vt:lpstr>
      <vt:lpstr>Вуглеводні у природі  зустрічаються переважно у вигляді природного газу, нафти та  кам’яного вугілля</vt:lpstr>
      <vt:lpstr>Нині існують  два способи  використання  цих корисних копалин: один – як палива, тобто як джерело енергії, інший – як сировини  для подальшої переробки</vt:lpstr>
      <vt:lpstr>Перший спосіб  означає спалювання,  другий – використання продуктів переробки нафти, природного газу і кам’яного вугілля в органічному синтезі </vt:lpstr>
      <vt:lpstr>Природний газ як корисна копалина являє собою суміш газуватих вуглеводнів, що в стиснутому стані перебувають у пустотах пористих порід, утворюючи в земних надрах газоносні пласти</vt:lpstr>
      <vt:lpstr>Природний газ залежно від родовища містить 80-98% метану, решта – газуваті гомологи метану: етан С2Н6, пропан С3Н8 та бутан  С4Н10</vt:lpstr>
      <vt:lpstr>В родовищах природного газу в невеликих кількостях можуть міститися і інші гомологи метану, що в умовах підвищеного тиску перебувають в газовій суміші – пентан, гексан, гептан</vt:lpstr>
      <vt:lpstr>Нафта як вуглеводнева сировина цінна тим, що є складною сумішшю (до 1000 компонентів) речовин переважно органічного походження</vt:lpstr>
      <vt:lpstr>Вуглеводнева частина нафти включає в себе парафіни (алкани) - 30-35%, циклопарафіни (циклоалкани) – 25-75%  та ароматичні вуглеводні (арени) – 10-20%.  За вмістом конкретних вуглеводнів нафта з різних родовищ може суттєво відрізнятися</vt:lpstr>
      <vt:lpstr>В останні роки нафту та продукти її переробки дедалі більше використовують як цінну сировину в хімічній промисловості</vt:lpstr>
      <vt:lpstr>З нафтопродуктів виробляють синтетичні волокна,  каучуки, пластмаси, спирти, біологічно-активні речовини, розчинники, мастила, фармацевтичні препарати та багато іншого  </vt:lpstr>
      <vt:lpstr>Кам’яне вугілля людина почала використовувати як паливо досить давно</vt:lpstr>
      <vt:lpstr>Адже кам’яне вугілля містить лише близько 10% вуглецю, а решта – органічні сполуки досить складної будови (до 80%) та неорганічні домішки.  Продукти переробки кам’яного вугілля вже зараз є сировиною для багатьох галузей хімічної промисловості.  Так, кам’яновугільна смола, яку одержують в процесі коксування кам’яного вугілля, є важливою сировиною для добування бензену, толуену, ксиленів, нафталену, фенолу тощо</vt:lpstr>
      <vt:lpstr>Теорії походження нафти, природного газу та кам’яного вугілля </vt:lpstr>
      <vt:lpstr>Прихильники теорії мінерального (вулканічного) походження нафти, природного газу та кам’яного вугілля вважають, що процес їх утворення відбувався на первісній стадії формування планети Земля, коли під дією високих температур та тиску метали сполучалися з вуглецем, утворюючи карбіди</vt:lpstr>
      <vt:lpstr>У результаті  реакції карбідів  з водою (водяною парою) у надрах планети утворювалися газуваті вуглеводні, зокрема метан і ацетилен, а під дією температури, радіації  та тиску з них утворювалися інші сполуки, що  входять до складу нафти та газу. У верхніх шарах літосфери рідкі вуглеводні випаровувалися, загусали і перетворювалися  на асфальт і вугілля</vt:lpstr>
      <vt:lpstr>Паливо, його види та класифікація.  Роль нафти, природного газу та кам'яного вугілля як палива</vt:lpstr>
      <vt:lpstr>Паливо – це природні або синтетичні речовини, спалювання яких супроводжується виділенням великої кількості теплової енергії.   Людина з давніх часів використовувала різні види природного палива для приготування їжі та обігріву житла, а згодом і для виготовлення предметів побуту, зброї тощо</vt:lpstr>
      <vt:lpstr>Залежно від походження розрізняють: Природне паливо Штучне паливо </vt:lpstr>
      <vt:lpstr>Найбільш поширеними видами природного палива сьогодні є -  кам'яне вугілля, включаючи паливні продукти, одержані при збагаченні та сортуванні на підприємствах вугільної промисловості, буре вугілля (лігніт), сланці горючі, торф паливний, дрова опалювальні, деревинні відходи лісозаготівлі, деревинні відходи деревообробки, відходи сільськогосподарського виробництва (солома, качани та стебла кукурудзи, лушпиння соняшникове та рисове тощо), інші види первинного твердого палива (непридатні шпали, рудникові стійки, дерев'яна тара тощо), нафта, включаючи газовий конденсат, природний газ, до якого входить шахтний метан</vt:lpstr>
      <vt:lpstr>До штучно палива належить кокс, моторні палива, генераторні гази  та інші </vt:lpstr>
      <vt:lpstr>Паливо класифікують також за наступними ознаками: 1.3а агрегатним станом  - тверде, газоподібне і рідке. До твердого належить вугілля, деревина, торф, кокс тощо, до газоподібного - природний, генераторний, коксовий, доменний гази, водень тощо, до рідкого - нафта і продукти її переробки. 2.3а походженням -  розрізняють природне і штучне паливо. Природне видобувають із надр Землі (вугілля, нафта, природний газ, сланці, торф), або з навколишнього середовища (тваринного і рослинного походження), а штучне отримують при переробці природного (кокс, бензин, деревне вугілля, генераторний газ тощо). </vt:lpstr>
      <vt:lpstr>3.3а питомою теплотою спалювання  - паливо буває: висококалорійне (питома теплота спалювання більше 4200 кДж/кг), середньокалорійне (2500-4200 кДж/кг), низькокалорійне (менше 2500 кДж/кг). 4. За характером використання  - розрізняють енергетичне паливо (для отримання теплової енергії), технологічне (для використання у плавильних, випалювальних та інших печах і апаратах) і комплексне. 5.3а вихідною сировиною -   нафтове, газове та ін. 6.3а відновлюваністю в природі -  відновлюване і невідновлюване.</vt:lpstr>
      <vt:lpstr>Найголовнішою властивістю нафти як енергоносія є її здатність при спалюванні виділяти велику кількість тепла.   Нафта і нафтопродукти мають досить високу теплоту згоряння.  Так, питома теплота згоряння нафти – 41МДж/кг, бензину – 42 МДж/кг, мазуту -  41МДж/кг, гасу – 40,8 МДж/кг. </vt:lpstr>
      <vt:lpstr>Газоподібне паливо є найбільш привабливим у використанні завдяки наступним  властивостям:  1) висока теплотвірна здатність (питома теплота згоряння метану – 35,9 МДж/м3, етану – 64,5 МДж/м3, пропану – 93,4 МДж/м3, бутану – 123 МДж/м3);  2) відсутність золи при згоранні;  3) незначний вміст шкідливих домішок, які не забруднюють оточуюче середовище;  4) відсутність диму і кіптяви при згоранні;  5) зручність у використанні, транспортуванні, зберіганні;  6) можливість автоматизації процесів горіння</vt:lpstr>
      <vt:lpstr>Серед паливних ресурсів провідне місце досі займає кам’яне вугілля, 98% якого добувають у Донбасі, решту – в Львівсько-Волинському басейні.   Донецьке вугілля залягає, як правило, на глибині 500-700 м, іноді до 1200 м, товщина пластів від 0,5 до 2,0 м, 25 % його коксується.  У Львівсько-Волинському басейні зосереджено близько 2% вугілля.  Глибина його залягання дещо менша – 300-700м, а товщина пластів найчастіше не більше 1 м.   Найбільші поклади бурого вугілля – у Дніпровському басейні (запаси оцінюють у 2,4 млрд. т, глибина залягання – 5-140 м, можливий відкритий видобуток).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Нафта, вугілля, природний газ як вуглеводнева сировина</dc:title>
  <dc:creator>Администратор</dc:creator>
  <cp:lastModifiedBy>Администратор</cp:lastModifiedBy>
  <cp:revision>9</cp:revision>
  <dcterms:created xsi:type="dcterms:W3CDTF">2013-12-14T12:46:21Z</dcterms:created>
  <dcterms:modified xsi:type="dcterms:W3CDTF">2013-12-14T14:06:45Z</dcterms:modified>
</cp:coreProperties>
</file>