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E9014"/>
    <a:srgbClr val="303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9393CF-DB6E-44B0-8630-98E5E63A2E01}" type="datetimeFigureOut">
              <a:rPr lang="uk-UA" smtClean="0"/>
              <a:t>03.12.2014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63B371-2858-46F4-AA11-17A867657D78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E485A-291A-4854-819B-E7FDC1182BE6}" type="datetimeFigureOut">
              <a:rPr lang="uk-UA" smtClean="0"/>
              <a:t>03.12.2014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2212B-8697-4A1F-BE5F-87B134E51BE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E485A-291A-4854-819B-E7FDC1182BE6}" type="datetimeFigureOut">
              <a:rPr lang="uk-UA" smtClean="0"/>
              <a:t>03.12.2014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2212B-8697-4A1F-BE5F-87B134E51BE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E485A-291A-4854-819B-E7FDC1182BE6}" type="datetimeFigureOut">
              <a:rPr lang="uk-UA" smtClean="0"/>
              <a:t>03.12.2014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2212B-8697-4A1F-BE5F-87B134E51BE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E485A-291A-4854-819B-E7FDC1182BE6}" type="datetimeFigureOut">
              <a:rPr lang="uk-UA" smtClean="0"/>
              <a:t>03.12.2014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2212B-8697-4A1F-BE5F-87B134E51BE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E485A-291A-4854-819B-E7FDC1182BE6}" type="datetimeFigureOut">
              <a:rPr lang="uk-UA" smtClean="0"/>
              <a:t>03.12.2014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2212B-8697-4A1F-BE5F-87B134E51BE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E485A-291A-4854-819B-E7FDC1182BE6}" type="datetimeFigureOut">
              <a:rPr lang="uk-UA" smtClean="0"/>
              <a:t>03.12.2014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2212B-8697-4A1F-BE5F-87B134E51BE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E485A-291A-4854-819B-E7FDC1182BE6}" type="datetimeFigureOut">
              <a:rPr lang="uk-UA" smtClean="0"/>
              <a:t>03.12.2014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2212B-8697-4A1F-BE5F-87B134E51BE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E485A-291A-4854-819B-E7FDC1182BE6}" type="datetimeFigureOut">
              <a:rPr lang="uk-UA" smtClean="0"/>
              <a:t>03.12.2014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2212B-8697-4A1F-BE5F-87B134E51BE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E485A-291A-4854-819B-E7FDC1182BE6}" type="datetimeFigureOut">
              <a:rPr lang="uk-UA" smtClean="0"/>
              <a:t>03.12.2014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2212B-8697-4A1F-BE5F-87B134E51BE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E485A-291A-4854-819B-E7FDC1182BE6}" type="datetimeFigureOut">
              <a:rPr lang="uk-UA" smtClean="0"/>
              <a:t>03.12.2014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2212B-8697-4A1F-BE5F-87B134E51BE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E485A-291A-4854-819B-E7FDC1182BE6}" type="datetimeFigureOut">
              <a:rPr lang="uk-UA" smtClean="0"/>
              <a:t>03.12.2014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2212B-8697-4A1F-BE5F-87B134E51BE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66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9E485A-291A-4854-819B-E7FDC1182BE6}" type="datetimeFigureOut">
              <a:rPr lang="uk-UA" smtClean="0"/>
              <a:t>03.12.2014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92212B-8697-4A1F-BE5F-87B134E51BEF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e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2808311"/>
          </a:xfrm>
        </p:spPr>
        <p:txBody>
          <a:bodyPr>
            <a:noAutofit/>
          </a:bodyPr>
          <a:lstStyle/>
          <a:p>
            <a:r>
              <a:rPr lang="uk-UA" dirty="0" smtClean="0">
                <a:solidFill>
                  <a:srgbClr val="303066"/>
                </a:solidFill>
              </a:rPr>
              <a:t>Правила безпечного використання засобів побутової хімії</a:t>
            </a:r>
            <a:endParaRPr lang="uk-UA" dirty="0">
              <a:solidFill>
                <a:srgbClr val="303066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868144" y="4221088"/>
            <a:ext cx="2736304" cy="1800200"/>
          </a:xfrm>
        </p:spPr>
        <p:txBody>
          <a:bodyPr>
            <a:normAutofit/>
          </a:bodyPr>
          <a:lstStyle/>
          <a:p>
            <a:r>
              <a:rPr lang="uk-UA" sz="2800" dirty="0" smtClean="0">
                <a:solidFill>
                  <a:schemeClr val="tx1"/>
                </a:solidFill>
              </a:rPr>
              <a:t>Підготував</a:t>
            </a:r>
          </a:p>
          <a:p>
            <a:r>
              <a:rPr lang="uk-UA" sz="2800" dirty="0">
                <a:solidFill>
                  <a:schemeClr val="tx1"/>
                </a:solidFill>
              </a:rPr>
              <a:t>л</a:t>
            </a:r>
            <a:r>
              <a:rPr lang="uk-UA" sz="2800" dirty="0" smtClean="0">
                <a:solidFill>
                  <a:schemeClr val="tx1"/>
                </a:solidFill>
              </a:rPr>
              <a:t>іцеїст  групи Е-2</a:t>
            </a:r>
          </a:p>
          <a:p>
            <a:r>
              <a:rPr lang="uk-UA" sz="2800" dirty="0" err="1" smtClean="0">
                <a:solidFill>
                  <a:schemeClr val="tx1"/>
                </a:solidFill>
              </a:rPr>
              <a:t>Ліщук</a:t>
            </a:r>
            <a:r>
              <a:rPr lang="uk-UA" sz="2800" dirty="0" smtClean="0">
                <a:solidFill>
                  <a:schemeClr val="tx1"/>
                </a:solidFill>
              </a:rPr>
              <a:t> Назарій</a:t>
            </a:r>
            <a:endParaRPr lang="uk-UA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Перша допомога при отруєнні побутовими хімікатами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5050904" cy="4525963"/>
          </a:xfrm>
        </p:spPr>
        <p:txBody>
          <a:bodyPr>
            <a:normAutofit fontScale="92500" lnSpcReduction="10000"/>
          </a:bodyPr>
          <a:lstStyle/>
          <a:p>
            <a:r>
              <a:rPr lang="uk-UA" sz="2400" dirty="0" smtClean="0">
                <a:latin typeface="Arial" pitchFamily="34" charset="0"/>
                <a:cs typeface="Arial" pitchFamily="34" charset="0"/>
              </a:rPr>
              <a:t>Якщо </a:t>
            </a:r>
            <a:r>
              <a:rPr lang="uk-UA" sz="2400" dirty="0">
                <a:latin typeface="Arial" pitchFamily="34" charset="0"/>
                <a:cs typeface="Arial" pitchFamily="34" charset="0"/>
              </a:rPr>
              <a:t>препарат потрапив у шлунок, необхідно негайно викликати «швидку допомогу». </a:t>
            </a:r>
            <a:endParaRPr lang="uk-UA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uk-UA" sz="2400" dirty="0" smtClean="0">
                <a:latin typeface="Arial" pitchFamily="34" charset="0"/>
                <a:cs typeface="Arial" pitchFamily="34" charset="0"/>
              </a:rPr>
              <a:t>До </a:t>
            </a:r>
            <a:r>
              <a:rPr lang="uk-UA" sz="2400" dirty="0">
                <a:latin typeface="Arial" pitchFamily="34" charset="0"/>
                <a:cs typeface="Arial" pitchFamily="34" charset="0"/>
              </a:rPr>
              <a:t>її приїзду потрібно викликати у потерпілого блювання, дати випити дві-три склянки води кімнатної температури. </a:t>
            </a:r>
            <a:endParaRPr lang="uk-UA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uk-UA" sz="2400" dirty="0" smtClean="0">
                <a:latin typeface="Arial" pitchFamily="34" charset="0"/>
                <a:cs typeface="Arial" pitchFamily="34" charset="0"/>
              </a:rPr>
              <a:t>Після </a:t>
            </a:r>
            <a:r>
              <a:rPr lang="uk-UA" sz="2400" dirty="0">
                <a:latin typeface="Arial" pitchFamily="34" charset="0"/>
                <a:cs typeface="Arial" pitchFamily="34" charset="0"/>
              </a:rPr>
              <a:t>цього дати випити рослинну олію, молоко, збитий яєчний білок або білкову воду. </a:t>
            </a:r>
            <a:endParaRPr lang="uk-UA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uk-UA" sz="2400" dirty="0" smtClean="0">
                <a:latin typeface="Arial" pitchFamily="34" charset="0"/>
                <a:cs typeface="Arial" pitchFamily="34" charset="0"/>
              </a:rPr>
              <a:t>Якщо потерпілий </a:t>
            </a:r>
            <a:r>
              <a:rPr lang="uk-UA" sz="2400" dirty="0">
                <a:latin typeface="Arial" pitchFamily="34" charset="0"/>
                <a:cs typeface="Arial" pitchFamily="34" charset="0"/>
              </a:rPr>
              <a:t>утратив свідомість, його треба  покласти на бік.</a:t>
            </a:r>
          </a:p>
        </p:txBody>
      </p:sp>
      <p:pic>
        <p:nvPicPr>
          <p:cNvPr id="4" name="Рисунок 3" descr="Скорая_помощь_ГАЗ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80112" y="2276872"/>
            <a:ext cx="3168352" cy="23762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Пам’ятайте!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Кожний </a:t>
            </a:r>
            <a:r>
              <a:rPr lang="uk-UA" dirty="0"/>
              <a:t>з препаратів побутової хімії має свої специфічні властивості. Всі побутові хімікати потребують підвищеної обережності під час поводження з ними, тому що вони потенційно небезпечні для здоров’я!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2520280"/>
          </a:xfrm>
        </p:spPr>
        <p:txBody>
          <a:bodyPr>
            <a:normAutofit/>
          </a:bodyPr>
          <a:lstStyle/>
          <a:p>
            <a:r>
              <a:rPr lang="uk-UA" sz="5400" dirty="0" smtClean="0"/>
              <a:t>Дякую за увагу!</a:t>
            </a:r>
            <a:endParaRPr lang="uk-UA" sz="5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91680" y="404664"/>
            <a:ext cx="6275040" cy="100811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uk-UA" sz="4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Засоби побутової хімії</a:t>
            </a:r>
          </a:p>
          <a:p>
            <a:endParaRPr lang="uk-UA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16016" y="1340768"/>
            <a:ext cx="388843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200" dirty="0" smtClean="0"/>
              <a:t>До засобів побутової хімії відносять клеї, абразивні матеріали, засоби для прання і миття, засоби для чищення, лакофарбові товари, засоби для догляду за житлом, предметами побуту, садом, городом та багато інших.</a:t>
            </a:r>
            <a:endParaRPr lang="uk-UA" sz="2200" dirty="0"/>
          </a:p>
        </p:txBody>
      </p:sp>
      <p:pic>
        <p:nvPicPr>
          <p:cNvPr id="6" name="Рисунок 5" descr="1302385297_pobutova-ximiy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52120" y="4365104"/>
            <a:ext cx="3096344" cy="2041546"/>
          </a:xfrm>
          <a:prstGeom prst="rect">
            <a:avLst/>
          </a:prstGeom>
        </p:spPr>
      </p:pic>
      <p:pic>
        <p:nvPicPr>
          <p:cNvPr id="7" name="Рисунок 6" descr="full-pictur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75656" y="4077072"/>
            <a:ext cx="3333289" cy="2232248"/>
          </a:xfrm>
          <a:prstGeom prst="rect">
            <a:avLst/>
          </a:prstGeom>
        </p:spPr>
      </p:pic>
      <p:pic>
        <p:nvPicPr>
          <p:cNvPr id="8" name="Рисунок 7" descr="yak-pravilno-vibirati-zasobi-pobutovoyi-himiyi-300x2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3528" y="1484784"/>
            <a:ext cx="3456384" cy="23042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 fontAlgn="base"/>
            <a:endParaRPr lang="uk-UA" dirty="0" smtClean="0"/>
          </a:p>
          <a:p>
            <a:pPr fontAlgn="base"/>
            <a:endParaRPr lang="uk-UA" dirty="0" smtClean="0"/>
          </a:p>
          <a:p>
            <a:pPr fontAlgn="base"/>
            <a:endParaRPr lang="uk-UA" dirty="0"/>
          </a:p>
          <a:p>
            <a:pPr fontAlgn="base"/>
            <a:r>
              <a:rPr lang="uk-UA" dirty="0" smtClean="0"/>
              <a:t>безпечні </a:t>
            </a:r>
            <a:r>
              <a:rPr lang="uk-UA" dirty="0"/>
              <a:t>побутові хімікати;</a:t>
            </a:r>
          </a:p>
          <a:p>
            <a:pPr fontAlgn="base"/>
            <a:r>
              <a:rPr lang="uk-UA" dirty="0"/>
              <a:t>побутові хімікати, що виявляють певну небезпеку;</a:t>
            </a:r>
          </a:p>
          <a:p>
            <a:pPr fontAlgn="base"/>
            <a:r>
              <a:rPr lang="uk-UA" dirty="0"/>
              <a:t>вогненебезпечні побутові хімікати;</a:t>
            </a:r>
          </a:p>
          <a:p>
            <a:pPr fontAlgn="base"/>
            <a:r>
              <a:rPr lang="uk-UA" dirty="0" smtClean="0"/>
              <a:t>отруйні </a:t>
            </a:r>
            <a:r>
              <a:rPr lang="uk-UA" dirty="0"/>
              <a:t>побутові хімікати.</a:t>
            </a:r>
          </a:p>
          <a:p>
            <a:endParaRPr lang="uk-UA" dirty="0"/>
          </a:p>
        </p:txBody>
      </p:sp>
      <p:sp>
        <p:nvSpPr>
          <p:cNvPr id="4" name="Овал 3"/>
          <p:cNvSpPr/>
          <p:nvPr/>
        </p:nvSpPr>
        <p:spPr>
          <a:xfrm>
            <a:off x="1043608" y="332656"/>
            <a:ext cx="6912768" cy="136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 </a:t>
            </a:r>
            <a:r>
              <a:rPr lang="uk-UA" sz="2400" dirty="0" smtClean="0"/>
              <a:t>За ступенем небезпеки побутові хімікати поділяються на :</a:t>
            </a:r>
          </a:p>
          <a:p>
            <a:pPr algn="ctr"/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1628800"/>
            <a:ext cx="3898776" cy="1800199"/>
          </a:xfrm>
        </p:spPr>
        <p:txBody>
          <a:bodyPr>
            <a:normAutofit/>
          </a:bodyPr>
          <a:lstStyle/>
          <a:p>
            <a:endParaRPr lang="uk-UA" sz="2400" dirty="0" smtClean="0"/>
          </a:p>
          <a:p>
            <a:endParaRPr lang="uk-UA" sz="2400" dirty="0" smtClean="0"/>
          </a:p>
          <a:p>
            <a:endParaRPr lang="uk-UA" sz="2400" dirty="0"/>
          </a:p>
          <a:p>
            <a:endParaRPr lang="uk-UA" sz="2400" dirty="0" smtClean="0"/>
          </a:p>
          <a:p>
            <a:endParaRPr lang="uk-UA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332656"/>
            <a:ext cx="819006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Безпечні побутові хімікати</a:t>
            </a:r>
            <a:endParaRPr lang="uk-UA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 rot="21347651">
            <a:off x="913580" y="1512459"/>
            <a:ext cx="2808312" cy="2448272"/>
          </a:xfrm>
          <a:prstGeom prst="roundRect">
            <a:avLst/>
          </a:prstGeom>
          <a:solidFill>
            <a:srgbClr val="CE901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 smtClean="0"/>
              <a:t>Це побутові хімікати, на упаковці яких або в інструкції до них відсутні попереджувальні позначки й написи. </a:t>
            </a:r>
          </a:p>
          <a:p>
            <a:pPr algn="ctr"/>
            <a:endParaRPr lang="uk-UA" dirty="0"/>
          </a:p>
        </p:txBody>
      </p:sp>
      <p:sp>
        <p:nvSpPr>
          <p:cNvPr id="7" name="Горизонтальный свиток 6"/>
          <p:cNvSpPr/>
          <p:nvPr/>
        </p:nvSpPr>
        <p:spPr>
          <a:xfrm rot="154670">
            <a:off x="4723153" y="1203889"/>
            <a:ext cx="3600400" cy="360040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синтетичні мийні , очищувальні засоби; </a:t>
            </a:r>
            <a:r>
              <a:rPr lang="uk-UA" dirty="0" err="1" smtClean="0"/>
              <a:t>засоби</a:t>
            </a:r>
            <a:r>
              <a:rPr lang="uk-UA" dirty="0" smtClean="0"/>
              <a:t>  для підсинювання, підкрохмалювання, мінеральні добрива, шкільно-письмові товари, тощо.</a:t>
            </a:r>
          </a:p>
          <a:p>
            <a:pPr algn="ctr"/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pt-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55576" y="2060848"/>
            <a:ext cx="1222846" cy="1222846"/>
          </a:xfrm>
        </p:spPr>
      </p:pic>
      <p:sp>
        <p:nvSpPr>
          <p:cNvPr id="4" name="Прямоугольник 3"/>
          <p:cNvSpPr/>
          <p:nvPr/>
        </p:nvSpPr>
        <p:spPr>
          <a:xfrm>
            <a:off x="179512" y="188640"/>
            <a:ext cx="8784333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Відносно</a:t>
            </a:r>
            <a:r>
              <a:rPr lang="ru-RU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54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небезпечні</a:t>
            </a:r>
            <a:r>
              <a:rPr lang="ru-RU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54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побутові</a:t>
            </a:r>
            <a:r>
              <a:rPr lang="ru-RU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54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хімікати</a:t>
            </a:r>
            <a:endParaRPr lang="ru-R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1520" y="3429000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     </a:t>
            </a:r>
            <a:r>
              <a:rPr lang="uk-UA" dirty="0" err="1" smtClean="0"/>
              <a:t>“Дратівливий”</a:t>
            </a:r>
            <a:endParaRPr lang="uk-UA" dirty="0"/>
          </a:p>
        </p:txBody>
      </p:sp>
      <p:sp>
        <p:nvSpPr>
          <p:cNvPr id="7" name="TextBox 6"/>
          <p:cNvSpPr txBox="1"/>
          <p:nvPr/>
        </p:nvSpPr>
        <p:spPr>
          <a:xfrm>
            <a:off x="2627784" y="1916833"/>
            <a:ext cx="475252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При </a:t>
            </a:r>
            <a:r>
              <a:rPr lang="ru-RU" sz="2000" dirty="0" err="1"/>
              <a:t>попаданні</a:t>
            </a:r>
            <a:r>
              <a:rPr lang="ru-RU" sz="2000" dirty="0"/>
              <a:t> в </a:t>
            </a:r>
            <a:r>
              <a:rPr lang="ru-RU" sz="2000" dirty="0" err="1"/>
              <a:t>очі</a:t>
            </a:r>
            <a:r>
              <a:rPr lang="ru-RU" sz="2000" dirty="0"/>
              <a:t> </a:t>
            </a:r>
            <a:r>
              <a:rPr lang="ru-RU" sz="2000" dirty="0" err="1"/>
              <a:t>і</a:t>
            </a:r>
            <a:r>
              <a:rPr lang="ru-RU" sz="2000" dirty="0"/>
              <a:t> на </a:t>
            </a:r>
            <a:r>
              <a:rPr lang="ru-RU" sz="2000" dirty="0" err="1"/>
              <a:t>шкіру</a:t>
            </a:r>
            <a:r>
              <a:rPr lang="ru-RU" sz="2000" dirty="0"/>
              <a:t> </a:t>
            </a:r>
            <a:r>
              <a:rPr lang="ru-RU" sz="2000" dirty="0" err="1"/>
              <a:t>такий</a:t>
            </a:r>
            <a:r>
              <a:rPr lang="ru-RU" sz="2000" dirty="0"/>
              <a:t> продукт </a:t>
            </a:r>
            <a:r>
              <a:rPr lang="ru-RU" sz="2000" dirty="0" err="1"/>
              <a:t>може</a:t>
            </a:r>
            <a:r>
              <a:rPr lang="ru-RU" sz="2000" dirty="0"/>
              <a:t> </a:t>
            </a:r>
            <a:r>
              <a:rPr lang="ru-RU" sz="2000" dirty="0" err="1"/>
              <a:t>викликати</a:t>
            </a:r>
            <a:r>
              <a:rPr lang="ru-RU" sz="2000" dirty="0"/>
              <a:t> </a:t>
            </a:r>
            <a:r>
              <a:rPr lang="ru-RU" sz="2000" dirty="0" err="1"/>
              <a:t>свербіж</a:t>
            </a:r>
            <a:r>
              <a:rPr lang="ru-RU" sz="2000" dirty="0"/>
              <a:t>, </a:t>
            </a:r>
            <a:r>
              <a:rPr lang="ru-RU" sz="2000" dirty="0" err="1"/>
              <a:t>подразнення</a:t>
            </a:r>
            <a:r>
              <a:rPr lang="ru-RU" sz="2000" dirty="0"/>
              <a:t> </a:t>
            </a:r>
            <a:r>
              <a:rPr lang="ru-RU" sz="2000" dirty="0" err="1"/>
              <a:t>і</a:t>
            </a:r>
            <a:r>
              <a:rPr lang="ru-RU" sz="2000" dirty="0"/>
              <a:t> </a:t>
            </a:r>
            <a:r>
              <a:rPr lang="ru-RU" sz="2000" dirty="0" err="1"/>
              <a:t>навіть</a:t>
            </a:r>
            <a:r>
              <a:rPr lang="ru-RU" sz="2000" dirty="0"/>
              <a:t> </a:t>
            </a:r>
            <a:r>
              <a:rPr lang="ru-RU" sz="2000" dirty="0" err="1"/>
              <a:t>запалення</a:t>
            </a:r>
            <a:r>
              <a:rPr lang="ru-RU" sz="2000" dirty="0"/>
              <a:t>. </a:t>
            </a:r>
            <a:r>
              <a:rPr lang="ru-RU" sz="2000" dirty="0" err="1"/>
              <a:t>Після</a:t>
            </a:r>
            <a:r>
              <a:rPr lang="ru-RU" sz="2000" dirty="0"/>
              <a:t> </a:t>
            </a:r>
            <a:r>
              <a:rPr lang="ru-RU" sz="2000" dirty="0" err="1"/>
              <a:t>роботи</a:t>
            </a:r>
            <a:r>
              <a:rPr lang="ru-RU" sz="2000" dirty="0"/>
              <a:t> </a:t>
            </a:r>
            <a:r>
              <a:rPr lang="ru-RU" sz="2000" dirty="0" err="1"/>
              <a:t>з</a:t>
            </a:r>
            <a:r>
              <a:rPr lang="ru-RU" sz="2000" dirty="0"/>
              <a:t> </a:t>
            </a:r>
            <a:r>
              <a:rPr lang="ru-RU" sz="2000" dirty="0" err="1"/>
              <a:t>цією</a:t>
            </a:r>
            <a:r>
              <a:rPr lang="ru-RU" sz="2000" dirty="0"/>
              <a:t> </a:t>
            </a:r>
            <a:r>
              <a:rPr lang="ru-RU" sz="2000" dirty="0" err="1"/>
              <a:t>речовиною</a:t>
            </a:r>
            <a:r>
              <a:rPr lang="ru-RU" sz="2000" dirty="0"/>
              <a:t> </a:t>
            </a:r>
            <a:r>
              <a:rPr lang="ru-RU" sz="2000" dirty="0" err="1"/>
              <a:t>слід</a:t>
            </a:r>
            <a:r>
              <a:rPr lang="ru-RU" sz="2000" dirty="0"/>
              <a:t> не </a:t>
            </a:r>
            <a:r>
              <a:rPr lang="ru-RU" sz="2000" dirty="0" err="1"/>
              <a:t>допускати</a:t>
            </a:r>
            <a:r>
              <a:rPr lang="ru-RU" sz="2000" dirty="0"/>
              <a:t> </a:t>
            </a:r>
            <a:r>
              <a:rPr lang="ru-RU" sz="2000" dirty="0" err="1"/>
              <a:t>потрапляння</a:t>
            </a:r>
            <a:r>
              <a:rPr lang="ru-RU" sz="2000" dirty="0"/>
              <a:t> в </a:t>
            </a:r>
            <a:r>
              <a:rPr lang="ru-RU" sz="2000" dirty="0" err="1"/>
              <a:t>очі</a:t>
            </a:r>
            <a:r>
              <a:rPr lang="ru-RU" sz="2000" dirty="0"/>
              <a:t>, а </a:t>
            </a:r>
            <a:r>
              <a:rPr lang="ru-RU" sz="2000" dirty="0" err="1"/>
              <a:t>також</a:t>
            </a:r>
            <a:r>
              <a:rPr lang="ru-RU" sz="2000" dirty="0"/>
              <a:t> </a:t>
            </a:r>
            <a:r>
              <a:rPr lang="ru-RU" sz="2000" dirty="0" err="1"/>
              <a:t>ретельно</a:t>
            </a:r>
            <a:r>
              <a:rPr lang="ru-RU" sz="2000" dirty="0"/>
              <a:t> </a:t>
            </a:r>
            <a:r>
              <a:rPr lang="ru-RU" sz="2000" dirty="0" err="1"/>
              <a:t>мити</a:t>
            </a:r>
            <a:r>
              <a:rPr lang="ru-RU" sz="2000" dirty="0"/>
              <a:t> руки.</a:t>
            </a:r>
            <a:endParaRPr lang="ru-RU" sz="2000" dirty="0" smtClean="0"/>
          </a:p>
          <a:p>
            <a:endParaRPr lang="ru-RU" dirty="0"/>
          </a:p>
        </p:txBody>
      </p:sp>
      <p:pic>
        <p:nvPicPr>
          <p:cNvPr id="8" name="Рисунок 7" descr="ZA0500_b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32040" y="4077072"/>
            <a:ext cx="2557493" cy="222217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23528" y="4293096"/>
            <a:ext cx="352839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err="1" smtClean="0"/>
              <a:t>Це</a:t>
            </a:r>
            <a:r>
              <a:rPr lang="ru-RU" sz="2000" dirty="0" smtClean="0"/>
              <a:t> </a:t>
            </a:r>
            <a:r>
              <a:rPr lang="ru-RU" sz="2000" dirty="0" err="1" smtClean="0"/>
              <a:t>засоби</a:t>
            </a:r>
            <a:r>
              <a:rPr lang="ru-RU" sz="2000" dirty="0" smtClean="0"/>
              <a:t> для </a:t>
            </a:r>
            <a:r>
              <a:rPr lang="ru-RU" sz="2000" dirty="0" err="1" smtClean="0"/>
              <a:t>відбілювання</a:t>
            </a:r>
            <a:r>
              <a:rPr lang="ru-RU" sz="2000" dirty="0" smtClean="0"/>
              <a:t>, </a:t>
            </a:r>
            <a:r>
              <a:rPr lang="ru-RU" sz="2000" dirty="0" err="1" smtClean="0"/>
              <a:t>дезинфекції</a:t>
            </a:r>
            <a:r>
              <a:rPr lang="ru-RU" sz="2000" dirty="0" smtClean="0"/>
              <a:t>, </a:t>
            </a:r>
            <a:r>
              <a:rPr lang="ru-RU" sz="2000" dirty="0" err="1" smtClean="0"/>
              <a:t>репеленти</a:t>
            </a:r>
            <a:r>
              <a:rPr lang="ru-RU" sz="2000" dirty="0" smtClean="0"/>
              <a:t>, </a:t>
            </a:r>
            <a:r>
              <a:rPr lang="ru-RU" sz="2000" dirty="0" err="1" smtClean="0"/>
              <a:t>для</a:t>
            </a:r>
            <a:r>
              <a:rPr lang="ru-RU" sz="2000" dirty="0" smtClean="0"/>
              <a:t> догляду за </a:t>
            </a:r>
            <a:r>
              <a:rPr lang="ru-RU" sz="2000" dirty="0" err="1" smtClean="0"/>
              <a:t>меблями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чищення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одягу</a:t>
            </a:r>
            <a:r>
              <a:rPr lang="ru-RU" sz="2000" dirty="0" smtClean="0"/>
              <a:t>.</a:t>
            </a:r>
            <a:endParaRPr lang="uk-UA" sz="2000" dirty="0" smtClean="0"/>
          </a:p>
          <a:p>
            <a:endParaRPr lang="uk-UA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pt-2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1340768"/>
            <a:ext cx="1296144" cy="1296144"/>
          </a:xfrm>
        </p:spPr>
      </p:pic>
      <p:sp>
        <p:nvSpPr>
          <p:cNvPr id="4" name="Прямоугольник 3"/>
          <p:cNvSpPr/>
          <p:nvPr/>
        </p:nvSpPr>
        <p:spPr>
          <a:xfrm>
            <a:off x="539552" y="260648"/>
            <a:ext cx="8229824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Вогненебезпечні</a:t>
            </a:r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5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побутові</a:t>
            </a:r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5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хімікати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6" name="Рисунок 5" descr="pt-2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52320" y="1412776"/>
            <a:ext cx="1292721" cy="1292721"/>
          </a:xfrm>
          <a:prstGeom prst="rect">
            <a:avLst/>
          </a:prstGeom>
        </p:spPr>
      </p:pic>
      <p:pic>
        <p:nvPicPr>
          <p:cNvPr id="7" name="Рисунок 6" descr="pt-24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39552" y="3212976"/>
            <a:ext cx="1368152" cy="1368152"/>
          </a:xfrm>
          <a:prstGeom prst="rect">
            <a:avLst/>
          </a:prstGeom>
        </p:spPr>
      </p:pic>
      <p:pic>
        <p:nvPicPr>
          <p:cNvPr id="8" name="Рисунок 7" descr="pt-21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452320" y="3068960"/>
            <a:ext cx="1440160" cy="144016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195736" y="1988840"/>
            <a:ext cx="496855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>
                <a:latin typeface="Arial" pitchFamily="34" charset="0"/>
                <a:cs typeface="Arial" pitchFamily="34" charset="0"/>
              </a:rPr>
              <a:t>Це </a:t>
            </a:r>
            <a:r>
              <a:rPr lang="uk-UA" sz="2000" dirty="0">
                <a:latin typeface="Arial" pitchFamily="34" charset="0"/>
                <a:cs typeface="Arial" pitchFamily="34" charset="0"/>
              </a:rPr>
              <a:t>препарати в аерозольній упаковці, органічні розчинники (бензин, </a:t>
            </a:r>
            <a:r>
              <a:rPr lang="uk-UA" sz="2000" dirty="0" err="1">
                <a:latin typeface="Arial" pitchFamily="34" charset="0"/>
                <a:cs typeface="Arial" pitchFamily="34" charset="0"/>
              </a:rPr>
              <a:t>уайт-спирт</a:t>
            </a:r>
            <a:r>
              <a:rPr lang="uk-UA" sz="2000" dirty="0">
                <a:latin typeface="Arial" pitchFamily="34" charset="0"/>
                <a:cs typeface="Arial" pitchFamily="34" charset="0"/>
              </a:rPr>
              <a:t>, гас, ацетон, скипидар, метиловий і етиловий спирти, тощо), рідкі засоби для захисту рослин і знищення побутових комах, деякі види полірувальних засобів.</a:t>
            </a:r>
          </a:p>
        </p:txBody>
      </p:sp>
      <p:pic>
        <p:nvPicPr>
          <p:cNvPr id="10" name="Рисунок 9" descr="876122_19702_1336733198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267744" y="4509120"/>
            <a:ext cx="2016224" cy="2016224"/>
          </a:xfrm>
          <a:prstGeom prst="rect">
            <a:avLst/>
          </a:prstGeom>
        </p:spPr>
      </p:pic>
      <p:pic>
        <p:nvPicPr>
          <p:cNvPr id="11" name="Рисунок 10" descr="ajerozoli6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004048" y="4437112"/>
            <a:ext cx="1933013" cy="20041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84784"/>
            <a:ext cx="8435280" cy="1296144"/>
          </a:xfrm>
        </p:spPr>
        <p:txBody>
          <a:bodyPr>
            <a:normAutofit lnSpcReduction="10000"/>
          </a:bodyPr>
          <a:lstStyle/>
          <a:p>
            <a:r>
              <a:rPr lang="ru-RU" sz="2400" dirty="0"/>
              <a:t>Прикладом </a:t>
            </a:r>
            <a:r>
              <a:rPr lang="ru-RU" sz="2400" dirty="0" err="1"/>
              <a:t>отруйних</a:t>
            </a:r>
            <a:r>
              <a:rPr lang="ru-RU" sz="2400" dirty="0"/>
              <a:t> </a:t>
            </a:r>
            <a:r>
              <a:rPr lang="ru-RU" sz="2400" dirty="0" err="1"/>
              <a:t>побутових</a:t>
            </a:r>
            <a:r>
              <a:rPr lang="ru-RU" sz="2400" dirty="0"/>
              <a:t> </a:t>
            </a:r>
            <a:r>
              <a:rPr lang="ru-RU" sz="2400" dirty="0" err="1"/>
              <a:t>хімікатів</a:t>
            </a:r>
            <a:r>
              <a:rPr lang="ru-RU" sz="2400" dirty="0"/>
              <a:t> </a:t>
            </a:r>
            <a:r>
              <a:rPr lang="ru-RU" sz="2400" dirty="0" err="1"/>
              <a:t>є</a:t>
            </a:r>
            <a:r>
              <a:rPr lang="ru-RU" sz="2400" dirty="0"/>
              <a:t> </a:t>
            </a:r>
            <a:r>
              <a:rPr lang="ru-RU" sz="2400" dirty="0" err="1"/>
              <a:t>отрутохімікати</a:t>
            </a:r>
            <a:r>
              <a:rPr lang="ru-RU" sz="2400" dirty="0"/>
              <a:t> (</a:t>
            </a:r>
            <a:r>
              <a:rPr lang="ru-RU" sz="2400" dirty="0" err="1"/>
              <a:t>пестициди</a:t>
            </a:r>
            <a:r>
              <a:rPr lang="ru-RU" sz="2400" dirty="0"/>
              <a:t>), </a:t>
            </a:r>
            <a:r>
              <a:rPr lang="ru-RU" sz="2400" dirty="0" err="1"/>
              <a:t>деякі</a:t>
            </a:r>
            <a:r>
              <a:rPr lang="ru-RU" sz="2400" dirty="0"/>
              <a:t> </a:t>
            </a:r>
            <a:r>
              <a:rPr lang="ru-RU" sz="2400" dirty="0" err="1" smtClean="0"/>
              <a:t>засоби</a:t>
            </a:r>
            <a:r>
              <a:rPr lang="ru-RU" sz="2400" dirty="0" smtClean="0"/>
              <a:t> для </a:t>
            </a:r>
            <a:r>
              <a:rPr lang="ru-RU" sz="2400" dirty="0" err="1"/>
              <a:t>видалення</a:t>
            </a:r>
            <a:r>
              <a:rPr lang="ru-RU" sz="2400" dirty="0"/>
              <a:t> </a:t>
            </a:r>
            <a:r>
              <a:rPr lang="ru-RU" sz="2400" dirty="0" err="1"/>
              <a:t>плям</a:t>
            </a:r>
            <a:r>
              <a:rPr lang="ru-RU" sz="2400" dirty="0"/>
              <a:t>, </a:t>
            </a:r>
            <a:r>
              <a:rPr lang="ru-RU" sz="2400" dirty="0" err="1"/>
              <a:t>клеї</a:t>
            </a:r>
            <a:r>
              <a:rPr lang="ru-RU" sz="2400" dirty="0"/>
              <a:t>, </a:t>
            </a:r>
            <a:r>
              <a:rPr lang="ru-RU" sz="2400" dirty="0" err="1"/>
              <a:t>автокосметика</a:t>
            </a:r>
            <a:r>
              <a:rPr lang="ru-RU" dirty="0"/>
              <a:t>.</a:t>
            </a:r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332656"/>
            <a:ext cx="79216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Отруйні</a:t>
            </a:r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5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побутові</a:t>
            </a:r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5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хімікати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5" name="Рисунок 4" descr="pt-1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2780928"/>
            <a:ext cx="1728192" cy="1728192"/>
          </a:xfrm>
          <a:prstGeom prst="rect">
            <a:avLst/>
          </a:prstGeom>
        </p:spPr>
      </p:pic>
      <p:pic>
        <p:nvPicPr>
          <p:cNvPr id="6" name="Рисунок 5" descr="pt-1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08104" y="2492896"/>
            <a:ext cx="1868785" cy="1868785"/>
          </a:xfrm>
          <a:prstGeom prst="rect">
            <a:avLst/>
          </a:prstGeom>
        </p:spPr>
      </p:pic>
      <p:pic>
        <p:nvPicPr>
          <p:cNvPr id="7" name="Рисунок 6" descr="hazard_tsvg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516216" y="4653136"/>
            <a:ext cx="1728192" cy="172819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971600" y="4653136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Їдкий</a:t>
            </a:r>
            <a:endParaRPr lang="uk-UA" dirty="0"/>
          </a:p>
        </p:txBody>
      </p:sp>
      <p:pic>
        <p:nvPicPr>
          <p:cNvPr id="9" name="Рисунок 8" descr="b5a21a5f7ea3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483768" y="3789040"/>
            <a:ext cx="2698229" cy="22898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Правила техніки безпеки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fontAlgn="base"/>
            <a:r>
              <a:rPr lang="uk-UA" sz="2400" dirty="0"/>
              <a:t>усі препарати застосовувати тільки за призначенням, суворо дотримуючись інструкції і рекомендацій з їх </a:t>
            </a:r>
            <a:r>
              <a:rPr lang="uk-UA" sz="2400" dirty="0" smtClean="0"/>
              <a:t>використання;</a:t>
            </a:r>
          </a:p>
          <a:p>
            <a:pPr fontAlgn="base"/>
            <a:r>
              <a:rPr lang="uk-UA" sz="2400" dirty="0" smtClean="0"/>
              <a:t>усі </a:t>
            </a:r>
            <a:r>
              <a:rPr lang="uk-UA" sz="2400" dirty="0"/>
              <a:t>засоби побутової хімії, навіть якщо це звичайний пральний порошок чи сода, варто зберігати в недоступних для дітей місцях;</a:t>
            </a:r>
          </a:p>
          <a:p>
            <a:pPr fontAlgn="base"/>
            <a:r>
              <a:rPr lang="uk-UA" sz="2400" dirty="0"/>
              <a:t>усі хімічні препарати треба обов’язково зберігати окремо від харчових продуктів;</a:t>
            </a:r>
          </a:p>
          <a:p>
            <a:r>
              <a:rPr lang="uk-UA" sz="2400" dirty="0"/>
              <a:t>при роботі з препаратами, що містять агресивні хімічні речовини (кислоти, луги) треба надягати </a:t>
            </a:r>
            <a:r>
              <a:rPr lang="uk-UA" sz="2400" dirty="0" err="1"/>
              <a:t>ґумові</a:t>
            </a:r>
            <a:r>
              <a:rPr lang="uk-UA" sz="2400" dirty="0"/>
              <a:t> рукавички, окуляри</a:t>
            </a:r>
            <a:r>
              <a:rPr lang="uk-UA" sz="2400" dirty="0" smtClean="0"/>
              <a:t>;</a:t>
            </a:r>
          </a:p>
          <a:p>
            <a:r>
              <a:rPr lang="uk-UA" sz="2400" dirty="0"/>
              <a:t>небезпечно нюхати невідомі побутові хімікати, перевіряти невідомі хімікати на дотик, оскільки вони можуть ушкодити або подразнити шкіру, пробувати побутові хімікати на смак з метою їх розпізнавання.</a:t>
            </a:r>
          </a:p>
          <a:p>
            <a:endParaRPr lang="uk-UA" sz="2400" dirty="0"/>
          </a:p>
          <a:p>
            <a:endParaRPr lang="uk-UA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Ознаки отруєння побутовими хімікатами</a:t>
            </a:r>
            <a:endParaRPr lang="uk-UA" dirty="0"/>
          </a:p>
        </p:txBody>
      </p:sp>
      <p:pic>
        <p:nvPicPr>
          <p:cNvPr id="4" name="Содержимое 3" descr="436е457568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43608" y="1988840"/>
            <a:ext cx="2857500" cy="1752600"/>
          </a:xfrm>
        </p:spPr>
      </p:pic>
      <p:pic>
        <p:nvPicPr>
          <p:cNvPr id="5" name="Рисунок 4" descr="86733500133996669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16016" y="1628800"/>
            <a:ext cx="3563888" cy="2375925"/>
          </a:xfrm>
          <a:prstGeom prst="rect">
            <a:avLst/>
          </a:prstGeom>
        </p:spPr>
      </p:pic>
      <p:pic>
        <p:nvPicPr>
          <p:cNvPr id="6" name="Рисунок 5" descr="small_information_items_2989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483768" y="4077072"/>
            <a:ext cx="3782194" cy="25214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436</Words>
  <Application>Microsoft Office PowerPoint</Application>
  <PresentationFormat>Экран (4:3)</PresentationFormat>
  <Paragraphs>44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Правила безпечного використання засобів побутової хімії</vt:lpstr>
      <vt:lpstr>Слайд 2</vt:lpstr>
      <vt:lpstr>Слайд 3</vt:lpstr>
      <vt:lpstr>Слайд 4</vt:lpstr>
      <vt:lpstr>Слайд 5</vt:lpstr>
      <vt:lpstr>Слайд 6</vt:lpstr>
      <vt:lpstr>Слайд 7</vt:lpstr>
      <vt:lpstr>Правила техніки безпеки</vt:lpstr>
      <vt:lpstr>Ознаки отруєння побутовими хімікатами</vt:lpstr>
      <vt:lpstr>Перша допомога при отруєнні побутовими хімікатами</vt:lpstr>
      <vt:lpstr>Пам’ятайте!</vt:lpstr>
      <vt:lpstr>Дякую за увагу!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Правила безпечного використання засобів побутової хімії</dc:title>
  <dc:creator>Назар</dc:creator>
  <cp:lastModifiedBy>Назар</cp:lastModifiedBy>
  <cp:revision>9</cp:revision>
  <dcterms:created xsi:type="dcterms:W3CDTF">2014-12-03T17:54:20Z</dcterms:created>
  <dcterms:modified xsi:type="dcterms:W3CDTF">2014-12-03T19:17:01Z</dcterms:modified>
</cp:coreProperties>
</file>