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5" r:id="rId6"/>
    <p:sldId id="263" r:id="rId7"/>
    <p:sldId id="266" r:id="rId8"/>
    <p:sldId id="267" r:id="rId9"/>
    <p:sldId id="270" r:id="rId10"/>
    <p:sldId id="25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5DEB-9529-43D3-B88B-CE988B66F517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F64D6-B8E4-42A3-BD8A-22D3A856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D9F5E83-EF4E-4A17-8AFC-3F85FC8575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860800"/>
            <a:ext cx="8305800" cy="2736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Выполнила: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ученица 11-Б класса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Зануда.Т.А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Проверила: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Тисленко.Л.А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836712"/>
            <a:ext cx="8305800" cy="18722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ПРЕЗЕНТАЦИЯ НА </a:t>
            </a:r>
            <a:r>
              <a:rPr lang="ru-RU" sz="4000" dirty="0" smtClean="0"/>
              <a:t>ТЕМУ :</a:t>
            </a:r>
            <a:br>
              <a:rPr lang="ru-RU" sz="4000" dirty="0" smtClean="0"/>
            </a:br>
            <a:r>
              <a:rPr lang="ru-RU" sz="4000" dirty="0" smtClean="0"/>
              <a:t>Бензол и его свойства.</a:t>
            </a:r>
            <a:endParaRPr lang="ru-RU" sz="4000" dirty="0"/>
          </a:p>
        </p:txBody>
      </p:sp>
      <p:pic>
        <p:nvPicPr>
          <p:cNvPr id="6148" name="Picture 13" descr="doc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21200"/>
            <a:ext cx="1181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665327"/>
      </p:ext>
    </p:extLst>
  </p:cSld>
  <p:clrMapOvr>
    <a:masterClrMapping/>
  </p:clrMapOvr>
  <p:transition advClick="0" advTm="40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ек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740" y="5516374"/>
            <a:ext cx="1838184" cy="1040482"/>
          </a:xfrm>
          <a:prstGeom prst="rect">
            <a:avLst/>
          </a:prstGeom>
        </p:spPr>
      </p:pic>
      <p:pic>
        <p:nvPicPr>
          <p:cNvPr id="31" name="Рисунок 30" descr="анил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5851" y="5172777"/>
            <a:ext cx="1619229" cy="121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446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присадка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37179" y="1595141"/>
            <a:ext cx="2040253" cy="1285874"/>
          </a:xfrm>
        </p:spPr>
      </p:pic>
      <p:sp>
        <p:nvSpPr>
          <p:cNvPr id="4" name="Прямоугольник 3"/>
          <p:cNvSpPr/>
          <p:nvPr/>
        </p:nvSpPr>
        <p:spPr>
          <a:xfrm>
            <a:off x="2550648" y="2868195"/>
            <a:ext cx="2158095" cy="1007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</a:t>
            </a:r>
            <a:r>
              <a:rPr lang="ru-RU" sz="4400" baseline="-25000" dirty="0" smtClean="0"/>
              <a:t>6</a:t>
            </a:r>
            <a:r>
              <a:rPr lang="ru-RU" sz="4400" dirty="0" smtClean="0"/>
              <a:t>Н</a:t>
            </a:r>
            <a:r>
              <a:rPr lang="ru-RU" sz="4400" baseline="-25000" dirty="0" smtClean="0"/>
              <a:t>6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241" y="766706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Добавки к бензину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6149" y="525890"/>
            <a:ext cx="20717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растворителей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3579" y="2868195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органических соединений: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48719" y="4458659"/>
            <a:ext cx="1311913" cy="991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ацетона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02491" y="4036223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анилина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4971" y="1420069"/>
            <a:ext cx="1574398" cy="107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пестицидов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84647" y="4464851"/>
            <a:ext cx="158189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лекарств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1641" y="5107781"/>
            <a:ext cx="246309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Фенолформальдегид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ных</a:t>
            </a:r>
            <a:r>
              <a:rPr lang="ru-RU" dirty="0" smtClean="0"/>
              <a:t> пластмасс</a:t>
            </a:r>
            <a:endParaRPr lang="ru-RU" dirty="0"/>
          </a:p>
        </p:txBody>
      </p:sp>
      <p:pic>
        <p:nvPicPr>
          <p:cNvPr id="14" name="Рисунок 13" descr="растворител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286" y="1347432"/>
            <a:ext cx="1714500" cy="142875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1678761" y="1354294"/>
            <a:ext cx="2214578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361215" y="2002658"/>
            <a:ext cx="142876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3"/>
            <a:endCxn id="7" idx="1"/>
          </p:cNvCxnSpPr>
          <p:nvPr/>
        </p:nvCxnSpPr>
        <p:spPr>
          <a:xfrm flipV="1">
            <a:off x="4708743" y="3261104"/>
            <a:ext cx="1944836" cy="110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7506820" y="2609881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395864" y="362528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635720" y="3806401"/>
            <a:ext cx="500065" cy="464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4764724" y="4026000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фенолф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857" y="3324200"/>
            <a:ext cx="1428750" cy="1428750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rot="5400000">
            <a:off x="2178827" y="5322107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пестицид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8746" y="248267"/>
            <a:ext cx="1703120" cy="1140482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rot="10800000" flipV="1">
            <a:off x="1876197" y="3875321"/>
            <a:ext cx="378621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Таня\Desktop\hallowe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93" y="5489940"/>
            <a:ext cx="1397059" cy="10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5"/>
    </mc:Choice>
    <mc:Fallback xmlns="">
      <p:transition spd="slow" advTm="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229600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Рекомендуемая литература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058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Горелов А. А. Концепции современного естествознания – учебное пособие для студ. Вузов</a:t>
            </a:r>
            <a:r>
              <a:rPr lang="en-US" sz="1800" dirty="0" smtClean="0"/>
              <a:t>. -</a:t>
            </a:r>
            <a:r>
              <a:rPr lang="ru-RU" sz="1800" dirty="0" smtClean="0"/>
              <a:t>  М.: </a:t>
            </a:r>
            <a:r>
              <a:rPr lang="ru-RU" sz="1800" dirty="0" err="1" smtClean="0"/>
              <a:t>Юрайт-Издат</a:t>
            </a:r>
            <a:r>
              <a:rPr lang="ru-RU" sz="1800" dirty="0" smtClean="0"/>
              <a:t>, 2009.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/>
              <a:t>Дубнищева</a:t>
            </a:r>
            <a:r>
              <a:rPr lang="ru-RU" sz="1800" dirty="0" smtClean="0"/>
              <a:t> Т. Я. Концепции современного естествознания  учебное пособие для студ. вузов – - 8-е </a:t>
            </a:r>
            <a:r>
              <a:rPr lang="ru-RU" sz="1800" dirty="0" err="1" smtClean="0"/>
              <a:t>изд.,стереотип</a:t>
            </a:r>
            <a:r>
              <a:rPr lang="ru-RU" sz="1800" dirty="0" smtClean="0"/>
              <a:t>. - М. : Академия, 2008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/>
              <a:t>Карпенков</a:t>
            </a:r>
            <a:r>
              <a:rPr lang="ru-RU" sz="1800" dirty="0" smtClean="0"/>
              <a:t> С. Х. Концепции современного естествознания практикум : учебное пособие для студ. вузов  – - 4-е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- М. : </a:t>
            </a:r>
            <a:r>
              <a:rPr lang="ru-RU" sz="1800" dirty="0" err="1" smtClean="0"/>
              <a:t>Высш</a:t>
            </a:r>
            <a:r>
              <a:rPr lang="ru-RU" sz="1800" dirty="0" smtClean="0"/>
              <a:t>. </a:t>
            </a:r>
            <a:r>
              <a:rPr lang="ru-RU" sz="1800" dirty="0" err="1" smtClean="0"/>
              <a:t>шк</a:t>
            </a:r>
            <a:r>
              <a:rPr lang="ru-RU" sz="1800" dirty="0" smtClean="0"/>
              <a:t>., 2007.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/>
              <a:t>Родкина</a:t>
            </a:r>
            <a:r>
              <a:rPr lang="ru-RU" sz="1800" dirty="0" smtClean="0"/>
              <a:t> Л. Р., Шмакова Е. Э. Практикум по концепциям современного естествознания. Ч. 1: Точное естествознание. – Владивосток: Изд-во ВГУЭС, 2002</a:t>
            </a:r>
          </a:p>
        </p:txBody>
      </p:sp>
      <p:pic>
        <p:nvPicPr>
          <p:cNvPr id="18436" name="Picture 2" descr="C:\Users\Таня\Desktop\Knig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86">
            <a:off x="6709623" y="4071985"/>
            <a:ext cx="14144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Таня\Desktop\347_5649782060369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4781">
            <a:off x="1604085" y="3875482"/>
            <a:ext cx="134143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C:\Users\Альбина\Documents\ВСЕ КАРТИНКИ\Звезды Феерверки\d7639d5b3a8d66092ac5799409ec7b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333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21425"/>
            <a:ext cx="4937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6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7"/>
    </mc:Choice>
    <mc:Fallback xmlns="">
      <p:transition spd="slow" advTm="18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8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</a:rPr>
              <a:t>          Спасибо за внимание!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0713"/>
            <a:ext cx="4937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146800"/>
            <a:ext cx="4937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050"/>
            <a:ext cx="4937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5516563"/>
            <a:ext cx="49371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205538"/>
            <a:ext cx="4937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360738"/>
            <a:ext cx="4937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360738"/>
            <a:ext cx="49371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Таня\Desktop\XvUBz-ABI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3285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210336"/>
      </p:ext>
    </p:extLst>
  </p:cSld>
  <p:clrMapOvr>
    <a:masterClrMapping/>
  </p:clrMapOvr>
  <p:transition advTm="6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836612"/>
            <a:ext cx="8362950" cy="55768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 История открытия бензола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Второе рождение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Новое получение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Строение бензола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Схема перекрывания облаков в молекуле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Физические свойства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Химические свойства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dirty="0" smtClean="0"/>
              <a:t> Применение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5412D8"/>
                </a:solidFill>
              </a:rPr>
              <a:t> 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9424"/>
            <a:ext cx="8003232" cy="8613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              Содержание</a:t>
            </a:r>
            <a:endParaRPr lang="ru-RU" sz="4000" dirty="0"/>
          </a:p>
        </p:txBody>
      </p:sp>
      <p:pic>
        <p:nvPicPr>
          <p:cNvPr id="7172" name="Picture 9" descr="C:\Users\Альбина\Documents\ВСЕ КАРТИНКИ\Звезды Феерверки\d7639d5b3a8d66092ac5799409ec7b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Альбина\Documents\ВСЕ КАРТИНКИ\Звезды Феерверки\d7639d5b3a8d66092ac5799409ec7b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61944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0d7bfbb42edcbbc148491e5164e3ef6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495">
            <a:off x="7532586" y="575352"/>
            <a:ext cx="12239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469111"/>
      </p:ext>
    </p:extLst>
  </p:cSld>
  <p:clrMapOvr>
    <a:masterClrMapping/>
  </p:clrMapOvr>
  <p:transition advClick="0" advTm="24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76872"/>
            <a:ext cx="4392488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Впервые бензол описал немецкий химик Иоганн </a:t>
            </a:r>
            <a:r>
              <a:rPr lang="ru-RU" dirty="0" err="1"/>
              <a:t>Глаубер</a:t>
            </a:r>
            <a:r>
              <a:rPr lang="ru-RU" dirty="0"/>
              <a:t>. Он получил это соединение в 1649 г. в результате перегонки каменноугольной смолы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smtClean="0"/>
              <a:t>История открытия бензола</a:t>
            </a:r>
            <a:endParaRPr lang="ru-RU" dirty="0"/>
          </a:p>
        </p:txBody>
      </p:sp>
      <p:pic>
        <p:nvPicPr>
          <p:cNvPr id="4098" name="Picture 2" descr="C:\Users\Таня\Desktop\Glaub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8384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5"/>
    </mc:Choice>
    <mc:Fallback xmlns="">
      <p:transition spd="slow" advTm="12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36912"/>
            <a:ext cx="5122912" cy="34590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Своё второе рождение бензол получил благодаря работам Фарадея. Бензол был открыт в 1825 году английским физиком Майклом Фарадеем, который выделил его из жидкого конденсата светильного газа.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/>
          <a:lstStyle/>
          <a:p>
            <a:r>
              <a:rPr lang="ru-RU" dirty="0" smtClean="0"/>
              <a:t>Второе рождение</a:t>
            </a:r>
            <a:endParaRPr lang="ru-RU" dirty="0"/>
          </a:p>
        </p:txBody>
      </p:sp>
      <p:pic>
        <p:nvPicPr>
          <p:cNvPr id="5122" name="Picture 2" descr="C:\Users\Таня\Desktop\XvUBz-ABI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762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3" descr="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113">
            <a:off x="8141568" y="5759776"/>
            <a:ext cx="689620" cy="7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5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5"/>
    </mc:Choice>
    <mc:Fallback xmlns="">
      <p:transition spd="slow" advTm="11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85750"/>
            <a:ext cx="716084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Новое получение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38" y="857250"/>
            <a:ext cx="8501062" cy="564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8" descr="Mitscherl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1655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323850" y="981075"/>
            <a:ext cx="6643688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  <a:cs typeface="Arial" charset="0"/>
              </a:rPr>
              <a:t>В </a:t>
            </a:r>
            <a:r>
              <a:rPr lang="ru-RU" sz="2800" dirty="0" smtClean="0">
                <a:cs typeface="Arial" charset="0"/>
              </a:rPr>
              <a:t>1833</a:t>
            </a:r>
            <a:r>
              <a:rPr lang="ru-RU" sz="2800" dirty="0" smtClean="0">
                <a:latin typeface="Arial" charset="0"/>
                <a:cs typeface="Arial" charset="0"/>
              </a:rPr>
              <a:t>–</a:t>
            </a:r>
            <a:r>
              <a:rPr lang="ru-RU" sz="2800" dirty="0" smtClean="0">
                <a:cs typeface="Arial" charset="0"/>
              </a:rPr>
              <a:t>1835 гг</a:t>
            </a:r>
            <a:r>
              <a:rPr lang="ru-RU" sz="2800" dirty="0" smtClean="0">
                <a:latin typeface="Arial" charset="0"/>
                <a:cs typeface="Arial" charset="0"/>
              </a:rPr>
              <a:t>.</a:t>
            </a:r>
            <a:r>
              <a:rPr lang="ru-RU" sz="2800" dirty="0" smtClean="0">
                <a:cs typeface="Arial" charset="0"/>
              </a:rPr>
              <a:t> немецкий химик 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cs typeface="Arial" charset="0"/>
              </a:rPr>
              <a:t>Э</a:t>
            </a:r>
            <a:r>
              <a:rPr lang="ru-RU" sz="2800" dirty="0" smtClean="0">
                <a:latin typeface="Arial" charset="0"/>
                <a:cs typeface="Arial" charset="0"/>
              </a:rPr>
              <a:t>.</a:t>
            </a:r>
            <a:r>
              <a:rPr lang="ru-RU" sz="2800" dirty="0" smtClean="0">
                <a:cs typeface="Arial" charset="0"/>
              </a:rPr>
              <a:t> Митчерлих исследовал это вещество</a:t>
            </a:r>
            <a:r>
              <a:rPr lang="ru-RU" sz="2800" dirty="0" smtClean="0">
                <a:latin typeface="Arial" charset="0"/>
                <a:cs typeface="Arial" charset="0"/>
              </a:rPr>
              <a:t>,</a:t>
            </a:r>
            <a:r>
              <a:rPr lang="ru-RU" sz="2800" dirty="0" smtClean="0">
                <a:cs typeface="Arial" charset="0"/>
              </a:rPr>
              <a:t> определил его формулу С</a:t>
            </a:r>
            <a:r>
              <a:rPr lang="ru-RU" sz="2800" baseline="-25000" dirty="0" smtClean="0">
                <a:cs typeface="Arial" charset="0"/>
              </a:rPr>
              <a:t>6</a:t>
            </a:r>
            <a:r>
              <a:rPr lang="ru-RU" sz="2800" dirty="0" smtClean="0">
                <a:cs typeface="Arial" charset="0"/>
              </a:rPr>
              <a:t>Н</a:t>
            </a:r>
            <a:r>
              <a:rPr lang="ru-RU" sz="2800" baseline="-25000" dirty="0" smtClean="0">
                <a:cs typeface="Arial" charset="0"/>
              </a:rPr>
              <a:t>6 </a:t>
            </a:r>
            <a:r>
              <a:rPr lang="ru-RU" sz="2800" dirty="0" smtClean="0">
                <a:cs typeface="Arial" charset="0"/>
              </a:rPr>
              <a:t>и назвал бензином 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cs typeface="Arial" charset="0"/>
              </a:rPr>
              <a:t>(от арабского слова, которое обозначает «благовоние»)</a:t>
            </a:r>
            <a:r>
              <a:rPr lang="ru-RU" sz="2800" dirty="0" smtClean="0"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000" dirty="0" smtClean="0">
                <a:cs typeface="Arial" charset="0"/>
              </a:rPr>
              <a:t>Позже его соотечественник </a:t>
            </a:r>
            <a:r>
              <a:rPr lang="ru-RU" sz="3000" dirty="0" smtClean="0">
                <a:latin typeface="Arial" charset="0"/>
                <a:cs typeface="Arial" charset="0"/>
              </a:rPr>
              <a:t/>
            </a:r>
            <a:br>
              <a:rPr lang="ru-RU" sz="3000" dirty="0" smtClean="0">
                <a:latin typeface="Arial" charset="0"/>
                <a:cs typeface="Arial" charset="0"/>
              </a:rPr>
            </a:br>
            <a:r>
              <a:rPr lang="ru-RU" sz="3000" dirty="0" smtClean="0">
                <a:cs typeface="Arial" charset="0"/>
              </a:rPr>
              <a:t>Ю. Либих предложил новое имя соединению – бензол,  которое прижилось и в русской номенклатуре.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8" name="Содержимое 3" descr="228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76" y="3717032"/>
            <a:ext cx="16430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6"/>
    </mc:Choice>
    <mc:Fallback xmlns="">
      <p:transition spd="slow" advTm="1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2" y="980728"/>
            <a:ext cx="3383608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свое  время было </a:t>
            </a:r>
          </a:p>
          <a:p>
            <a:pPr marL="0" indent="0">
              <a:buNone/>
            </a:pPr>
            <a:r>
              <a:rPr lang="ru-RU" dirty="0"/>
              <a:t>предложено много</a:t>
            </a:r>
          </a:p>
          <a:p>
            <a:pPr marL="0" indent="0">
              <a:buNone/>
            </a:pPr>
            <a:r>
              <a:rPr lang="ru-RU" dirty="0"/>
              <a:t>вариантов структурных</a:t>
            </a:r>
          </a:p>
          <a:p>
            <a:pPr marL="0" indent="0">
              <a:buNone/>
            </a:pPr>
            <a:r>
              <a:rPr lang="ru-RU" dirty="0"/>
              <a:t>формул бензола, но ни</a:t>
            </a:r>
          </a:p>
          <a:p>
            <a:pPr marL="0" indent="0">
              <a:buNone/>
            </a:pPr>
            <a:r>
              <a:rPr lang="ru-RU" dirty="0"/>
              <a:t>одна из них не смогла</a:t>
            </a:r>
          </a:p>
          <a:p>
            <a:pPr marL="0" indent="0">
              <a:buNone/>
            </a:pPr>
            <a:r>
              <a:rPr lang="ru-RU" dirty="0"/>
              <a:t>удовлетворительно </a:t>
            </a:r>
          </a:p>
          <a:p>
            <a:pPr marL="0" indent="0">
              <a:buNone/>
            </a:pPr>
            <a:r>
              <a:rPr lang="ru-RU" dirty="0"/>
              <a:t>объяснить его особые </a:t>
            </a:r>
          </a:p>
          <a:p>
            <a:pPr marL="0" indent="0">
              <a:buNone/>
            </a:pPr>
            <a:r>
              <a:rPr lang="ru-RU" dirty="0"/>
              <a:t>свойства.</a:t>
            </a:r>
          </a:p>
          <a:p>
            <a:pPr marL="0" indent="0">
              <a:buNone/>
            </a:pPr>
            <a:r>
              <a:rPr lang="ru-RU" dirty="0"/>
              <a:t>Цикличность  строения </a:t>
            </a:r>
          </a:p>
          <a:p>
            <a:pPr marL="0" indent="0">
              <a:buNone/>
            </a:pPr>
            <a:r>
              <a:rPr lang="ru-RU" dirty="0"/>
              <a:t>бензола  подтверждается </a:t>
            </a:r>
          </a:p>
          <a:p>
            <a:pPr marL="0" indent="0">
              <a:buNone/>
            </a:pPr>
            <a:r>
              <a:rPr lang="ru-RU" dirty="0"/>
              <a:t>тем  фактом, что его </a:t>
            </a:r>
          </a:p>
          <a:p>
            <a:pPr marL="0" indent="0">
              <a:buNone/>
            </a:pPr>
            <a:r>
              <a:rPr lang="ru-RU" dirty="0"/>
              <a:t>однозамещенные </a:t>
            </a:r>
          </a:p>
          <a:p>
            <a:pPr marL="0" indent="0">
              <a:buNone/>
            </a:pPr>
            <a:r>
              <a:rPr lang="ru-RU" dirty="0"/>
              <a:t>производные не   имеют </a:t>
            </a:r>
          </a:p>
          <a:p>
            <a:pPr marL="0" indent="0">
              <a:buNone/>
            </a:pPr>
            <a:r>
              <a:rPr lang="ru-RU" dirty="0"/>
              <a:t>изомеров.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Строение бензола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7" y="1700808"/>
            <a:ext cx="4424733" cy="40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 descr="ag0003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8" y="5517232"/>
            <a:ext cx="1112355" cy="10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9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5"/>
    </mc:Choice>
    <mc:Fallback xmlns="">
      <p:transition spd="slow" advTm="13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Схема перекрывания облаков в молекуле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3" y="1340768"/>
            <a:ext cx="8066087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7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4"/>
    </mc:Choice>
    <mc:Fallback xmlns="">
      <p:transition spd="slow" advTm="9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/>
              <a:t>Физические свойства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906888" cy="49293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Бензол представляет собой бесцветную, легкоподвижную жидкость с температурой кипения +80ºС и температурой плавления + 5ºС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Он обладает своеобразным запахом, горит сильно коптящим пламенем, легче  воды и не растворяется в ней.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Он обладает своеобразным запахом, горит сильно коптящим пламенем, легче  воды и не растворяется </a:t>
            </a:r>
            <a:r>
              <a:rPr lang="ru-RU" dirty="0" smtClean="0"/>
              <a:t>в ней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Пары бензола с воздухом образуют взрывчатую смесь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Вращающаяся_молекула_бензол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68760"/>
            <a:ext cx="3571900" cy="3786214"/>
          </a:xfrm>
          <a:prstGeom prst="rect">
            <a:avLst/>
          </a:prstGeom>
        </p:spPr>
      </p:pic>
      <p:pic>
        <p:nvPicPr>
          <p:cNvPr id="6" name="Picture 3" descr="formu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54974"/>
            <a:ext cx="18002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3"/>
    </mc:Choice>
    <mc:Fallback xmlns="">
      <p:transition spd="slow" advTm="1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315913"/>
            <a:ext cx="7086600" cy="952500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rgbClr val="009900"/>
                </a:solidFill>
              </a:rPr>
              <a:t>Химические свойства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341438"/>
            <a:ext cx="782637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1.Горение бензола: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/>
              <a:t>2</a:t>
            </a:r>
            <a:r>
              <a:rPr lang="ru-RU" sz="3200" b="1" dirty="0" smtClean="0"/>
              <a:t>С6Н6 + 15О2 = 12СО2 + 6Н2О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2. Реакция замещения: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/>
              <a:t> С6Н6 + </a:t>
            </a:r>
            <a:r>
              <a:rPr lang="en-US" sz="3200" dirty="0" smtClean="0"/>
              <a:t>Br2      C6H5Br  + </a:t>
            </a:r>
            <a:r>
              <a:rPr lang="en-US" sz="3200" dirty="0" err="1" smtClean="0"/>
              <a:t>HBr</a:t>
            </a:r>
            <a:endParaRPr lang="ru-RU" sz="3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 Нитрование: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 smtClean="0"/>
              <a:t>С6Н6 + НО</a:t>
            </a:r>
            <a:r>
              <a:rPr lang="en-US" sz="2800" dirty="0" smtClean="0"/>
              <a:t>N</a:t>
            </a:r>
            <a:r>
              <a:rPr lang="ru-RU" sz="2800" dirty="0" smtClean="0"/>
              <a:t>О2           С6Н5</a:t>
            </a:r>
            <a:r>
              <a:rPr lang="en-US" sz="2800" dirty="0" smtClean="0"/>
              <a:t>N</a:t>
            </a:r>
            <a:r>
              <a:rPr lang="ru-RU" sz="2800" dirty="0" smtClean="0"/>
              <a:t>О2 + Н2О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4. Гидрирование: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/>
              <a:t>С6Н6 + 3Н2       С6Н12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5. Хлорирование: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/>
              <a:t>С6Н6 + 3 </a:t>
            </a:r>
            <a:r>
              <a:rPr lang="en-US" sz="3200" dirty="0" smtClean="0"/>
              <a:t>Cl2       C6H6Cl6</a:t>
            </a:r>
            <a:endParaRPr lang="ru-RU" sz="3200" dirty="0" smtClean="0"/>
          </a:p>
          <a:p>
            <a:pPr eaLnBrk="1" hangingPunct="1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012919" y="299695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444719" y="378904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11332" y="4653136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228819" y="551723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9" descr="doc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933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2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8"/>
    </mc:Choice>
    <mc:Fallback xmlns="">
      <p:transition spd="slow" advTm="27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9" grpId="0" animBg="1"/>
      <p:bldP spid="25611" grpId="0" animBg="1"/>
      <p:bldP spid="25612" grpId="0" animBg="1"/>
      <p:bldP spid="256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2.4|2.5|2.4|2.5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7|2.5|2.7|2.6|2.5|2.7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8|2.9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3.4|4.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3|2.1|1.9|2.1|2.6|1.5|3|2.7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415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НА ТЕМУ : Бензол и его свойства.</vt:lpstr>
      <vt:lpstr>                Содержание</vt:lpstr>
      <vt:lpstr>История открытия бензола</vt:lpstr>
      <vt:lpstr>Второе рождение</vt:lpstr>
      <vt:lpstr>Новое получение </vt:lpstr>
      <vt:lpstr>Строение бензола</vt:lpstr>
      <vt:lpstr>  Схема перекрывания облаков в молекуле</vt:lpstr>
      <vt:lpstr>Физические свойства </vt:lpstr>
      <vt:lpstr>Химические свойства</vt:lpstr>
      <vt:lpstr>Применение</vt:lpstr>
      <vt:lpstr>Рекомендуемая литература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14</cp:revision>
  <dcterms:created xsi:type="dcterms:W3CDTF">2013-10-27T08:57:34Z</dcterms:created>
  <dcterms:modified xsi:type="dcterms:W3CDTF">2014-06-02T13:38:45Z</dcterms:modified>
</cp:coreProperties>
</file>