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46E23E"/>
    <a:srgbClr val="33CCFF"/>
    <a:srgbClr val="E6AF00"/>
    <a:srgbClr val="231AD0"/>
    <a:srgbClr val="26B5C4"/>
    <a:srgbClr val="7ADF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3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1BD4-65F2-48E7-9DC3-E0A7D38D5640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FBCEF-B221-4E41-BCEA-B58560610B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1BD4-65F2-48E7-9DC3-E0A7D38D5640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FBCEF-B221-4E41-BCEA-B58560610B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1BD4-65F2-48E7-9DC3-E0A7D38D5640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FBCEF-B221-4E41-BCEA-B58560610B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1BD4-65F2-48E7-9DC3-E0A7D38D5640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FBCEF-B221-4E41-BCEA-B58560610B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1BD4-65F2-48E7-9DC3-E0A7D38D5640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FBCEF-B221-4E41-BCEA-B58560610B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1BD4-65F2-48E7-9DC3-E0A7D38D5640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FBCEF-B221-4E41-BCEA-B58560610B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1BD4-65F2-48E7-9DC3-E0A7D38D5640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FBCEF-B221-4E41-BCEA-B58560610B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1BD4-65F2-48E7-9DC3-E0A7D38D5640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FBCEF-B221-4E41-BCEA-B58560610B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1BD4-65F2-48E7-9DC3-E0A7D38D5640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FBCEF-B221-4E41-BCEA-B58560610B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1BD4-65F2-48E7-9DC3-E0A7D38D5640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FBCEF-B221-4E41-BCEA-B58560610B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7B51BD4-65F2-48E7-9DC3-E0A7D38D5640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2AFBCEF-B221-4E41-BCEA-B58560610B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7B51BD4-65F2-48E7-9DC3-E0A7D38D5640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2AFBCEF-B221-4E41-BCEA-B58560610B2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000240"/>
            <a:ext cx="8077200" cy="1673352"/>
          </a:xfrm>
        </p:spPr>
        <p:txBody>
          <a:bodyPr>
            <a:normAutofit/>
          </a:bodyPr>
          <a:lstStyle/>
          <a:p>
            <a:pPr algn="ctr"/>
            <a:r>
              <a:rPr lang="ru-RU" sz="6000" dirty="0" err="1" smtClean="0"/>
              <a:t>Хімічна</a:t>
            </a:r>
            <a:r>
              <a:rPr lang="ru-RU" sz="6000" dirty="0" smtClean="0"/>
              <a:t> </a:t>
            </a:r>
            <a:r>
              <a:rPr lang="ru-RU" sz="6000" dirty="0" err="1" smtClean="0"/>
              <a:t>еволюція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86494" y="6458518"/>
            <a:ext cx="2957506" cy="399482"/>
          </a:xfrm>
        </p:spPr>
        <p:txBody>
          <a:bodyPr/>
          <a:lstStyle/>
          <a:p>
            <a:r>
              <a:rPr lang="uk-UA" dirty="0" smtClean="0"/>
              <a:t>Даниленко </a:t>
            </a:r>
            <a:r>
              <a:rPr lang="uk-UA" dirty="0" err="1" smtClean="0"/>
              <a:t>Альона</a:t>
            </a:r>
            <a:r>
              <a:rPr lang="uk-UA" dirty="0" smtClean="0"/>
              <a:t> 11-А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71472" y="2000240"/>
            <a:ext cx="8143932" cy="3929090"/>
          </a:xfrm>
          <a:prstGeom prst="roundRect">
            <a:avLst/>
          </a:prstGeom>
          <a:solidFill>
            <a:srgbClr val="7ADFEA">
              <a:alpha val="54902"/>
            </a:srgbClr>
          </a:solidFill>
          <a:ln>
            <a:solidFill>
              <a:srgbClr val="231A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500306"/>
            <a:ext cx="8229600" cy="2653941"/>
          </a:xfrm>
        </p:spPr>
        <p:txBody>
          <a:bodyPr/>
          <a:lstStyle/>
          <a:p>
            <a:pPr algn="ctr">
              <a:buNone/>
            </a:pPr>
            <a:r>
              <a:rPr lang="uk-UA" b="1" dirty="0" smtClean="0"/>
              <a:t>    </a:t>
            </a:r>
            <a:r>
              <a:rPr lang="uk-UA" b="1" dirty="0" smtClean="0">
                <a:solidFill>
                  <a:srgbClr val="0033CC"/>
                </a:solidFill>
              </a:rPr>
              <a:t>Хімічна еволюція </a:t>
            </a:r>
            <a:r>
              <a:rPr lang="uk-UA" dirty="0" smtClean="0"/>
              <a:t>– поступальний процес появи нових хімічних сполук, більш складних і високоорганізованих порівняно з вихідними речовинами, що відбувався на Землі перед виникненням життя.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C000"/>
                </a:solidFill>
              </a:rPr>
              <a:t>Основні положення концепції хімічної еволюції: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714464"/>
            <a:ext cx="8715436" cy="5143536"/>
          </a:xfrm>
        </p:spPr>
        <p:txBody>
          <a:bodyPr>
            <a:noAutofit/>
          </a:bodyPr>
          <a:lstStyle/>
          <a:p>
            <a:r>
              <a:rPr lang="uk-UA" sz="2000" b="1" dirty="0" smtClean="0">
                <a:solidFill>
                  <a:srgbClr val="FF0000"/>
                </a:solidFill>
              </a:rPr>
              <a:t>Життя на Землі виникло природним шляхом з неорганічних речовин з витратою енергії, яка надходила </a:t>
            </a:r>
            <a:r>
              <a:rPr lang="uk-UA" sz="2000" b="1" dirty="0" err="1" smtClean="0">
                <a:solidFill>
                  <a:srgbClr val="FF0000"/>
                </a:solidFill>
              </a:rPr>
              <a:t>іззовні</a:t>
            </a:r>
            <a:r>
              <a:rPr lang="uk-UA" sz="20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uk-UA" sz="2000" b="1" dirty="0" smtClean="0">
                <a:solidFill>
                  <a:srgbClr val="E6AF00"/>
                </a:solidFill>
              </a:rPr>
              <a:t>Виникнення життя – це процес появи дедалі нових хімічних сполук та хімічних реакцій.</a:t>
            </a:r>
          </a:p>
          <a:p>
            <a:r>
              <a:rPr lang="uk-UA" sz="2000" b="1" dirty="0" smtClean="0">
                <a:solidFill>
                  <a:srgbClr val="46E23E"/>
                </a:solidFill>
              </a:rPr>
              <a:t>Хімічна еволюція – процес, який протікав протягом мільярдів років у дуже специфічних умовах під впливом потужних зовнішніх джерел енергії.</a:t>
            </a:r>
          </a:p>
          <a:p>
            <a:r>
              <a:rPr lang="uk-UA" sz="2000" b="1" dirty="0" smtClean="0">
                <a:solidFill>
                  <a:srgbClr val="33CCFF"/>
                </a:solidFill>
              </a:rPr>
              <a:t>Важливу роль у хімічній еволюції  відіграв </a:t>
            </a:r>
            <a:r>
              <a:rPr lang="uk-UA" sz="2000" b="1" dirty="0" err="1" smtClean="0">
                <a:solidFill>
                  <a:srgbClr val="33CCFF"/>
                </a:solidFill>
              </a:rPr>
              <a:t>передбіологічний</a:t>
            </a:r>
            <a:r>
              <a:rPr lang="uk-UA" sz="2000" b="1" dirty="0" smtClean="0">
                <a:solidFill>
                  <a:srgbClr val="33CCFF"/>
                </a:solidFill>
              </a:rPr>
              <a:t> добір, що сприяв виникненню, насамперед, складних сполук, у яких здатність до обміну речовин поєднувалася зі здатністю до самовідтворення.</a:t>
            </a:r>
          </a:p>
          <a:p>
            <a:r>
              <a:rPr lang="uk-UA" sz="2000" b="1" dirty="0" smtClean="0">
                <a:solidFill>
                  <a:srgbClr val="0033CC"/>
                </a:solidFill>
              </a:rPr>
              <a:t>Ключовим у процесі хімічної еволюції був фактор самоорганізації, властивий усім складним системам, до яких відносяться й органічні молекули.</a:t>
            </a:r>
            <a:endParaRPr lang="ru-RU" sz="2000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28596" y="1714488"/>
            <a:ext cx="8429684" cy="4572032"/>
          </a:xfrm>
          <a:prstGeom prst="roundRect">
            <a:avLst/>
          </a:prstGeom>
          <a:solidFill>
            <a:srgbClr val="7ADFEA">
              <a:alpha val="54902"/>
            </a:srgbClr>
          </a:solidFill>
          <a:ln>
            <a:solidFill>
              <a:srgbClr val="231A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928802"/>
            <a:ext cx="8329642" cy="4654205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dirty="0" err="1" smtClean="0">
                <a:latin typeface="Calibri" pitchFamily="34" charset="0"/>
              </a:rPr>
              <a:t>Невідомим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залишається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питання</a:t>
            </a:r>
            <a:r>
              <a:rPr lang="ru-RU" dirty="0" smtClean="0">
                <a:latin typeface="Calibri" pitchFamily="34" charset="0"/>
              </a:rPr>
              <a:t>, коли і де </a:t>
            </a:r>
            <a:r>
              <a:rPr lang="ru-RU" dirty="0" err="1" smtClean="0">
                <a:latin typeface="Calibri" pitchFamily="34" charset="0"/>
              </a:rPr>
              <a:t>почалася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хімічна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еволюція</a:t>
            </a:r>
            <a:r>
              <a:rPr lang="ru-RU" dirty="0" smtClean="0">
                <a:latin typeface="Calibri" pitchFamily="34" charset="0"/>
              </a:rPr>
              <a:t>. </a:t>
            </a:r>
            <a:r>
              <a:rPr lang="ru-RU" dirty="0" err="1" smtClean="0">
                <a:latin typeface="Calibri" pitchFamily="34" charset="0"/>
              </a:rPr>
              <a:t>Можливі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будь-які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терміни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після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закінчення</a:t>
            </a:r>
            <a:r>
              <a:rPr lang="ru-RU" dirty="0" smtClean="0">
                <a:latin typeface="Calibri" pitchFamily="34" charset="0"/>
              </a:rPr>
              <a:t> другого циклу </a:t>
            </a:r>
            <a:r>
              <a:rPr lang="ru-RU" dirty="0" err="1" smtClean="0">
                <a:latin typeface="Calibri" pitchFamily="34" charset="0"/>
              </a:rPr>
              <a:t>зореутворення</a:t>
            </a:r>
            <a:r>
              <a:rPr lang="ru-RU" dirty="0" smtClean="0">
                <a:latin typeface="Calibri" pitchFamily="34" charset="0"/>
              </a:rPr>
              <a:t> , що настав </a:t>
            </a:r>
            <a:r>
              <a:rPr lang="ru-RU" dirty="0" err="1" smtClean="0">
                <a:latin typeface="Calibri" pitchFamily="34" charset="0"/>
              </a:rPr>
              <a:t>після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конденсації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продуктів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вибухів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первинних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наднових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зірок</a:t>
            </a:r>
            <a:r>
              <a:rPr lang="ru-RU" dirty="0" smtClean="0">
                <a:latin typeface="Calibri" pitchFamily="34" charset="0"/>
              </a:rPr>
              <a:t> , що </a:t>
            </a:r>
            <a:r>
              <a:rPr lang="ru-RU" dirty="0" err="1" smtClean="0">
                <a:latin typeface="Calibri" pitchFamily="34" charset="0"/>
              </a:rPr>
              <a:t>постачають</a:t>
            </a:r>
            <a:r>
              <a:rPr lang="ru-RU" dirty="0" smtClean="0">
                <a:latin typeface="Calibri" pitchFamily="34" charset="0"/>
              </a:rPr>
              <a:t> в </a:t>
            </a:r>
            <a:r>
              <a:rPr lang="ru-RU" dirty="0" err="1" smtClean="0">
                <a:latin typeface="Calibri" pitchFamily="34" charset="0"/>
              </a:rPr>
              <a:t>міжзоряний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простір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важкі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елементи</a:t>
            </a:r>
            <a:r>
              <a:rPr lang="ru-RU" dirty="0" smtClean="0">
                <a:latin typeface="Calibri" pitchFamily="34" charset="0"/>
              </a:rPr>
              <a:t> ( з атомною </a:t>
            </a:r>
            <a:r>
              <a:rPr lang="ru-RU" dirty="0" err="1" smtClean="0">
                <a:latin typeface="Calibri" pitchFamily="34" charset="0"/>
              </a:rPr>
              <a:t>масою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більше</a:t>
            </a:r>
            <a:r>
              <a:rPr lang="ru-RU" dirty="0" smtClean="0">
                <a:latin typeface="Calibri" pitchFamily="34" charset="0"/>
              </a:rPr>
              <a:t> 26 ). Друге </a:t>
            </a:r>
            <a:r>
              <a:rPr lang="ru-RU" dirty="0" err="1" smtClean="0">
                <a:latin typeface="Calibri" pitchFamily="34" charset="0"/>
              </a:rPr>
              <a:t>покоління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зірок</a:t>
            </a:r>
            <a:r>
              <a:rPr lang="ru-RU" dirty="0" smtClean="0">
                <a:latin typeface="Calibri" pitchFamily="34" charset="0"/>
              </a:rPr>
              <a:t>, </a:t>
            </a:r>
            <a:r>
              <a:rPr lang="ru-RU" dirty="0" err="1" smtClean="0">
                <a:latin typeface="Calibri" pitchFamily="34" charset="0"/>
              </a:rPr>
              <a:t>вже</a:t>
            </a:r>
            <a:r>
              <a:rPr lang="ru-RU" dirty="0" smtClean="0">
                <a:latin typeface="Calibri" pitchFamily="34" charset="0"/>
              </a:rPr>
              <a:t> з </a:t>
            </a:r>
            <a:r>
              <a:rPr lang="ru-RU" dirty="0" err="1" smtClean="0">
                <a:latin typeface="Calibri" pitchFamily="34" charset="0"/>
              </a:rPr>
              <a:t>планетними</a:t>
            </a:r>
            <a:r>
              <a:rPr lang="ru-RU" dirty="0" smtClean="0">
                <a:latin typeface="Calibri" pitchFamily="34" charset="0"/>
              </a:rPr>
              <a:t> системами , </a:t>
            </a:r>
            <a:r>
              <a:rPr lang="ru-RU" dirty="0" err="1" smtClean="0">
                <a:latin typeface="Calibri" pitchFamily="34" charset="0"/>
              </a:rPr>
              <a:t>збагаченими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важкими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елементами</a:t>
            </a:r>
            <a:r>
              <a:rPr lang="ru-RU" dirty="0" smtClean="0">
                <a:latin typeface="Calibri" pitchFamily="34" charset="0"/>
              </a:rPr>
              <a:t> , які </a:t>
            </a:r>
            <a:r>
              <a:rPr lang="ru-RU" dirty="0" err="1" smtClean="0">
                <a:latin typeface="Calibri" pitchFamily="34" charset="0"/>
              </a:rPr>
              <a:t>необхідні</a:t>
            </a:r>
            <a:r>
              <a:rPr lang="ru-RU" dirty="0" smtClean="0">
                <a:latin typeface="Calibri" pitchFamily="34" charset="0"/>
              </a:rPr>
              <a:t> для </a:t>
            </a:r>
            <a:r>
              <a:rPr lang="ru-RU" dirty="0" err="1" smtClean="0">
                <a:latin typeface="Calibri" pitchFamily="34" charset="0"/>
              </a:rPr>
              <a:t>реалізації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хімічної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еволюції</a:t>
            </a:r>
            <a:r>
              <a:rPr lang="ru-RU" dirty="0" smtClean="0">
                <a:latin typeface="Calibri" pitchFamily="34" charset="0"/>
              </a:rPr>
              <a:t>, </a:t>
            </a:r>
            <a:r>
              <a:rPr lang="ru-RU" dirty="0" err="1" smtClean="0">
                <a:latin typeface="Calibri" pitchFamily="34" charset="0"/>
              </a:rPr>
              <a:t>з'явилося</a:t>
            </a:r>
            <a:r>
              <a:rPr lang="ru-RU" dirty="0" smtClean="0">
                <a:latin typeface="Calibri" pitchFamily="34" charset="0"/>
              </a:rPr>
              <a:t> через 0,5-1,2 </a:t>
            </a:r>
            <a:r>
              <a:rPr lang="ru-RU" dirty="0" err="1" smtClean="0">
                <a:latin typeface="Calibri" pitchFamily="34" charset="0"/>
              </a:rPr>
              <a:t>млрд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років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після</a:t>
            </a:r>
            <a:r>
              <a:rPr lang="ru-RU" dirty="0" smtClean="0">
                <a:latin typeface="Calibri" pitchFamily="34" charset="0"/>
              </a:rPr>
              <a:t> Великого </a:t>
            </a:r>
            <a:r>
              <a:rPr lang="ru-RU" dirty="0" err="1" smtClean="0">
                <a:latin typeface="Calibri" pitchFamily="34" charset="0"/>
              </a:rPr>
              <a:t>вибуху</a:t>
            </a:r>
            <a:r>
              <a:rPr lang="ru-RU" dirty="0" smtClean="0">
                <a:latin typeface="Calibri" pitchFamily="34" charset="0"/>
              </a:rPr>
              <a:t>. При </a:t>
            </a:r>
            <a:r>
              <a:rPr lang="ru-RU" dirty="0" err="1" smtClean="0">
                <a:latin typeface="Calibri" pitchFamily="34" charset="0"/>
              </a:rPr>
              <a:t>виконанні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деяких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цілком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ймовірних</a:t>
            </a:r>
            <a:r>
              <a:rPr lang="ru-RU" dirty="0" smtClean="0">
                <a:latin typeface="Calibri" pitchFamily="34" charset="0"/>
              </a:rPr>
              <a:t> умов , для запуску </a:t>
            </a:r>
            <a:r>
              <a:rPr lang="ru-RU" dirty="0" err="1" smtClean="0">
                <a:latin typeface="Calibri" pitchFamily="34" charset="0"/>
              </a:rPr>
              <a:t>хімічної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еволюції</a:t>
            </a:r>
            <a:r>
              <a:rPr lang="ru-RU" dirty="0" smtClean="0">
                <a:latin typeface="Calibri" pitchFamily="34" charset="0"/>
              </a:rPr>
              <a:t> може бути </a:t>
            </a:r>
            <a:r>
              <a:rPr lang="ru-RU" dirty="0" err="1" smtClean="0">
                <a:latin typeface="Calibri" pitchFamily="34" charset="0"/>
              </a:rPr>
              <a:t>придатна</a:t>
            </a:r>
            <a:r>
              <a:rPr lang="ru-RU" dirty="0" smtClean="0">
                <a:latin typeface="Calibri" pitchFamily="34" charset="0"/>
              </a:rPr>
              <a:t> практично </a:t>
            </a:r>
            <a:r>
              <a:rPr lang="ru-RU" dirty="0" err="1" smtClean="0">
                <a:latin typeface="Calibri" pitchFamily="34" charset="0"/>
              </a:rPr>
              <a:t>будь-яка</a:t>
            </a:r>
            <a:r>
              <a:rPr lang="ru-RU" dirty="0" smtClean="0">
                <a:latin typeface="Calibri" pitchFamily="34" charset="0"/>
              </a:rPr>
              <a:t> середа : </a:t>
            </a:r>
            <a:r>
              <a:rPr lang="ru-RU" dirty="0" err="1" smtClean="0">
                <a:latin typeface="Calibri" pitchFamily="34" charset="0"/>
              </a:rPr>
              <a:t>глибини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океанів</a:t>
            </a:r>
            <a:r>
              <a:rPr lang="ru-RU" dirty="0" smtClean="0">
                <a:latin typeface="Calibri" pitchFamily="34" charset="0"/>
              </a:rPr>
              <a:t> , </a:t>
            </a:r>
            <a:r>
              <a:rPr lang="ru-RU" dirty="0" err="1" smtClean="0">
                <a:latin typeface="Calibri" pitchFamily="34" charset="0"/>
              </a:rPr>
              <a:t>надра</a:t>
            </a:r>
            <a:r>
              <a:rPr lang="ru-RU" dirty="0" smtClean="0">
                <a:latin typeface="Calibri" pitchFamily="34" charset="0"/>
              </a:rPr>
              <a:t> планет , </a:t>
            </a:r>
            <a:r>
              <a:rPr lang="ru-RU" dirty="0" err="1" smtClean="0">
                <a:latin typeface="Calibri" pitchFamily="34" charset="0"/>
              </a:rPr>
              <a:t>їх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поверхні</a:t>
            </a:r>
            <a:r>
              <a:rPr lang="ru-RU" dirty="0" smtClean="0">
                <a:latin typeface="Calibri" pitchFamily="34" charset="0"/>
              </a:rPr>
              <a:t> , </a:t>
            </a:r>
            <a:r>
              <a:rPr lang="ru-RU" dirty="0" err="1" smtClean="0">
                <a:latin typeface="Calibri" pitchFamily="34" charset="0"/>
              </a:rPr>
              <a:t>протопланетні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утворення</a:t>
            </a:r>
            <a:r>
              <a:rPr lang="ru-RU" dirty="0" smtClean="0">
                <a:latin typeface="Calibri" pitchFamily="34" charset="0"/>
              </a:rPr>
              <a:t> і </a:t>
            </a:r>
            <a:r>
              <a:rPr lang="ru-RU" dirty="0" err="1" smtClean="0">
                <a:latin typeface="Calibri" pitchFamily="34" charset="0"/>
              </a:rPr>
              <a:t>навіть</a:t>
            </a:r>
            <a:r>
              <a:rPr lang="ru-RU" dirty="0" smtClean="0">
                <a:latin typeface="Calibri" pitchFamily="34" charset="0"/>
              </a:rPr>
              <a:t> хмари </a:t>
            </a:r>
            <a:r>
              <a:rPr lang="ru-RU" dirty="0" err="1" smtClean="0">
                <a:latin typeface="Calibri" pitchFamily="34" charset="0"/>
              </a:rPr>
              <a:t>міжзоряного</a:t>
            </a:r>
            <a:r>
              <a:rPr lang="ru-RU" dirty="0" smtClean="0">
                <a:latin typeface="Calibri" pitchFamily="34" charset="0"/>
              </a:rPr>
              <a:t> газу , що </a:t>
            </a:r>
            <a:r>
              <a:rPr lang="ru-RU" dirty="0" err="1" smtClean="0">
                <a:latin typeface="Calibri" pitchFamily="34" charset="0"/>
              </a:rPr>
              <a:t>підтверджується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повсюдним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виявленням</a:t>
            </a:r>
            <a:r>
              <a:rPr lang="ru-RU" dirty="0" smtClean="0">
                <a:latin typeface="Calibri" pitchFamily="34" charset="0"/>
              </a:rPr>
              <a:t> в </a:t>
            </a:r>
            <a:r>
              <a:rPr lang="ru-RU" dirty="0" err="1" smtClean="0">
                <a:latin typeface="Calibri" pitchFamily="34" charset="0"/>
              </a:rPr>
              <a:t>космосі</a:t>
            </a:r>
            <a:r>
              <a:rPr lang="ru-RU" dirty="0" smtClean="0">
                <a:latin typeface="Calibri" pitchFamily="34" charset="0"/>
              </a:rPr>
              <a:t> методами </a:t>
            </a:r>
            <a:r>
              <a:rPr lang="ru-RU" dirty="0" err="1" smtClean="0">
                <a:latin typeface="Calibri" pitchFamily="34" charset="0"/>
              </a:rPr>
              <a:t>астрофізики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багатьох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видів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органічних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речовин</a:t>
            </a:r>
            <a:r>
              <a:rPr lang="ru-RU" dirty="0" smtClean="0">
                <a:latin typeface="Calibri" pitchFamily="34" charset="0"/>
              </a:rPr>
              <a:t> - </a:t>
            </a:r>
            <a:r>
              <a:rPr lang="ru-RU" dirty="0" err="1" smtClean="0">
                <a:latin typeface="Calibri" pitchFamily="34" charset="0"/>
              </a:rPr>
              <a:t>альдегідів</a:t>
            </a:r>
            <a:r>
              <a:rPr lang="ru-RU" dirty="0" smtClean="0">
                <a:latin typeface="Calibri" pitchFamily="34" charset="0"/>
              </a:rPr>
              <a:t> , </a:t>
            </a:r>
            <a:r>
              <a:rPr lang="ru-RU" dirty="0" err="1" smtClean="0">
                <a:latin typeface="Calibri" pitchFamily="34" charset="0"/>
              </a:rPr>
              <a:t>спиртів</a:t>
            </a:r>
            <a:r>
              <a:rPr lang="ru-RU" dirty="0" smtClean="0">
                <a:latin typeface="Calibri" pitchFamily="34" charset="0"/>
              </a:rPr>
              <a:t> , </a:t>
            </a:r>
            <a:r>
              <a:rPr lang="ru-RU" dirty="0" err="1" smtClean="0">
                <a:latin typeface="Calibri" pitchFamily="34" charset="0"/>
              </a:rPr>
              <a:t>цукрів</a:t>
            </a:r>
            <a:r>
              <a:rPr lang="ru-RU" dirty="0" smtClean="0">
                <a:latin typeface="Calibri" pitchFamily="34" charset="0"/>
              </a:rPr>
              <a:t> і </a:t>
            </a:r>
            <a:r>
              <a:rPr lang="ru-RU" dirty="0" err="1" smtClean="0">
                <a:latin typeface="Calibri" pitchFamily="34" charset="0"/>
              </a:rPr>
              <a:t>навіть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амінокислоти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гліцину</a:t>
            </a:r>
            <a:r>
              <a:rPr lang="ru-RU" dirty="0" smtClean="0">
                <a:latin typeface="Calibri" pitchFamily="34" charset="0"/>
              </a:rPr>
              <a:t> , які разом можуть служити </a:t>
            </a:r>
            <a:r>
              <a:rPr lang="ru-RU" dirty="0" err="1" smtClean="0">
                <a:latin typeface="Calibri" pitchFamily="34" charset="0"/>
              </a:rPr>
              <a:t>вихідним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матеріалом</a:t>
            </a:r>
            <a:r>
              <a:rPr lang="ru-RU" dirty="0" smtClean="0">
                <a:latin typeface="Calibri" pitchFamily="34" charset="0"/>
              </a:rPr>
              <a:t> для </a:t>
            </a:r>
            <a:r>
              <a:rPr lang="ru-RU" dirty="0" err="1" smtClean="0">
                <a:latin typeface="Calibri" pitchFamily="34" charset="0"/>
              </a:rPr>
              <a:t>хімічної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еволюції</a:t>
            </a:r>
            <a:r>
              <a:rPr lang="ru-RU" dirty="0" smtClean="0">
                <a:latin typeface="Calibri" pitchFamily="34" charset="0"/>
              </a:rPr>
              <a:t> , що </a:t>
            </a:r>
            <a:r>
              <a:rPr lang="ru-RU" dirty="0" err="1" smtClean="0">
                <a:latin typeface="Calibri" pitchFamily="34" charset="0"/>
              </a:rPr>
              <a:t>має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своїм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кінцевим</a:t>
            </a:r>
            <a:r>
              <a:rPr lang="ru-RU" dirty="0" smtClean="0">
                <a:latin typeface="Calibri" pitchFamily="34" charset="0"/>
              </a:rPr>
              <a:t> результатом </a:t>
            </a:r>
            <a:r>
              <a:rPr lang="ru-RU" dirty="0" err="1" smtClean="0">
                <a:latin typeface="Calibri" pitchFamily="34" charset="0"/>
              </a:rPr>
              <a:t>виникнення</a:t>
            </a:r>
            <a:r>
              <a:rPr lang="ru-RU" dirty="0" smtClean="0">
                <a:latin typeface="Calibri" pitchFamily="34" charset="0"/>
              </a:rPr>
              <a:t> життя.</a:t>
            </a:r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Методи дослідження хімічної еволюції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хімічної</a:t>
            </a:r>
            <a:r>
              <a:rPr lang="ru-RU" dirty="0" smtClean="0"/>
              <a:t> </a:t>
            </a:r>
            <a:r>
              <a:rPr lang="ru-RU" dirty="0" err="1" smtClean="0"/>
              <a:t>еволюції</a:t>
            </a:r>
            <a:r>
              <a:rPr lang="ru-RU" dirty="0" smtClean="0"/>
              <a:t> </a:t>
            </a:r>
            <a:r>
              <a:rPr lang="ru-RU" dirty="0" err="1" smtClean="0"/>
              <a:t>ускладнюється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що в </a:t>
            </a:r>
            <a:r>
              <a:rPr lang="ru-RU" dirty="0" err="1" smtClean="0"/>
              <a:t>даний</a:t>
            </a:r>
            <a:r>
              <a:rPr lang="ru-RU" dirty="0" smtClean="0"/>
              <a:t> час </a:t>
            </a:r>
            <a:r>
              <a:rPr lang="ru-RU" dirty="0" err="1" smtClean="0"/>
              <a:t>знання</a:t>
            </a:r>
            <a:r>
              <a:rPr lang="ru-RU" dirty="0" smtClean="0"/>
              <a:t> про </a:t>
            </a:r>
            <a:r>
              <a:rPr lang="ru-RU" dirty="0" err="1" smtClean="0"/>
              <a:t>геохімічні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давньої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не є </a:t>
            </a:r>
            <a:r>
              <a:rPr lang="ru-RU" dirty="0" err="1" smtClean="0"/>
              <a:t>достатньо</a:t>
            </a:r>
            <a:r>
              <a:rPr lang="ru-RU" dirty="0" smtClean="0"/>
              <a:t> </a:t>
            </a:r>
            <a:r>
              <a:rPr lang="ru-RU" dirty="0" err="1" smtClean="0"/>
              <a:t>повними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Тому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геологічних</a:t>
            </a:r>
            <a:r>
              <a:rPr lang="ru-RU" dirty="0" smtClean="0"/>
              <a:t> </a:t>
            </a:r>
            <a:r>
              <a:rPr lang="ru-RU" dirty="0" err="1" smtClean="0"/>
              <a:t>залучаються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астрономічні</a:t>
            </a:r>
            <a:r>
              <a:rPr lang="ru-RU" dirty="0" smtClean="0"/>
              <a:t> </a:t>
            </a:r>
            <a:r>
              <a:rPr lang="ru-RU" dirty="0" err="1" smtClean="0"/>
              <a:t>дані</a:t>
            </a:r>
            <a:r>
              <a:rPr lang="ru-RU" dirty="0" smtClean="0"/>
              <a:t>. Так, </a:t>
            </a:r>
            <a:r>
              <a:rPr lang="ru-RU" dirty="0" err="1" smtClean="0"/>
              <a:t>умови</a:t>
            </a:r>
            <a:r>
              <a:rPr lang="ru-RU" dirty="0" smtClean="0"/>
              <a:t> на </a:t>
            </a:r>
            <a:r>
              <a:rPr lang="ru-RU" dirty="0" err="1" smtClean="0"/>
              <a:t>Венері</a:t>
            </a:r>
            <a:r>
              <a:rPr lang="ru-RU" dirty="0" smtClean="0"/>
              <a:t> та </a:t>
            </a:r>
            <a:r>
              <a:rPr lang="ru-RU" dirty="0" err="1" smtClean="0"/>
              <a:t>Марсі</a:t>
            </a:r>
            <a:r>
              <a:rPr lang="ru-RU" dirty="0" smtClean="0"/>
              <a:t> </a:t>
            </a:r>
            <a:r>
              <a:rPr lang="ru-RU" dirty="0" err="1" smtClean="0"/>
              <a:t>розглядають</a:t>
            </a:r>
            <a:r>
              <a:rPr lang="ru-RU" dirty="0" smtClean="0"/>
              <a:t> як </a:t>
            </a:r>
            <a:r>
              <a:rPr lang="ru-RU" dirty="0" err="1" smtClean="0"/>
              <a:t>близькі</a:t>
            </a:r>
            <a:r>
              <a:rPr lang="ru-RU" dirty="0" smtClean="0"/>
              <a:t> до тих, що </a:t>
            </a:r>
            <a:r>
              <a:rPr lang="ru-RU" dirty="0" err="1" smtClean="0"/>
              <a:t>були</a:t>
            </a:r>
            <a:r>
              <a:rPr lang="ru-RU" dirty="0" smtClean="0"/>
              <a:t> на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різних </a:t>
            </a:r>
            <a:r>
              <a:rPr lang="ru-RU" dirty="0" err="1" smtClean="0"/>
              <a:t>етапах</a:t>
            </a:r>
            <a:r>
              <a:rPr lang="ru-RU" dirty="0" smtClean="0"/>
              <a:t> її </a:t>
            </a:r>
            <a:r>
              <a:rPr lang="ru-RU" dirty="0" err="1" smtClean="0"/>
              <a:t>еволюції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дані</a:t>
            </a:r>
            <a:r>
              <a:rPr lang="ru-RU" dirty="0" smtClean="0"/>
              <a:t> про </a:t>
            </a:r>
            <a:r>
              <a:rPr lang="ru-RU" dirty="0" err="1" smtClean="0"/>
              <a:t>хімічну</a:t>
            </a:r>
            <a:r>
              <a:rPr lang="ru-RU" dirty="0" smtClean="0"/>
              <a:t> </a:t>
            </a:r>
            <a:r>
              <a:rPr lang="ru-RU" dirty="0" err="1" smtClean="0"/>
              <a:t>еволюцію</a:t>
            </a:r>
            <a:r>
              <a:rPr lang="ru-RU" dirty="0" smtClean="0"/>
              <a:t> </a:t>
            </a:r>
            <a:r>
              <a:rPr lang="ru-RU" dirty="0" err="1" smtClean="0"/>
              <a:t>отримані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модельних</a:t>
            </a:r>
            <a:r>
              <a:rPr lang="ru-RU" dirty="0" smtClean="0"/>
              <a:t> </a:t>
            </a:r>
            <a:r>
              <a:rPr lang="ru-RU" dirty="0" err="1" smtClean="0"/>
              <a:t>експериментів</a:t>
            </a:r>
            <a:r>
              <a:rPr lang="ru-RU" dirty="0" smtClean="0"/>
              <a:t>, </a:t>
            </a:r>
            <a:r>
              <a:rPr lang="ru-RU" dirty="0" err="1" smtClean="0"/>
              <a:t>в</a:t>
            </a:r>
            <a:r>
              <a:rPr lang="ru-RU" dirty="0" smtClean="0"/>
              <a:t> ході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вдалося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</a:t>
            </a:r>
            <a:r>
              <a:rPr lang="ru-RU" dirty="0" err="1" smtClean="0"/>
              <a:t>складні</a:t>
            </a:r>
            <a:r>
              <a:rPr lang="ru-RU" dirty="0" smtClean="0"/>
              <a:t> </a:t>
            </a:r>
            <a:r>
              <a:rPr lang="ru-RU" dirty="0" err="1" smtClean="0"/>
              <a:t>органічні</a:t>
            </a:r>
            <a:r>
              <a:rPr lang="ru-RU" dirty="0" smtClean="0"/>
              <a:t> </a:t>
            </a:r>
            <a:r>
              <a:rPr lang="ru-RU" dirty="0" err="1" smtClean="0"/>
              <a:t>молекули</a:t>
            </a:r>
            <a:r>
              <a:rPr lang="ru-RU" dirty="0" smtClean="0"/>
              <a:t> при </a:t>
            </a:r>
            <a:r>
              <a:rPr lang="ru-RU" dirty="0" err="1" smtClean="0"/>
              <a:t>імітації</a:t>
            </a:r>
            <a:r>
              <a:rPr lang="ru-RU" dirty="0" smtClean="0"/>
              <a:t> різних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складів</a:t>
            </a:r>
            <a:r>
              <a:rPr lang="ru-RU" dirty="0" smtClean="0"/>
              <a:t> </a:t>
            </a:r>
            <a:r>
              <a:rPr lang="ru-RU" dirty="0" err="1" smtClean="0"/>
              <a:t>атмосфери</a:t>
            </a:r>
            <a:r>
              <a:rPr lang="ru-RU" dirty="0" smtClean="0"/>
              <a:t>, </a:t>
            </a:r>
            <a:r>
              <a:rPr lang="ru-RU" dirty="0" err="1" smtClean="0"/>
              <a:t>гідросфери</a:t>
            </a:r>
            <a:r>
              <a:rPr lang="ru-RU" dirty="0" smtClean="0"/>
              <a:t>, </a:t>
            </a:r>
            <a:r>
              <a:rPr lang="ru-RU" dirty="0" err="1" smtClean="0"/>
              <a:t>літосфери</a:t>
            </a:r>
            <a:r>
              <a:rPr lang="ru-RU" dirty="0" smtClean="0"/>
              <a:t> і </a:t>
            </a:r>
            <a:r>
              <a:rPr lang="ru-RU" dirty="0" err="1" smtClean="0"/>
              <a:t>кліматичних</a:t>
            </a:r>
            <a:r>
              <a:rPr lang="ru-RU" dirty="0" smtClean="0"/>
              <a:t> умов.</a:t>
            </a:r>
          </a:p>
          <a:p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було </a:t>
            </a:r>
            <a:r>
              <a:rPr lang="ru-RU" dirty="0" err="1" smtClean="0"/>
              <a:t>висунуто</a:t>
            </a:r>
            <a:r>
              <a:rPr lang="ru-RU" dirty="0" smtClean="0"/>
              <a:t> ряд </a:t>
            </a:r>
            <a:r>
              <a:rPr lang="ru-RU" dirty="0" err="1" smtClean="0"/>
              <a:t>гіпотез</a:t>
            </a:r>
            <a:r>
              <a:rPr lang="ru-RU" dirty="0" smtClean="0"/>
              <a:t> про </a:t>
            </a:r>
            <a:r>
              <a:rPr lang="ru-RU" dirty="0" err="1" smtClean="0"/>
              <a:t>конкретні</a:t>
            </a:r>
            <a:r>
              <a:rPr lang="ru-RU" dirty="0" smtClean="0"/>
              <a:t> </a:t>
            </a:r>
            <a:r>
              <a:rPr lang="ru-RU" dirty="0" err="1" smtClean="0"/>
              <a:t>механізми</a:t>
            </a:r>
            <a:r>
              <a:rPr lang="ru-RU" dirty="0" smtClean="0"/>
              <a:t> і </a:t>
            </a:r>
            <a:r>
              <a:rPr lang="ru-RU" dirty="0" err="1" smtClean="0"/>
              <a:t>рушійні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хімічної</a:t>
            </a:r>
            <a:r>
              <a:rPr lang="ru-RU" dirty="0" smtClean="0"/>
              <a:t> </a:t>
            </a:r>
            <a:r>
              <a:rPr lang="ru-RU" dirty="0" err="1" smtClean="0"/>
              <a:t>еволюції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Граничний стан між живим та неживим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00174"/>
            <a:ext cx="8686800" cy="51080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/>
              <a:t>    Віруси виявляють властивості як живого, так і неживого.</a:t>
            </a:r>
            <a:endParaRPr lang="ru-RU" sz="2400" dirty="0"/>
          </a:p>
        </p:txBody>
      </p:sp>
      <p:pic>
        <p:nvPicPr>
          <p:cNvPr id="1026" name="Picture 2" descr="http://www.pravda-tv.ru/wp-content/uploads/2010/01/light-virus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928802"/>
            <a:ext cx="3429024" cy="2571768"/>
          </a:xfrm>
          <a:prstGeom prst="rect">
            <a:avLst/>
          </a:prstGeom>
          <a:noFill/>
        </p:spPr>
      </p:pic>
      <p:pic>
        <p:nvPicPr>
          <p:cNvPr id="1030" name="Picture 6" descr="http://svit24.net/images/stories/articles/2013/Zdorovie/11-2013/03/viru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2214554"/>
            <a:ext cx="4785665" cy="3643338"/>
          </a:xfrm>
          <a:prstGeom prst="rect">
            <a:avLst/>
          </a:prstGeom>
          <a:noFill/>
        </p:spPr>
      </p:pic>
      <p:pic>
        <p:nvPicPr>
          <p:cNvPr id="1032" name="Picture 8" descr="http://www.ayzdorov.ru/images/chto/meningit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4607702"/>
            <a:ext cx="3000396" cy="22502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71612"/>
            <a:ext cx="9144000" cy="11430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000" dirty="0" smtClean="0"/>
              <a:t>      </a:t>
            </a:r>
            <a:r>
              <a:rPr lang="uk-UA" sz="2000" dirty="0" err="1" smtClean="0"/>
              <a:t>Нанобактерії</a:t>
            </a:r>
            <a:r>
              <a:rPr lang="uk-UA" sz="2000" dirty="0" smtClean="0"/>
              <a:t> здатні до самовідтворення у присутності певних вітамінів. Їх розмноження при цьому відбувається шляхом </a:t>
            </a:r>
            <a:r>
              <a:rPr lang="uk-UA" sz="2000" dirty="0" err="1" smtClean="0"/>
              <a:t>самокопіювання</a:t>
            </a:r>
            <a:r>
              <a:rPr lang="uk-UA" sz="2000" dirty="0" smtClean="0"/>
              <a:t>.</a:t>
            </a:r>
            <a:endParaRPr lang="ru-RU" sz="2000" dirty="0"/>
          </a:p>
        </p:txBody>
      </p:sp>
      <p:sp>
        <p:nvSpPr>
          <p:cNvPr id="19458" name="AutoShape 2" descr="data:image/jpeg;base64,/9j/4AAQSkZJRgABAQAAAQABAAD/2wCEAAkGBxQTEhQUExQVFhUWFxgVGBQUFhQaFRcUGBQWFyAYFxsZHCggGBolHBQXITEhJSkrLi4uFx8zODMsNygtLisBCgoKBQUFDgUFDisZExkrKysrKysrKysrKysrKysrKysrKysrKysrKysrKysrKysrKysrKysrKysrKysrKysrK//AABEIAMwA8AMBIgACEQEDEQH/xAAcAAABBAMBAAAAAAAAAAAAAAAAAQIFBgMEBwj/xAA7EAACAQIFAgQEBAQGAQUAAAABAgMAEQQFEiExBkETIlFhBzJxgRQjQpFSocHwM2JysdHhJBUXgpLC/8QAFAEBAAAAAAAAAAAAAAAAAAAAAP/EABQRAQAAAAAAAAAAAAAAAAAAAAD/2gAMAwEAAhEDEQA/AOP0XpDSrQFKGoNJegA1LrplFA/VS6zTAaL0Di3vS+JWOigfro10yigdrNGo000UDtVKG96ZRQP1e9GqmUooHajSkmmXovQLqNJ4hpKKB4c0azTKKB+v60eJTKKDIHpTJWKigy+JSB6x0CgdSU5+aZQOFIaSigKKKKAooooCg0WNI1AoooFIaBaSiigAaWkFLQFFFFAUUVN9J9OtjZHGsxxxrqkl0ago7LsR5j2oISir/L0Vh5VDQPNGASC8i6la3oNiD/KpTJvhxhQurETSte1goCbG+3c0FBORt+GGIDx2JsI7/mc2uB337VKS/DzMlVW/CuQ1jsYyRcX3Graup5b0zhcNc4eIkk3BkJcj6XG3FWCfMppXijA0H9ZG+30oPPecdL4vCorzwOik2uRcA/5rcVDKb969d4rMQh02Lk7aR2+tROZdGYTEnViMLDf1UAN97c0HluivROa/C3LpQNKGMjYmNmH7jg1yn4jdKRZe0aoX89yGYgqQLd7bG5oKZRS0lBkfmmGnvzTDQJailtSUBRRSqt7Abk8CgSinSIVOlgQ3cMLEfUGpHKensViQTBA8gH6hYLf0BawNBGXpNQroeV/DGVmiaQERWJlFwrA9gpqZ6g+GcAwTSYUSeMoJAL6gw9N6DklFPmgZCQylSOx5FMNAUWpLU4UCWpQaDRagWsmGw7ysEjVnc8KouT/wPepzprpc4kl5C0cA/WANTnsqg/710/p7LYsKpEKtCrW1ysdbt/UfagquQ/DL5Xx0yxpsfBj80jeqluFq6CaEx/h0wxjiY2tHpF7bAt9q1c56kgi8o1N2FwAfqKqPUXX7lfCgURfxPsWP09KCz4/OsPEwZifKdITm9qicZ8TRCSIIUYHe7bAH2Fc8xGLuLtct6k/7VpM16DrWB+MOryzwKFNhqTsPpart01naY8s2FUIEsrP3Hp7156yjLJMTKIohdjvubC3rXd/hJ0q+Bgmac/mTMPKpuAqA2+5vQW7AYJIWbSC7Mbne5BrFFjnDOTFI1uwt+wvW+UcC6Dc+vFqxYnFiIWd7t6cfzoInNOoJFYL+HkCncE2/pWlis7iYAPGrdrMAV39rVIZdi2SaQudUb20XN7eoqJzzp0a7xMCGN9PcUHIviPkiQyiaFQkUhsUW4CvySo9D/KqdU71hi8Q07w4gn8piFTgKL7EetwOagRQZJBvWM1kl5plAgotS1M9HZfHiMXHFKW0kMSF52F7fQ0GXpbpSbGMCo0xC15G2Xfsvqa7R078PMLBH5YxK3d23f96z4vFQYWJ18oBKqi7eVSP5VI5HkgjgHiTOxNzqRtNh/ZoMuadPYORNMsKNtYlgNVgOL81ghzqCBUhWNFjUWUC1gPaq7neUSpiEdZ2nicFQh2ZG2tv+q9R2N6fzB28mGNu13UcdjQTPWOOdXjlVx4DeW1j5W9z3vSRZg0ekl002sE2YE81zbqLOMTGrYedAj6gQFYN3tarTknRU8oIaFkIsfEaQWsQLgD1oN/N+lcDmDBtfhSm35iHZvYqdqqXUnwy8IN+Hl8V1GrQdN2Xvb0NTuZZBPhmJKzMEBICqbMLb7r6VHZu0reC7+IkarpYWOp9ZFt+3eg5caKumddDEanwxJW2oQv8A4gFuAf1Wql0Bard0f0W+LUSuSsO/AuzW9uy+9RXR2CWbGwI4upa5BFxYA813ePJWUALZI7X8pstvp6UEFhsvGlUUeVBsTstuwFZ8ZFFGhDzRKzDbWePpVgjy1GuC9rDYt8txXDM1zItJJ4z6iCVsLW5PH7UGr1DK3iEFw1uGU7Ee1Qrnelc02gCaK2MtwMk8ixRKXka9lHO3+1XnIPhViZDqxTJBGDupN5GHcC2w+tBB9A4DEPio5IAV0EEyWOnTfdfvXo6KfQnmGpiftWlg0TDxJFh0VRxdhsFA/majsR1Lp3ZDpF76Rt9b+lBKYrOAovqI9rbAe9ROJzZZDZ1JAIsT/Q1EtmwYkq58xJPlGw9CK1hKpYgMRbfcbe21BaXwUMyB43CSDkXvf7XrMsEbAeJqBQeVhsf+6rYwSgaibMSDfcXJqyYBL6QGNrGwtdbj0NBx34wYRhPDKSCGQqOxup7+o9K57XY/jZlU0ggkUXWMSah7nT5v2FcdFA+TmmVkfmmf3ag6H8L+lo5tU08auo+QE7XX1HB+9X1YIsvIkiw8Wktd7ABgDzY/0FaPwm6gwzxSxRQhGQKzqBcEna9//jVgaeF2fWGJ0nylbqO+1BK5bl2ExQ8dVDA7WvdR9qakjFhDND4cVyqsCLN6ccVV8GcfhXWWOJWw7DUypbcX5A7bVY86zCPExmIjUTZvDVvPvfi24oNTMPCweLhu1o3Vib7kEW237b81g64+IC4baEqzLZmBNtQPYVizjpTCag2MldwEsqsSrKDa+4O/atTLJcvi1yw4MyrCu8vzsoUXv5jQbOTY2MhcbPgEhDqG/EkKW72GnkHerXHiZydY0+GRw3lcA+lcvz74qw4mPwY8MbEqA7EaUIOzBQN61OpOuHjC6ZBISRde+3Y24vQWXC9U4yPEsjxMYgxAkJOgi/JtWfqzOTh18VoY58MxAsN2jY9yLfKTauP4jqHFYiUiFpF8Q+WJWJAJ9L10bG458JlxWKP8QSNMyzWuAw+aw5tQWDO8AcZh43gcBwQbXtpuv865j1J0rHr0qPDxBtc3PgyMeQNtiTVi6UxGNKbmOEdixu1iLXC97fWkzjpmZZocQ2KEqIwZiibrYjhb73oLZ8Nuj/wMPnRTiZd3bVcBRwo9rGrcuE1C91JVuAfL9K18lR5JPFuCgFhbm5/pW5j8RFCjeIdib+lBBZn1MpkbDpH4jcWtcfeucZz8LnmdngMeHtctG5JS9/0EcfSuppmyrGXhgILH2uT9e9Z45Aw/O06230jn70HD0+EOOY2Vofrqa3+1WjLfg9BGAcTM0jd0SyL++5rpsGMAN1sUXY2O4qNzPqB03/DGRTtcEcUGPL8rw+Gh8LDKib3IF9W/e/c1vRYUH5335ud6q2JzqDGhZISyiNiNYNrPwQRVT6ozXERMpje9yR30keoPY+1BduosXhpfyizqwIUOrEbk+netfMen/KvgSmRQLSISAxHqvr9Kh/h7l4OHYygvI7m5kuLWPIp2My2fD4gkTL4dwwAJ1W9KDNnXTn4eNZ4gyKwsyNc2J4NamHlZgFtu3yta1WTNs3b8DIWZSbqBfki53t61E9MYiRZUZtLKVNl7i/fig1M0Z/DXUbOrD7/WrNkjspVXtc7j3BqJ6pwMplk16RG9tOjY8VuZNBHBGJGZpLbG5uw9LUER8cMxdcHCiGyyyFX9dIW4FcLtXoDr6Xx8tnaSMPZdaXHmBHDA+orz/wD3/KgfJzXUfhn0LBiMK2IxMZk1Gyi3Cj0+tcvfmvQHw8mlXBJNJ5VKABACDpW4B/nQSkeWhEjiw8QiW4UgKBdffuT9amsRiY4ZIYAQuu4IsLttxeqjh+sQshDo6v8AMpfhxe21a3XmTaycRiJZogq6ovBbbxCKCK+I0MyYzTBjmiV11GNzZV/025B9K2PhvJCssYFpcX5jNLq2CXIFqwYzJcImXR4jHSSTubMCWW532RfW1VnpfPVfMW8IaIZFKhbC9gLjj3oLH8WcRJJKHjkXSiFSl7G9+fen9EKJcA4ikkMjoY3KgBVYgix9QL1H9SS4XSdUlnIY6T7dv5Vi6UzuJsMwhXw9P+Ip7gjkEc3oIbG9FpgIHkxsgLN5Io4WPzDuSea1sFnMEsLYfELpBAHii2oML2apvNo4sbGUZ2UoLo17gHe+3fasnSmLwKLclS0a6C0oAv3uB+9BUMmwUhceAjFgxXx91Wx/VY/0q4rlEkYZJ5vFSUFPEVtJBt7neseY55h8bqDStAy7K0YGk2427VFZfi3uyMiyDZbNvb/MD2NBtYvKWwKMsja2tdZLm3NtIF6rsPUOIS2l+LgD3PrU711jomCortePYqbW1H39qoZNz/P7UHpLpjPkiijh3cLGHaYHy7jc1mxKLjACtzB8zMbENb9P1ql/DjqKGPAmKQKxW6lb+cITcXB+tXDDqow7HDta4Lny32/5oNnAfJK2oqotoBtsKgZ8ayln1k327E2NbELpqMc0nnkUFL7A+v3qLxeFEbect6bC+/Y7UF6gMUEI3ALDUbjuRXPczi8UtuyqDe4Y3JqWz/HMY4o3JawG6i17etQ06MFur+R/0m3b0NBGpgIlFlJAJva/f1PrWPNofEUKz2jU+ZB3twfass623v8Ab1vWBN9W66h2Ntx9qCTTPPDhSOQ7qNivcHi9S02USAB7sQRsT6GqnGgsVZLg973Iv9e1WPBdSrglAIebSPkv8q0Fix2VI+CbxALrZlPBuN6qxxGk69QXgKnen531a2J8gQqgsQOL39aj5FtpB2J33G/2oJCTGviZVaTtsBewFTT5RDqRhq1lt1DeUj6VBZZgVcqWZwFOwG371eZwvgsVA8RF8pPrY80FX+KmeCLAuqbM9ouNgG53rggrbzXFyvI/jSNI2okkkkauLgcCtMUHQPhj0mMVOZsQp/DRDVvxJJewH0HNdxQRGVVYbWBQfpP0qj9E57fDDQoeEgJpA3RgN1qd6Jxcksk4YaY49kDfNqPvQO69xkfhkSID4X5i7XsR3qHzHqaJo1klxMbIQCFuACwF7EXrN1lhGKsF81gQb9wa5zN05/4yrGgBZtRZttJBtx2FBmz7LsPMS4VlLHWNN9JvyQDsK2+nMFBFDIY7PJax1W1DvYe1S2eYkLGjhxJHpAsAB5rcXqq4/Bo9yW8G1rkA2BII5oMaYmOVizxAuP4yTaofCtokkePT8pBXexvWdMNHqDR4iM2+Yt5f3B5FOzTLPBdWfS4bvGfKy+xoEnzpPCSOMMZALb8arbm/etTI5URiJkuzGwcn8sbb396x5Vgkmma4sq76AbXF6zZ5gLblSgka6gW0LwPNQS2Aw+GjxmtH8WMRs7jSNKMew/nWPLMerzyWhaTxvy4bAroB/UD2rbyaDAxk4aeQAGO7OGupb2YcHjaiHo+WXCNNHi4/CTVotcXANvNY7E+tBD5701HhkN5wzh9NlsQfc781DYSQrfbbubA1lGBlkV2Hm8O2rff6n1rWE21rC/8AF/1QTOVdNPiAZWB8Jb3cW1E+igd7V2DLc9jw0UMMmplKDRL+or6OKivhvj4sRgWgDIJY/muLHT2YDuO32raiwCjUqWYoQ4J347Cg3xmUQxAjZQ0MoI8XkqRa323rNmeGEarY30k+bv7XqP6YwhkEjyNpcG6pbyLbuKlYizFS+lrfMB8rfQ0GliJybiSO1yCHHHFa2BwiGRGlV/DW5Kj5b+pXvVnxXUEEYUOtuB2NhfvWsMDedHSQOp/TsBY9tqBmNymGdQ8aKy6tmI5IqDzjLESxZFWU3IUfMw9amsfjcRFqjhUCMb8eZb/w+1ReEyyWUrNqMjqbXc3Iv244oISCJ2KqY/LfYg3pudxl5TEVAZQvnT+HnerFjc5kDMihUHFwoveo3CYdnfZib8nufvQaqSqmxRrg2FrWvatnGMH0ySpYhbLb+p9KkcfHHEwFizKN7d6Bh3ntsQrCwU8feg1oEcWKEWFtvWpDNsy8DDTOx0gI3mPYlSNvuaHXDwSCGaVU8uoFiBf6VHZ71dlfhtC8yyq4swQM4H7Dag4OD63v3v696Ws+YrEJX8EsYgx0FhZinbVWAGgu2V4o4PC6kl0zTEHT/lHtbmujfDnqH8ZC8ckfhsgGuUcOexBtz61UYcBhpsHh2bWGWPm99RvvVw6Oyg4WEltIhkGrQBeTWe9+LWoK71v1niYmaFGjKkWWTR5+bc3tVXzTMZVwsf8A5JYyblTbWGG9tuRVm6qwSzFgUGnt6itDPMZDJCkMSeG8aeddO1xte/egq3UHUrYhUAjEbKPNpJ0sfpU313nsRWIQNqZ4gJgflBAFrW77neqtiIxYbEf/AKFZ8FlXiAyADSu5Uncj0FBE+X3971YcPIyYYpJdkI1IR+gntfuDWj+BWSQm3hxfW/71JZ/j/wDDjA8oUC4Gxt3tQZulIoFEiSNpmceU8grYm160Y1eKYamaSImzLYkgemkmsM8UkRU33IBDAcCs8SNiLnX+btYEgHbv70G/kfTkE2sksi6iEtpvbfkGt3Mz+FwBiinjKyPwLFmHfvtvWDMcViWwx0CMEMFdox52/s3vVOle11KrfjjcGgncNgZPwpYHSxYDSRa45571XmU8Eb8VJZXijcFmLW2C72qexOH16B4R1MNQcDvfe9BVsHiZIJA6XVxx7/X2rpXT/UaqiySo6M1/OoujG/b0+lc+wuWSTyFVYEgn07HvUxmmL/DRLCrqW3JC+YBT3PoaDoOF66i8YRCzaza6dtu9T2dYbxEUgAAjgbH71558chgykqQb3HN/WrZlHxGxkMZjPhyi9wZAbj/680HQf/RUQ+I58tj5WOxNWzJ8shMH5bWbYi58wrjz/FPEMAJIIXANxuygfaxqS/8AdkEKBg1AtY/mHb3FhvQdcXD3VRM3nPyuvJHp6VW81i8OSyO+99XPNafTvxLwhVRORHYk6uQPp3rfxPWeWOwtiozrJtyLb99qDHhsANxbbnvz35rNDgbNe21+OK0ZviPgASqOfJsWKGzf6T3pB19g7jXNGL7g+bYe4HFBOx4FWfUeB25rH1V1HHgsO8hCtpF0jvYs3a/cVzbrj4lsx8PBOFT9UoG7H/LfgVzfFYlpGLuxd25Zjdj/ANUEv1b1PLjpRJKqqFFlQbhfuRc8VB3pKKApRSUooJWLO5VjMWq6XuLi5F+be1dd+FWaGXClXBZFuN2JYt/QVxBxvV1+HeUNiFkHiMgHARiuom9ztzagtnUfUeDWQJplD30smnYb+tRWbZPvqW/0+tS2b5ZHhk8Urd1UWLbk29+5qGg64D3/ABMZRrcxgsCPp60ERm2X6iCI2UD1BO9ZcnCreRBrWxRg1xYkVN5Pm0jFnRNUHAWX5ifUHsKrOYYPENNI8SkAm5Vblb0EgZcPN4cKxyRu5sNWnTcjm/cUsq+GGw8URMkV9aSD1/Ureh9K3Jp2jijOJKGELdDoGuNvaxrfiVlc4mKaOUTKL6xbZeATypoOfvjpZFZAoCg2Kjtan4HBhnVmWy/Xcn2q1dXYqKFljjMXjE3LKQbD0J7mo/ANiIA6+Gkiy2Olv4t91Ycc0G1nWEkXBeS+ouDz5iAag5sP4qweCpacE+JcWG9vmvzW/i5J5woC6NPIDE3PrvU5kOAeK5tqPO57+9BF9UZjhozEn4MiZL3YMAtjb0539tq1M26oMkIjjjMaN5TId2/034t/xWxmPRkjYjWWUo7FiL+ZfUEUk2aYfS8UukRqbCMAkkjvtxQVYjwWYq5Xyi1r+YH37VHvUl1C8JcGD5NI2sRY/eoygKQmlpBQOJpKKL0BqovSUt6BxkPrRemGi9ApoNF6KAopCaSgdSimiloMkh3qx9K9QiAqGFipOhwbWv2NVx+aYaDqsOfeUjEuX1OWFyGUL2tbgU7G5llwjLKAz37Hj2N+1coU242v6UtB1HJepMITocFAx4J+U9vsa38zOoquG4BDFux+tjxXHr/2amulcy8KXd7AjSQT5bX49qDpkfT0WPLayizC1kDWRgP4fetg5XGHaKVFBA8slxpHbSahpM3w0Y8UBrIflNgT/pPpUWvV0WKnEbRlFbZXZtyfRgNre9A3BZRhJfHC63dT5l087kagfSs3TeYFT4BiQrGCCTJocA+7CprC4doJdUY7WYWFitSOZdLQysGJJL7rtwPRvagj3wMOu6T6XK38K4IB7eanRZHipJWYyMNrAqw8otzbvWBMDh4yR40V1+bzDb7VB9R9Vy4aXTAykFQblbkfQ33oJaSL8Ml55LMSbsXBJPsK591BNE87NFcg8kjk+orQzDFNNI0kh1OxuTSRSDg0DLb0hFbloxZtVxceUc2rWxDgsSBYX4oMQNLRRQFIaWigSltShB60MKBpoIoFLQJailooEIooNJQOtSikooMj80w05uabagSiltSUBRRQaBxckWJO3amk0CgCgl8P1NikChZnAUWAuNh23tescXUeLVi64iYMeTrNv24qLtQaDfkzRn3dVZr7Mb3BPetOaZmNybn1PpTKSgKKKKAvTlNJRegWi9JeigWigUlqAFLTadegKKKS1At6KS1KBQIaUUhotQLRRRQZZBvWM0923PemGgL0lFFAUUl6L0C0WoFFAGm0tJQLSUtFAhpaSigKcKbTgKAvRSCloCkvQaS9AUopKWgWikvS2NAopKLUUBaiiigKcKRadagWQb1jrLLzWKgKKKKANIKWigKL0DmltQMop9qLUDRQadai1Ayin2otQMp16W1FqBL0gp1qLUCWpDSkUtqBlFPtRagbRTtNGmgSiltQaBLU6kFOtQNFOBpKUU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0" name="AutoShape 4" descr="data:image/jpeg;base64,/9j/4AAQSkZJRgABAQAAAQABAAD/2wCEAAkGBxQTEhQUExQVFhUWFxgVGBQUFhQaFRcUGBQWFyAYFxsZHCggGBolHBQXITEhJSkrLi4uFx8zODMsNygtLisBCgoKBQUFDgUFDisZExkrKysrKysrKysrKysrKysrKysrKysrKysrKysrKysrKysrKysrKysrKysrKysrKysrK//AABEIAMwA8AMBIgACEQEDEQH/xAAcAAABBAMBAAAAAAAAAAAAAAAAAQIFBgMEBwj/xAA7EAACAQIFAgQEBAQGAQUAAAABAgMAEQQFEiExBkETIlFhBzJxgRQjQpFSocHwM2JysdHhJBUXgpLC/8QAFAEBAAAAAAAAAAAAAAAAAAAAAP/EABQRAQAAAAAAAAAAAAAAAAAAAAD/2gAMAwEAAhEDEQA/AOP0XpDSrQFKGoNJegA1LrplFA/VS6zTAaL0Di3vS+JWOigfro10yigdrNGo000UDtVKG96ZRQP1e9GqmUooHajSkmmXovQLqNJ4hpKKB4c0azTKKB+v60eJTKKDIHpTJWKigy+JSB6x0CgdSU5+aZQOFIaSigKKKKAooooCg0WNI1AoooFIaBaSiigAaWkFLQFFFFAUUVN9J9OtjZHGsxxxrqkl0ago7LsR5j2oISir/L0Vh5VDQPNGASC8i6la3oNiD/KpTJvhxhQurETSte1goCbG+3c0FBORt+GGIDx2JsI7/mc2uB337VKS/DzMlVW/CuQ1jsYyRcX3Graup5b0zhcNc4eIkk3BkJcj6XG3FWCfMppXijA0H9ZG+30oPPecdL4vCorzwOik2uRcA/5rcVDKb969d4rMQh02Lk7aR2+tROZdGYTEnViMLDf1UAN97c0HluivROa/C3LpQNKGMjYmNmH7jg1yn4jdKRZe0aoX89yGYgqQLd7bG5oKZRS0lBkfmmGnvzTDQJailtSUBRRSqt7Abk8CgSinSIVOlgQ3cMLEfUGpHKensViQTBA8gH6hYLf0BawNBGXpNQroeV/DGVmiaQERWJlFwrA9gpqZ6g+GcAwTSYUSeMoJAL6gw9N6DklFPmgZCQylSOx5FMNAUWpLU4UCWpQaDRagWsmGw7ysEjVnc8KouT/wPepzprpc4kl5C0cA/WANTnsqg/710/p7LYsKpEKtCrW1ysdbt/UfagquQ/DL5Xx0yxpsfBj80jeqluFq6CaEx/h0wxjiY2tHpF7bAt9q1c56kgi8o1N2FwAfqKqPUXX7lfCgURfxPsWP09KCz4/OsPEwZifKdITm9qicZ8TRCSIIUYHe7bAH2Fc8xGLuLtct6k/7VpM16DrWB+MOryzwKFNhqTsPpart01naY8s2FUIEsrP3Hp7156yjLJMTKIohdjvubC3rXd/hJ0q+Bgmac/mTMPKpuAqA2+5vQW7AYJIWbSC7Mbne5BrFFjnDOTFI1uwt+wvW+UcC6Dc+vFqxYnFiIWd7t6cfzoInNOoJFYL+HkCncE2/pWlis7iYAPGrdrMAV39rVIZdi2SaQudUb20XN7eoqJzzp0a7xMCGN9PcUHIviPkiQyiaFQkUhsUW4CvySo9D/KqdU71hi8Q07w4gn8piFTgKL7EetwOagRQZJBvWM1kl5plAgotS1M9HZfHiMXHFKW0kMSF52F7fQ0GXpbpSbGMCo0xC15G2Xfsvqa7R078PMLBH5YxK3d23f96z4vFQYWJ18oBKqi7eVSP5VI5HkgjgHiTOxNzqRtNh/ZoMuadPYORNMsKNtYlgNVgOL81ghzqCBUhWNFjUWUC1gPaq7neUSpiEdZ2nicFQh2ZG2tv+q9R2N6fzB28mGNu13UcdjQTPWOOdXjlVx4DeW1j5W9z3vSRZg0ekl002sE2YE81zbqLOMTGrYedAj6gQFYN3tarTknRU8oIaFkIsfEaQWsQLgD1oN/N+lcDmDBtfhSm35iHZvYqdqqXUnwy8IN+Hl8V1GrQdN2Xvb0NTuZZBPhmJKzMEBICqbMLb7r6VHZu0reC7+IkarpYWOp9ZFt+3eg5caKumddDEanwxJW2oQv8A4gFuAf1Wql0Bard0f0W+LUSuSsO/AuzW9uy+9RXR2CWbGwI4upa5BFxYA813ePJWUALZI7X8pstvp6UEFhsvGlUUeVBsTstuwFZ8ZFFGhDzRKzDbWePpVgjy1GuC9rDYt8txXDM1zItJJ4z6iCVsLW5PH7UGr1DK3iEFw1uGU7Ee1Qrnelc02gCaK2MtwMk8ixRKXka9lHO3+1XnIPhViZDqxTJBGDupN5GHcC2w+tBB9A4DEPio5IAV0EEyWOnTfdfvXo6KfQnmGpiftWlg0TDxJFh0VRxdhsFA/majsR1Lp3ZDpF76Rt9b+lBKYrOAovqI9rbAe9ROJzZZDZ1JAIsT/Q1EtmwYkq58xJPlGw9CK1hKpYgMRbfcbe21BaXwUMyB43CSDkXvf7XrMsEbAeJqBQeVhsf+6rYwSgaibMSDfcXJqyYBL6QGNrGwtdbj0NBx34wYRhPDKSCGQqOxup7+o9K57XY/jZlU0ggkUXWMSah7nT5v2FcdFA+TmmVkfmmf3ag6H8L+lo5tU08auo+QE7XX1HB+9X1YIsvIkiw8Wktd7ABgDzY/0FaPwm6gwzxSxRQhGQKzqBcEna9//jVgaeF2fWGJ0nylbqO+1BK5bl2ExQ8dVDA7WvdR9qakjFhDND4cVyqsCLN6ccVV8GcfhXWWOJWw7DUypbcX5A7bVY86zCPExmIjUTZvDVvPvfi24oNTMPCweLhu1o3Vib7kEW237b81g64+IC4baEqzLZmBNtQPYVizjpTCag2MldwEsqsSrKDa+4O/atTLJcvi1yw4MyrCu8vzsoUXv5jQbOTY2MhcbPgEhDqG/EkKW72GnkHerXHiZydY0+GRw3lcA+lcvz74qw4mPwY8MbEqA7EaUIOzBQN61OpOuHjC6ZBISRde+3Y24vQWXC9U4yPEsjxMYgxAkJOgi/JtWfqzOTh18VoY58MxAsN2jY9yLfKTauP4jqHFYiUiFpF8Q+WJWJAJ9L10bG458JlxWKP8QSNMyzWuAw+aw5tQWDO8AcZh43gcBwQbXtpuv865j1J0rHr0qPDxBtc3PgyMeQNtiTVi6UxGNKbmOEdixu1iLXC97fWkzjpmZZocQ2KEqIwZiibrYjhb73oLZ8Nuj/wMPnRTiZd3bVcBRwo9rGrcuE1C91JVuAfL9K18lR5JPFuCgFhbm5/pW5j8RFCjeIdib+lBBZn1MpkbDpH4jcWtcfeucZz8LnmdngMeHtctG5JS9/0EcfSuppmyrGXhgILH2uT9e9Z45Aw/O06230jn70HD0+EOOY2Vofrqa3+1WjLfg9BGAcTM0jd0SyL++5rpsGMAN1sUXY2O4qNzPqB03/DGRTtcEcUGPL8rw+Gh8LDKib3IF9W/e/c1vRYUH5335ud6q2JzqDGhZISyiNiNYNrPwQRVT6ozXERMpje9yR30keoPY+1BduosXhpfyizqwIUOrEbk+netfMen/KvgSmRQLSISAxHqvr9Kh/h7l4OHYygvI7m5kuLWPIp2My2fD4gkTL4dwwAJ1W9KDNnXTn4eNZ4gyKwsyNc2J4NamHlZgFtu3yta1WTNs3b8DIWZSbqBfki53t61E9MYiRZUZtLKVNl7i/fig1M0Z/DXUbOrD7/WrNkjspVXtc7j3BqJ6pwMplk16RG9tOjY8VuZNBHBGJGZpLbG5uw9LUER8cMxdcHCiGyyyFX9dIW4FcLtXoDr6Xx8tnaSMPZdaXHmBHDA+orz/wD3/KgfJzXUfhn0LBiMK2IxMZk1Gyi3Cj0+tcvfmvQHw8mlXBJNJ5VKABACDpW4B/nQSkeWhEjiw8QiW4UgKBdffuT9amsRiY4ZIYAQuu4IsLttxeqjh+sQshDo6v8AMpfhxe21a3XmTaycRiJZogq6ovBbbxCKCK+I0MyYzTBjmiV11GNzZV/025B9K2PhvJCssYFpcX5jNLq2CXIFqwYzJcImXR4jHSSTubMCWW532RfW1VnpfPVfMW8IaIZFKhbC9gLjj3oLH8WcRJJKHjkXSiFSl7G9+fen9EKJcA4ikkMjoY3KgBVYgix9QL1H9SS4XSdUlnIY6T7dv5Vi6UzuJsMwhXw9P+Ip7gjkEc3oIbG9FpgIHkxsgLN5Io4WPzDuSea1sFnMEsLYfELpBAHii2oML2apvNo4sbGUZ2UoLo17gHe+3fasnSmLwKLclS0a6C0oAv3uB+9BUMmwUhceAjFgxXx91Wx/VY/0q4rlEkYZJ5vFSUFPEVtJBt7neseY55h8bqDStAy7K0YGk2427VFZfi3uyMiyDZbNvb/MD2NBtYvKWwKMsja2tdZLm3NtIF6rsPUOIS2l+LgD3PrU711jomCortePYqbW1H39qoZNz/P7UHpLpjPkiijh3cLGHaYHy7jc1mxKLjACtzB8zMbENb9P1ql/DjqKGPAmKQKxW6lb+cITcXB+tXDDqow7HDta4Lny32/5oNnAfJK2oqotoBtsKgZ8ayln1k327E2NbELpqMc0nnkUFL7A+v3qLxeFEbect6bC+/Y7UF6gMUEI3ALDUbjuRXPczi8UtuyqDe4Y3JqWz/HMY4o3JawG6i17etQ06MFur+R/0m3b0NBGpgIlFlJAJva/f1PrWPNofEUKz2jU+ZB3twfass623v8Ab1vWBN9W66h2Ntx9qCTTPPDhSOQ7qNivcHi9S02USAB7sQRsT6GqnGgsVZLg973Iv9e1WPBdSrglAIebSPkv8q0Fix2VI+CbxALrZlPBuN6qxxGk69QXgKnen531a2J8gQqgsQOL39aj5FtpB2J33G/2oJCTGviZVaTtsBewFTT5RDqRhq1lt1DeUj6VBZZgVcqWZwFOwG371eZwvgsVA8RF8pPrY80FX+KmeCLAuqbM9ouNgG53rggrbzXFyvI/jSNI2okkkkauLgcCtMUHQPhj0mMVOZsQp/DRDVvxJJewH0HNdxQRGVVYbWBQfpP0qj9E57fDDQoeEgJpA3RgN1qd6Jxcksk4YaY49kDfNqPvQO69xkfhkSID4X5i7XsR3qHzHqaJo1klxMbIQCFuACwF7EXrN1lhGKsF81gQb9wa5zN05/4yrGgBZtRZttJBtx2FBmz7LsPMS4VlLHWNN9JvyQDsK2+nMFBFDIY7PJax1W1DvYe1S2eYkLGjhxJHpAsAB5rcXqq4/Bo9yW8G1rkA2BII5oMaYmOVizxAuP4yTaofCtokkePT8pBXexvWdMNHqDR4iM2+Yt5f3B5FOzTLPBdWfS4bvGfKy+xoEnzpPCSOMMZALb8arbm/etTI5URiJkuzGwcn8sbb396x5Vgkmma4sq76AbXF6zZ5gLblSgka6gW0LwPNQS2Aw+GjxmtH8WMRs7jSNKMew/nWPLMerzyWhaTxvy4bAroB/UD2rbyaDAxk4aeQAGO7OGupb2YcHjaiHo+WXCNNHi4/CTVotcXANvNY7E+tBD5701HhkN5wzh9NlsQfc781DYSQrfbbubA1lGBlkV2Hm8O2rff6n1rWE21rC/8AF/1QTOVdNPiAZWB8Jb3cW1E+igd7V2DLc9jw0UMMmplKDRL+or6OKivhvj4sRgWgDIJY/muLHT2YDuO32raiwCjUqWYoQ4J347Cg3xmUQxAjZQ0MoI8XkqRa323rNmeGEarY30k+bv7XqP6YwhkEjyNpcG6pbyLbuKlYizFS+lrfMB8rfQ0GliJybiSO1yCHHHFa2BwiGRGlV/DW5Kj5b+pXvVnxXUEEYUOtuB2NhfvWsMDedHSQOp/TsBY9tqBmNymGdQ8aKy6tmI5IqDzjLESxZFWU3IUfMw9amsfjcRFqjhUCMb8eZb/w+1ReEyyWUrNqMjqbXc3Iv244oISCJ2KqY/LfYg3pudxl5TEVAZQvnT+HnerFjc5kDMihUHFwoveo3CYdnfZib8nufvQaqSqmxRrg2FrWvatnGMH0ySpYhbLb+p9KkcfHHEwFizKN7d6Bh3ntsQrCwU8feg1oEcWKEWFtvWpDNsy8DDTOx0gI3mPYlSNvuaHXDwSCGaVU8uoFiBf6VHZ71dlfhtC8yyq4swQM4H7Dag4OD63v3v696Ws+YrEJX8EsYgx0FhZinbVWAGgu2V4o4PC6kl0zTEHT/lHtbmujfDnqH8ZC8ckfhsgGuUcOexBtz61UYcBhpsHh2bWGWPm99RvvVw6Oyg4WEltIhkGrQBeTWe9+LWoK71v1niYmaFGjKkWWTR5+bc3tVXzTMZVwsf8A5JYyblTbWGG9tuRVm6qwSzFgUGnt6itDPMZDJCkMSeG8aeddO1xte/egq3UHUrYhUAjEbKPNpJ0sfpU313nsRWIQNqZ4gJgflBAFrW77neqtiIxYbEf/AKFZ8FlXiAyADSu5Uncj0FBE+X3971YcPIyYYpJdkI1IR+gntfuDWj+BWSQm3hxfW/71JZ/j/wDDjA8oUC4Gxt3tQZulIoFEiSNpmceU8grYm160Y1eKYamaSImzLYkgemkmsM8UkRU33IBDAcCs8SNiLnX+btYEgHbv70G/kfTkE2sksi6iEtpvbfkGt3Mz+FwBiinjKyPwLFmHfvtvWDMcViWwx0CMEMFdox52/s3vVOle11KrfjjcGgncNgZPwpYHSxYDSRa45571XmU8Eb8VJZXijcFmLW2C72qexOH16B4R1MNQcDvfe9BVsHiZIJA6XVxx7/X2rpXT/UaqiySo6M1/OoujG/b0+lc+wuWSTyFVYEgn07HvUxmmL/DRLCrqW3JC+YBT3PoaDoOF66i8YRCzaza6dtu9T2dYbxEUgAAjgbH71558chgykqQb3HN/WrZlHxGxkMZjPhyi9wZAbj/680HQf/RUQ+I58tj5WOxNWzJ8shMH5bWbYi58wrjz/FPEMAJIIXANxuygfaxqS/8AdkEKBg1AtY/mHb3FhvQdcXD3VRM3nPyuvJHp6VW81i8OSyO+99XPNafTvxLwhVRORHYk6uQPp3rfxPWeWOwtiozrJtyLb99qDHhsANxbbnvz35rNDgbNe21+OK0ZviPgASqOfJsWKGzf6T3pB19g7jXNGL7g+bYe4HFBOx4FWfUeB25rH1V1HHgsO8hCtpF0jvYs3a/cVzbrj4lsx8PBOFT9UoG7H/LfgVzfFYlpGLuxd25Zjdj/ANUEv1b1PLjpRJKqqFFlQbhfuRc8VB3pKKApRSUooJWLO5VjMWq6XuLi5F+be1dd+FWaGXClXBZFuN2JYt/QVxBxvV1+HeUNiFkHiMgHARiuom9ztzagtnUfUeDWQJplD30smnYb+tRWbZPvqW/0+tS2b5ZHhk8Urd1UWLbk29+5qGg64D3/ABMZRrcxgsCPp60ERm2X6iCI2UD1BO9ZcnCreRBrWxRg1xYkVN5Pm0jFnRNUHAWX5ifUHsKrOYYPENNI8SkAm5Vblb0EgZcPN4cKxyRu5sNWnTcjm/cUsq+GGw8URMkV9aSD1/Ureh9K3Jp2jijOJKGELdDoGuNvaxrfiVlc4mKaOUTKL6xbZeATypoOfvjpZFZAoCg2Kjtan4HBhnVmWy/Xcn2q1dXYqKFljjMXjE3LKQbD0J7mo/ANiIA6+Gkiy2Olv4t91Ycc0G1nWEkXBeS+ouDz5iAag5sP4qweCpacE+JcWG9vmvzW/i5J5woC6NPIDE3PrvU5kOAeK5tqPO57+9BF9UZjhozEn4MiZL3YMAtjb0539tq1M26oMkIjjjMaN5TId2/034t/xWxmPRkjYjWWUo7FiL+ZfUEUk2aYfS8UukRqbCMAkkjvtxQVYjwWYq5Xyi1r+YH37VHvUl1C8JcGD5NI2sRY/eoygKQmlpBQOJpKKL0BqovSUt6BxkPrRemGi9ApoNF6KAopCaSgdSimiloMkh3qx9K9QiAqGFipOhwbWv2NVx+aYaDqsOfeUjEuX1OWFyGUL2tbgU7G5llwjLKAz37Hj2N+1coU242v6UtB1HJepMITocFAx4J+U9vsa38zOoquG4BDFux+tjxXHr/2amulcy8KXd7AjSQT5bX49qDpkfT0WPLayizC1kDWRgP4fetg5XGHaKVFBA8slxpHbSahpM3w0Y8UBrIflNgT/pPpUWvV0WKnEbRlFbZXZtyfRgNre9A3BZRhJfHC63dT5l087kagfSs3TeYFT4BiQrGCCTJocA+7CprC4doJdUY7WYWFitSOZdLQysGJJL7rtwPRvagj3wMOu6T6XK38K4IB7eanRZHipJWYyMNrAqw8otzbvWBMDh4yR40V1+bzDb7VB9R9Vy4aXTAykFQblbkfQ33oJaSL8Ml55LMSbsXBJPsK591BNE87NFcg8kjk+orQzDFNNI0kh1OxuTSRSDg0DLb0hFbloxZtVxceUc2rWxDgsSBYX4oMQNLRRQFIaWigSltShB60MKBpoIoFLQJailooEIooNJQOtSikooMj80w05uabagSiltSUBRRQaBxckWJO3amk0CgCgl8P1NikChZnAUWAuNh23tescXUeLVi64iYMeTrNv24qLtQaDfkzRn3dVZr7Mb3BPetOaZmNybn1PpTKSgKKKKAvTlNJRegWi9JeigWigUlqAFLTadegKKKS1At6KS1KBQIaUUhotQLRRRQZZBvWM0923PemGgL0lFFAUUl6L0C0WoFFAGm0tJQLSUtFAhpaSigKcKbTgKAvRSCloCkvQaS9AUopKWgWikvS2NAopKLUUBaiiigKcKRadagWQb1jrLLzWKgKKKKANIKWigKL0DmltQMop9qLUDRQadai1Ayin2otQMp16W1FqBL0gp1qLUCWpDSkUtqBlFPtRagbRTtNGmgSiltQaBLU6kFOtQNFOBpKUU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9462" name="Picture 6" descr="http://www.medicfull.ru/download/1213420441_353-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500306"/>
            <a:ext cx="4303563" cy="3214710"/>
          </a:xfrm>
          <a:prstGeom prst="rect">
            <a:avLst/>
          </a:prstGeom>
          <a:noFill/>
        </p:spPr>
      </p:pic>
      <p:sp>
        <p:nvSpPr>
          <p:cNvPr id="19464" name="AutoShape 8" descr="data:image/jpeg;base64,/9j/4AAQSkZJRgABAQAAAQABAAD/2wCEAAkGBxQTEhUUExQWFRUXFhQVFxcXFhQYFxYXFxQXFhcYGBwYHCggGBwlHBQUITEhJSkrLi4uFx8zODMsNygtLiwBCgoKBQUFDgUFDisZExkrKysrKysrKysrKysrKysrKysrKysrKysrKysrKysrKysrKysrKysrKysrKysrKysrK//AABEIAPEA0QMBIgACEQEDEQH/xAAcAAAABwEBAAAAAAAAAAAAAAAAAQMEBQYHAgj/xABAEAABBAAEBAQDBgMGBQUAAAABAAIDEQQFITEGEkFREyJhcQeBkTJCobHB0RQzUiNykqLh8BVDYsLxFhdTgrL/xAAUAQEAAAAAAAAAAAAAAAAAAAAA/8QAFBEBAAAAAAAAAAAAAAAAAAAAAP/aAAwDAQACEQMRAD8Aa4TI3Qyc/wDFTyV910shH/6Viw+Ldymnuv8AvO/dNHa2kQ4tPlQOnTyu08R9f3nfukXtkAJEj/8AG7905bKCOyQmlDRvaDrDzycv8x93/W7910zMXg06VwPTzHX8VSMPm8n8a6Nzi1p0aNh6Kw4jD3qdfVA5zLiAQgl859hIbPsLUd/7hRtZbZHk19m3XfbVZxnjwZ3lpsXumKC+D4n4izbdDsA9wI/dL5f8THjSVr66Fjzp9Ss8TnLYQ+VjHGg5wB9iUHoDLszMkLXtc+nAEWT+6TfjpGm+d31Ka4RwiY1jW+UAUuMZKXA9EElFmJfq15J2I5jok3Y5wdy87rPqdPxWNZznD/4l3gyOYL5fK4i6NXoti4ewQ8JhsucWjUnX5oHMeJcDRe76lOH4139Tq9ynn/DxXnP0Xbssj5e46oMG43zV4xkgimlDb2bLIBfWgHaKU4Z4Tx+Ka2R2KlijdqCZZS4j25tFoE3AeXmTxDFZJsgk1fspl7RG0NaKaBQA7IK9DwMGxchxM73H/mePMCD7B1fJQ8/CeKw1y4fFzTObvHJI/wAw60b3V1gxCREhBvT90FEZx2W6SNxDHDQjzafjqp/J8a9w5/EeebUAudt9UvmPK42Wj6Jn/DFotpFdtkE03MJBs531Kj83zd0Yc8yOAAv7R/dM3Yl3qqDx7iH+K1peS2geW9j6oJ7KfiWeZzZ+cNs8rmuJof8AULVgw3G2Gc4AYh1k6WXDdYsET3UD80HsHxPX8UFFIIM/eTfZcmEmy37S4hnLgDRHunMbu5QRTHvH8wWuMXLegul1m2ZsZ5XOALj5dz+WyKIBwB5kFa4ny7mj52jzM1vrSrL87nLeUyurbfotFzGAeG8XXld+SyshALQQCCA0bXUbCJBBecr+IBawNmjLiPvNNX7gqPzzjOWbyRjw2kUerj6KrK4/DXK2yzukdR8MAgHub1QRmUcPYjnZI6CTkDgTpWm/VbBwu806rodE7ALtB/4XeHw4jJ82+9IFZMQU4wM2upSDnx6kmupSMWaR0eXWkEhiXitO6aSvsJJ+LaR2HsobiPGSNge6EFzgDQFboJCbFCjWn5qFzTMHMaDuRWhNWs2PGGK1tw/wgUkcnx75MQ0yvc7mNWSTqUGgvzZ7qIZp17p5BjQ/Sq905wGGa1o2SuLwMThY0PogSkAaCTQA1Jvosi4kxLZMQ9zTbboH2HT0Vr4wzYRxmEElztDvoFQQgCKTY+xRopNj7FB6tQQQQZzhJ7aOUW3olcRHzM1FKjxYnEYQcgsj/qsj5dlI4Pi1j/5ruRw3FGj80E23BMcCHNB/MKNxGHawOJNAJri+LIfDf4bqfRqxVn07qi4rMpZPtvc73KBzmWdSPLmhx5LIAHUKLQRhAAgjQQEjQQQd4eIvcGjcmgtZ4KykYeI9XONu/QLL8nmDJmOdtY+S03J8eQQ0atPVBbcLINau0i49yusGNSb+i6kj7oGWKF6DVL5fkrxqdugUll+F5RZ+Vp2ZSCgipsCQo7E4oRg8xDR1s6K4MjtlkX6KucU8JR4xnKXGNw2LT+Y2KDF+LJo3zEx0e5GxNpvw7AXzsA73r6apzxJwxPg3kSNJZflkA8p9+xUbl+MMUjXt3BQbBHiBoOvZTWGexgoi/VVbJMeyRvM07jUdR6KV59kCubZFhcTRlZr0rQ/UKq5l8NYz5oJi0f0uHNXsQrY6al1h5atBj+fcOzYUjnpzTs5t17HsVCybH2K2jM8oGMb4byWgG7G+igMz+HDOQ+DKeejo7UE/og2VBK/wzkEGYzYYPJDvkq9icpjLnNcNddVPySt5qu/bolzhI6ot13vqgz7Nspb4bi37TfxVXIWi5hw/biWyk63ynZUPNBUrhVUa+YQNUEEEBo0QR0gCCCJAYWpZFCGYaPr5Qb/FZarBwxm0rXsiHma51V2vcg9EGnYfHAAUU5jzuIOHO7lO2qbxQtYNBZO5KYYlt7gboLtBJzG70QfiTroqlhsfKz2VmyuUOaHu3PRBIMf5EycXI557PQLmz3tAnmGGEsTmSAFpBBCyHHcE0XeHLYs0CNfqtbxEvlOoVFzbPoYr5j5tdBqfmgzydsuHfQcWnuCR+Se4bivEsaRz3f8AULI9io/MsX4jie5J+qZoLpl3Hr2ipWB/q3T8EnjeO5XH+ya1g9dXfsqhaCDT+BeInStcyRwMg1HqFZBMSeyxGCZzHBzSQRsRupiXi7E+GW842OtC/qg9RWgo7mKNBlBc0Wbr8EocfejKIr7QWTSTOO7ifmVLZLnUsOjQS3tSDQQSBZ7LLczl5pXu2tzvzVix3Fji0iqvp2VVkfZJ76oCQRI0ACNEEaAILosNXRrvRpchAFJ8O48QzNedtR33UpwHkbcTMS8AsZqR3N6fqtRmyqIN5Q1unTlCCNy7M2TttpFrqZhtRGKy5sb+Zg5OhAQ5HO++a90CuYSGwA73TXB8eRwP8KRrnNGnONa+XVRXE4McJIduQNOoVHtBucPE+CcOb+Ib8zR+hS0nEEBbbJWEd7CwYIyg0Xizi1oYWQv5nnQuH3R+6zySQk2SSe51KnMl4NxmKaHRRUw7OeeUH26lX/KvhtEyHkxIDpDu5pcOXtyoMhQWlZp8KXCzDOD2D27+nMD+iz3H4J8Mjo5G8r2miP1HcIEEAiBRhAEUmx9iulzLsfYoPVyCCCDyo3dWjANZyggt6daVVKJA8zeRrpTy7fmmYQQQAo0SOkAVj4RyAzvD3N/s2nr949vZQsWAlc3mDHFvejS0HgvHMdhwwaOZoR190EpiMKwt5CxvLVVQpVPHcF3Zikr0cNB6WFbprKQks7Ak+iCJ4PwDsJI4veCHCiG9KO6uc+PYATzik0wmDaxtkW472kcVgonjzNCCHznMQ4Ej/YCaQYvQag9lE8WxGDytPlcqzFi3t2cUFs4lxIMBDt7FBUxOH+JLrTn+zSa+g0Vy+GmTwyvkdMzmcwtDWu6Xdmu6Ci2nmUYdsk8bHaNc9oPsSti4j4PgxLAGMbG+x52ijXUeqYH4YYblFSSNcNzzA38iNEF1wYEbGtbQaAAANBom+YzknTX9l1DFUbWXZaALO5oJJmGNm0AkxR5QLWUfE2ZjsQ2q5g3zfotGz1kjY3mIAv5SReutLDMTK5zi532ibN90CaFIIIDCUhwr5PLG0ucRsEmAtP4UypsMYNedwBcf0Hog2Dwj2RJ+jQeQSuSunIkBBH09UEEBJ9kuEbLK1rjQ6/RMUpDKWkOBojUINNmkAZygANGwVIxWCmjeXx2LJosOuvsnEvEXMBbdeqeuxWjaO+yB5w1mMgDmzu7VzK64KRpbbAD7Kg4rLXkX1pWD4cyOHO1x1BGloLFDA57qNgdVIfwkQG1+pT0zDY6dkxlBtBR/iPlRcyN0TSafRaNdwq9gOAMbJRMYY3rzObzAewWy4TBgeY6nsn0MR5rKCAwGU+FGyNkYaGgDYdtylockhZL4pbUpGpGl+/dTkp3o6pk6juDaAONHTVFIdNN+tp0SGDSrSXic2hrVAzEZOpNLpsZvXVdy4cjS0ZIb6oEcTA7cajqFhnFsLW4uYNFDmuttSAT+K3xmMG1eirXG3DkWKicQA2VgLmOA1Jq+U9wUGIoJ/gslnlvw4nOreh1+adRcL4kkDw6J/qIFe6CHBWh8JZnJJFRY53LpzDY/+E5yL4fQgNdiHF7j90Gmj9SrmMvETR4QAaPujoEF8tBK8yJB5AcuV04LlAaC7hgc401pcewBJ/BW/h3gR0zQ+YujB2aB5q9b2QU1BXnOPh8WNLonk10dWvsR1VHkYQSDoRofdA8yuAOdrr2HdS0+Y8rmgtoNI09k34YwcznF8cbngDcDT6lOsXleIlJ8lEd9PzQSuJzdj22HBKcFYpjsUQT5iDXW1T5sqnZdxuFen7Jzw3mH8NiGyPBoWDpqARug2rGk91Xp8+5JQ150vdSUU/igFpsO2+aYZpwZJK7xA5od/TrqgtOFxVhr+4T+Oa71URgMul8MA00gVSdYTLi2y8n0ooFHA2g7EC9QhNMB/qmU7wetIHmPNgVt0TKMm0jJjPDBs6dEgM2YRdaoJtztvZNsWoTGcRgAiw33ISbM6cGg2HdkE5ho717JbEsIa4jXTZM8vxT3C3UL6BSLHE7FBD5Xhnb8vLeqeSYNhdb269wpJ0WnmNIpsH5d7rZBFYlnIQAdEvg3DYlN8VgnPcC403bQpd2D5RbdRSC+0EFxzIIPIBUtkPD78SdDysBouOv0CiCrtwJjRyuj6g83uEF04W4eiwzO56k7lTwxQ7bJhG4luhSHiEFBKPwwf6BRY4DwpkMpbzOJunEkX7WnWXYvWid9lMQ4dxsk0EDbD4LkHKwNYB0GgTXMMpe/agfzUvPhg77LyCo7F4ktNE0goueeJE+n6duypufTB2+/srx8RcxaImiwZLFd66rMJpS46lBdPhhm3LiPDe88rmnkB25rGg7aWtbMhtef8qyLEzH+xif/AHqLQPWz+i1rhLh3ExUcTinSaAeHZLR/9jqUFndOTuUo3Ead03mYGlcslq9EHUkoP2gofM8DduadU+fNelLiRwAN9BqgqWI5qIPRRzMbyiyQKtMuKM/Y/mZC6qJs9/QKr4LDSzGgTXUk6ICzKYvmLibt261LLMEwcmg2H1WS47DOjfyu3Vs4Kz2d0rIeXxG3vrzNA632Qae8UNvZOcFLSRc00m5lLTsgeY2d1oocWdbKr2bcUNiBJaDXqL9lVm/EfvDp6O/dBooxm97dEUOO6HZZdi+PpC8eGxoYN2u1J+YOiWxPxA8tti1rW3afgg9FWEEw/iz6IIPJpT3KMwMMgcPY+yZFcoNqy2TmiDrOotFK8gbrP8o4yfEzkczmrbWvqix/Gcr/ALDWsH+I/igv2WzeJKAPT81b3TO2Cofw2ZLIHTS6NOjD1Nbn2V1nfy63YQPGOY3fUosZgYphtTu9pmT31SsU3J80Ge8W8CTzS88NGhR5ibNbKM+H/D5GMe3Ewu5oxbQ5p5ea972Oi11mI5qG36oT4gNOgF9+qA4G2eWqASz5mDZoSJxl7fNR+Jk1QSU7WSehULOOU0SNEthZTarPHMD7uPm1+1V1ognPHvaj81FcRZqyGFznuFkEBvVxrQKnZZl0xFmV7NdAHFRfFOWyghznukG1myQUEDhsO6V4a0WXFaNlHCTGNHM4k1r0FphwfwyWVM91OI0bWwPdXKq0QVHO+EmEcwJB6HdKfD/J3Qzlznt1bQA9/wDRWPMZAIzeipTsye2drozo07d0Go4iVNxJenfuucLiQ9gc7QkCwV2eUbalBk/HuWiLEFzTo/zV2PVVsNPZalxjhWys1FkdeygMswoaNAEFLRSbH2KuHE2VN5BIxtO61paqeJw7mt8zSLB3CD1UgiRoPKblyuiuLQGjCJdM3Gl6jTv6INh4Jkc7BRXpQodNASAVIZxiXxwSOHmLWkgeqY5TmgfE0eE+MgAcpaRWnT0XOfTSNgeY2Oe6qoeuloK/w7x5M+RkT2MPMa5gDY+S0G716qlfDvIRGTJI25CNAfuj9yr857W1YtAybig0g3sl55A/UELvEYRjhY0KrOMgcx51q0E945aumykhQ0fEELBUr2tI6m1zFxLC8hsZL7PQGh7oJ+LEAXokhigTqLCaeKfr0XHiUgPMcsaQXR6Hso6LBg7iypeDE0DeyRweJB8zTug4EJaP0TfGSFrS87Updzg5ptNZy0to1VIM4xmYve48x0vTsrXwzlTOTnItxF69FHNyESSmtGeisuBwXhgMYbHqgdeXak0fLyHqpRjmxjUAnqkpsSx27UEZPUjSHdR+iq8DRzENcDRRcb5xJA4MjFBzb5uu9UFQWTuBsOIJ6glBes2zBjXNjLhe5/1UTxPjY3RFocHO9OirLnk6k2fVcybH2KD1cgggg83Zbw1PJI0Ojc1tiyRWi0Y5RhzH4Riby1W2v17pw6w8riSY9kFVzngeJsTnwOfzNBPKdeauncFNfh7lrhPzvicKb5S5pAB+avUR8pJXEMvnGtC0EmZSdE3Bt3LsU5OJ6AJrmE3hkSnQdT2QPYMDGw2D5vwSeIdr6pvDjI36tcPku3C9kHAndaheM83bBG01b3WGj9VNh1qhcdZJK+TxQ7nFUG9vZBVcIfFmHObs2VesujPMOUU0fos+jie03VEK/cH44yMIc2iCBfQ6ILaJSB3RSStAulwx3zTfEzEnagEHGZtE8T4xbeYVfX8FR8iz+TByGCRpc0OquoN7t9FdTIGDmOypmb4bxJHSt3u0F7fmXO3yggHqkCRWqisjxZcynbj13U9hcDznzGmoEcuxTdQpCCXqCixOVxFpAsH0R5XhBAzU8xN7oCxE3N119U2aOqdSShx1AUfNHymwSRe1oKP8Qpy6Vo5SA0farQk9AqkFr+NwzZo3RvaCDtfTsVlGPwbopHMduPxHQoG9IpNj7FGik2PsUHq5BEjQZhicR5uyTnzANbZFprjJCHnRRuIxXNI1mlbkaILHHOHjQ6IE6jX5qNY+tE6wj9dUEu2Y8q4lqRpZIA5p0oo4pNCAkhdoEoMnZHXhaN7KUDiNAm7QncEdoOXi62tQefTm6o8os2paWBwde4XM+Fa8UUGWvwz5nktHltX3KsMI42ihskcTlHKbbonGGcWiigeB1dEMXMOW62SD3+qZ5jiabvogY4ydz9/oE28L09FGvzTl5jVo8LxBE4eYlp+qBxiMMa0Jb63VK7ZRZjb5r0GvdZhnWdh45I9urupVq4GzPnw/IT5mGvlrSC3kDukZpKFH5JhJOQd1xjsR5PVAuCSUni8QLAURFiyBTn170ljrtr+KB6ycdN1n/GcodiDpsAD6q7tdy6n6KocaNaXMcNyKPf5oKyik2PsV0AuZNj7FB6uQQRoMW4ixLo2OcN+ip+DjnfJ4gOt3ZVmzHEGQkNFarvBw8orcoEp8xla37AJA31SGCzlzjyk05SUjdPROMLhIhynlHN3QPsuD2i3lPYcXZrqo6eQ99lUc0z17ZKj3HzQaCx5BTqeQ1+ypfDnEsjniOZhBOzuUj6hXDWrtAvBO4HVGRzO0TeIG9TYTg4zpoECWIZYNjVQ8k3KCT01U86dta7qo8aY5sDPILL7A9PVAxw/E0T30eYH2CPH4nxNBdKiYd3nB9VcsKNAgjs3Hhxn10VaVi4pl0aFXUAtOsux74XczDR69j7pqggtv/rM8usQ5u9mlBY/N5ZXcznH0AsAKPQQKyTudu4n3Kkslzp8Joklp3Hb2UQggvGKzyHl5uYuP9PVVXMswdM6zoBsOyYowg6XMmx9ijCJ+x9ig9XIIIIMTnhDXGjaaz4gg038Uri5PMdUzmfrf+ygkMIeYW/polZpTsPdReHxBHTRMcyzotNN3QS+JxruWrAJ0HfVS+TZUyJoJaC86kkAmz6rM5cW9xsk2tPyPGCWBjr81AH3QSANnYemgSrMQD5TukGxHqdE3klp4of6IH4fqR0XHhm91wS47JHwjepQOHgqs8bRh8QFixqLPbcKzSE8hVE4qwsz3Dla57N9BsUFSCkcLm8jPX3TGWItNOBB7EUuUC2KxLpHW5IlBBACgAjV7+HeDy2SOQY4gPLwGW5zaby67eqChoLdsNwnkZNh0Z9DOT+Fp+OG8kH/KgPzcf+5B56pBeiIcjyM7QYY+/N+pQ/4RkX/xYQe/L+pQed0YXoN+X5EPuYP/ACJF2HyA6cuD/wAiDA0JNj7Fbu/D5Df2cL/lUZj35ACW+HDdbta+vqNEGk2jTjyf7tGg85Y77R912NkEEBH+WqzjftlGggQVz4C++jQQXSfZM+vzCNBA+w/X3SUm6CCDtn8spnDsUaCCn/ED7TPZVBBBACggggC66FBBAmE7j/39EEEB9E0f+qNBBwz9V21BBAZRv+yfYoIIPVaCCC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6" name="AutoShape 10" descr="data:image/jpeg;base64,/9j/4AAQSkZJRgABAQAAAQABAAD/2wCEAAkGBxQTEhUUExQWFRUXFhQVFxcXFhQYFxYXFxQXFhcYGBwYHCggGBwlHBQUITEhJSkrLi4uFx8zODMsNygtLiwBCgoKBQUFDgUFDisZExkrKysrKysrKysrKysrKysrKysrKysrKysrKysrKysrKysrKysrKysrKysrKysrKysrK//AABEIAPEA0QMBIgACEQEDEQH/xAAcAAAABwEBAAAAAAAAAAAAAAAAAQMEBQYHAgj/xABAEAABBAAEBAQDBgMGBQUAAAABAAIDEQQFITEGEkFREyJhcQeBkTJCobHB0RQzUiNykqLh8BVDYsLxFhdTgrL/xAAUAQEAAAAAAAAAAAAAAAAAAAAA/8QAFBEBAAAAAAAAAAAAAAAAAAAAAP/aAAwDAQACEQMRAD8Aa4TI3Qyc/wDFTyV910shH/6Viw+Ldymnuv8AvO/dNHa2kQ4tPlQOnTyu08R9f3nfukXtkAJEj/8AG7905bKCOyQmlDRvaDrDzycv8x93/W7910zMXg06VwPTzHX8VSMPm8n8a6Nzi1p0aNh6Kw4jD3qdfVA5zLiAQgl859hIbPsLUd/7hRtZbZHk19m3XfbVZxnjwZ3lpsXumKC+D4n4izbdDsA9wI/dL5f8THjSVr66Fjzp9Ss8TnLYQ+VjHGg5wB9iUHoDLszMkLXtc+nAEWT+6TfjpGm+d31Ka4RwiY1jW+UAUuMZKXA9EElFmJfq15J2I5jok3Y5wdy87rPqdPxWNZznD/4l3gyOYL5fK4i6NXoti4ewQ8JhsucWjUnX5oHMeJcDRe76lOH4139Tq9ynn/DxXnP0Xbssj5e46oMG43zV4xkgimlDb2bLIBfWgHaKU4Z4Tx+Ka2R2KlijdqCZZS4j25tFoE3AeXmTxDFZJsgk1fspl7RG0NaKaBQA7IK9DwMGxchxM73H/mePMCD7B1fJQ8/CeKw1y4fFzTObvHJI/wAw60b3V1gxCREhBvT90FEZx2W6SNxDHDQjzafjqp/J8a9w5/EeebUAudt9UvmPK42Wj6Jn/DFotpFdtkE03MJBs531Kj83zd0Yc8yOAAv7R/dM3Yl3qqDx7iH+K1peS2geW9j6oJ7KfiWeZzZ+cNs8rmuJof8AULVgw3G2Gc4AYh1k6WXDdYsET3UD80HsHxPX8UFFIIM/eTfZcmEmy37S4hnLgDRHunMbu5QRTHvH8wWuMXLegul1m2ZsZ5XOALj5dz+WyKIBwB5kFa4ny7mj52jzM1vrSrL87nLeUyurbfotFzGAeG8XXld+SyshALQQCCA0bXUbCJBBecr+IBawNmjLiPvNNX7gqPzzjOWbyRjw2kUerj6KrK4/DXK2yzukdR8MAgHub1QRmUcPYjnZI6CTkDgTpWm/VbBwu806rodE7ALtB/4XeHw4jJ82+9IFZMQU4wM2upSDnx6kmupSMWaR0eXWkEhiXitO6aSvsJJ+LaR2HsobiPGSNge6EFzgDQFboJCbFCjWn5qFzTMHMaDuRWhNWs2PGGK1tw/wgUkcnx75MQ0yvc7mNWSTqUGgvzZ7qIZp17p5BjQ/Sq905wGGa1o2SuLwMThY0PogSkAaCTQA1Jvosi4kxLZMQ9zTbboH2HT0Vr4wzYRxmEElztDvoFQQgCKTY+xRopNj7FB6tQQQQZzhJ7aOUW3olcRHzM1FKjxYnEYQcgsj/qsj5dlI4Pi1j/5ruRw3FGj80E23BMcCHNB/MKNxGHawOJNAJri+LIfDf4bqfRqxVn07qi4rMpZPtvc73KBzmWdSPLmhx5LIAHUKLQRhAAgjQQEjQQQd4eIvcGjcmgtZ4KykYeI9XONu/QLL8nmDJmOdtY+S03J8eQQ0atPVBbcLINau0i49yusGNSb+i6kj7oGWKF6DVL5fkrxqdugUll+F5RZ+Vp2ZSCgipsCQo7E4oRg8xDR1s6K4MjtlkX6KucU8JR4xnKXGNw2LT+Y2KDF+LJo3zEx0e5GxNpvw7AXzsA73r6apzxJwxPg3kSNJZflkA8p9+xUbl+MMUjXt3BQbBHiBoOvZTWGexgoi/VVbJMeyRvM07jUdR6KV59kCubZFhcTRlZr0rQ/UKq5l8NYz5oJi0f0uHNXsQrY6al1h5atBj+fcOzYUjnpzTs5t17HsVCybH2K2jM8oGMb4byWgG7G+igMz+HDOQ+DKeejo7UE/og2VBK/wzkEGYzYYPJDvkq9icpjLnNcNddVPySt5qu/bolzhI6ot13vqgz7Nspb4bi37TfxVXIWi5hw/biWyk63ynZUPNBUrhVUa+YQNUEEEBo0QR0gCCCJAYWpZFCGYaPr5Qb/FZarBwxm0rXsiHma51V2vcg9EGnYfHAAUU5jzuIOHO7lO2qbxQtYNBZO5KYYlt7gboLtBJzG70QfiTroqlhsfKz2VmyuUOaHu3PRBIMf5EycXI557PQLmz3tAnmGGEsTmSAFpBBCyHHcE0XeHLYs0CNfqtbxEvlOoVFzbPoYr5j5tdBqfmgzydsuHfQcWnuCR+Se4bivEsaRz3f8AULI9io/MsX4jie5J+qZoLpl3Hr2ipWB/q3T8EnjeO5XH+ya1g9dXfsqhaCDT+BeInStcyRwMg1HqFZBMSeyxGCZzHBzSQRsRupiXi7E+GW842OtC/qg9RWgo7mKNBlBc0Wbr8EocfejKIr7QWTSTOO7ifmVLZLnUsOjQS3tSDQQSBZ7LLczl5pXu2tzvzVix3Fji0iqvp2VVkfZJ76oCQRI0ACNEEaAILosNXRrvRpchAFJ8O48QzNedtR33UpwHkbcTMS8AsZqR3N6fqtRmyqIN5Q1unTlCCNy7M2TttpFrqZhtRGKy5sb+Zg5OhAQ5HO++a90CuYSGwA73TXB8eRwP8KRrnNGnONa+XVRXE4McJIduQNOoVHtBucPE+CcOb+Ib8zR+hS0nEEBbbJWEd7CwYIyg0Xizi1oYWQv5nnQuH3R+6zySQk2SSe51KnMl4NxmKaHRRUw7OeeUH26lX/KvhtEyHkxIDpDu5pcOXtyoMhQWlZp8KXCzDOD2D27+nMD+iz3H4J8Mjo5G8r2miP1HcIEEAiBRhAEUmx9iulzLsfYoPVyCCCDyo3dWjANZyggt6daVVKJA8zeRrpTy7fmmYQQQAo0SOkAVj4RyAzvD3N/s2nr949vZQsWAlc3mDHFvejS0HgvHMdhwwaOZoR190EpiMKwt5CxvLVVQpVPHcF3Zikr0cNB6WFbprKQks7Ak+iCJ4PwDsJI4veCHCiG9KO6uc+PYATzik0wmDaxtkW472kcVgonjzNCCHznMQ4Ej/YCaQYvQag9lE8WxGDytPlcqzFi3t2cUFs4lxIMBDt7FBUxOH+JLrTn+zSa+g0Vy+GmTwyvkdMzmcwtDWu6Xdmu6Ci2nmUYdsk8bHaNc9oPsSti4j4PgxLAGMbG+x52ijXUeqYH4YYblFSSNcNzzA38iNEF1wYEbGtbQaAAANBom+YzknTX9l1DFUbWXZaALO5oJJmGNm0AkxR5QLWUfE2ZjsQ2q5g3zfotGz1kjY3mIAv5SReutLDMTK5zi532ibN90CaFIIIDCUhwr5PLG0ucRsEmAtP4UypsMYNedwBcf0Hog2Dwj2RJ+jQeQSuSunIkBBH09UEEBJ9kuEbLK1rjQ6/RMUpDKWkOBojUINNmkAZygANGwVIxWCmjeXx2LJosOuvsnEvEXMBbdeqeuxWjaO+yB5w1mMgDmzu7VzK64KRpbbAD7Kg4rLXkX1pWD4cyOHO1x1BGloLFDA57qNgdVIfwkQG1+pT0zDY6dkxlBtBR/iPlRcyN0TSafRaNdwq9gOAMbJRMYY3rzObzAewWy4TBgeY6nsn0MR5rKCAwGU+FGyNkYaGgDYdtylockhZL4pbUpGpGl+/dTkp3o6pk6juDaAONHTVFIdNN+tp0SGDSrSXic2hrVAzEZOpNLpsZvXVdy4cjS0ZIb6oEcTA7cajqFhnFsLW4uYNFDmuttSAT+K3xmMG1eirXG3DkWKicQA2VgLmOA1Jq+U9wUGIoJ/gslnlvw4nOreh1+adRcL4kkDw6J/qIFe6CHBWh8JZnJJFRY53LpzDY/+E5yL4fQgNdiHF7j90Gmj9SrmMvETR4QAaPujoEF8tBK8yJB5AcuV04LlAaC7hgc401pcewBJ/BW/h3gR0zQ+YujB2aB5q9b2QU1BXnOPh8WNLonk10dWvsR1VHkYQSDoRofdA8yuAOdrr2HdS0+Y8rmgtoNI09k34YwcznF8cbngDcDT6lOsXleIlJ8lEd9PzQSuJzdj22HBKcFYpjsUQT5iDXW1T5sqnZdxuFen7Jzw3mH8NiGyPBoWDpqARug2rGk91Xp8+5JQ150vdSUU/igFpsO2+aYZpwZJK7xA5od/TrqgtOFxVhr+4T+Oa71URgMul8MA00gVSdYTLi2y8n0ooFHA2g7EC9QhNMB/qmU7wetIHmPNgVt0TKMm0jJjPDBs6dEgM2YRdaoJtztvZNsWoTGcRgAiw33ISbM6cGg2HdkE5ho717JbEsIa4jXTZM8vxT3C3UL6BSLHE7FBD5Xhnb8vLeqeSYNhdb269wpJ0WnmNIpsH5d7rZBFYlnIQAdEvg3DYlN8VgnPcC403bQpd2D5RbdRSC+0EFxzIIPIBUtkPD78SdDysBouOv0CiCrtwJjRyuj6g83uEF04W4eiwzO56k7lTwxQ7bJhG4luhSHiEFBKPwwf6BRY4DwpkMpbzOJunEkX7WnWXYvWid9lMQ4dxsk0EDbD4LkHKwNYB0GgTXMMpe/agfzUvPhg77LyCo7F4ktNE0goueeJE+n6duypufTB2+/srx8RcxaImiwZLFd66rMJpS46lBdPhhm3LiPDe88rmnkB25rGg7aWtbMhtef8qyLEzH+xif/AHqLQPWz+i1rhLh3ExUcTinSaAeHZLR/9jqUFndOTuUo3Ead03mYGlcslq9EHUkoP2gofM8DduadU+fNelLiRwAN9BqgqWI5qIPRRzMbyiyQKtMuKM/Y/mZC6qJs9/QKr4LDSzGgTXUk6ICzKYvmLibt261LLMEwcmg2H1WS47DOjfyu3Vs4Kz2d0rIeXxG3vrzNA632Qae8UNvZOcFLSRc00m5lLTsgeY2d1oocWdbKr2bcUNiBJaDXqL9lVm/EfvDp6O/dBooxm97dEUOO6HZZdi+PpC8eGxoYN2u1J+YOiWxPxA8tti1rW3afgg9FWEEw/iz6IIPJpT3KMwMMgcPY+yZFcoNqy2TmiDrOotFK8gbrP8o4yfEzkczmrbWvqix/Gcr/ALDWsH+I/igv2WzeJKAPT81b3TO2Cofw2ZLIHTS6NOjD1Nbn2V1nfy63YQPGOY3fUosZgYphtTu9pmT31SsU3J80Ge8W8CTzS88NGhR5ibNbKM+H/D5GMe3Ewu5oxbQ5p5ea972Oi11mI5qG36oT4gNOgF9+qA4G2eWqASz5mDZoSJxl7fNR+Jk1QSU7WSehULOOU0SNEthZTarPHMD7uPm1+1V1ognPHvaj81FcRZqyGFznuFkEBvVxrQKnZZl0xFmV7NdAHFRfFOWyghznukG1myQUEDhsO6V4a0WXFaNlHCTGNHM4k1r0FphwfwyWVM91OI0bWwPdXKq0QVHO+EmEcwJB6HdKfD/J3Qzlznt1bQA9/wDRWPMZAIzeipTsye2drozo07d0Go4iVNxJenfuucLiQ9gc7QkCwV2eUbalBk/HuWiLEFzTo/zV2PVVsNPZalxjhWys1FkdeygMswoaNAEFLRSbH2KuHE2VN5BIxtO61paqeJw7mt8zSLB3CD1UgiRoPKblyuiuLQGjCJdM3Gl6jTv6INh4Jkc7BRXpQodNASAVIZxiXxwSOHmLWkgeqY5TmgfE0eE+MgAcpaRWnT0XOfTSNgeY2Oe6qoeuloK/w7x5M+RkT2MPMa5gDY+S0G716qlfDvIRGTJI25CNAfuj9yr857W1YtAybig0g3sl55A/UELvEYRjhY0KrOMgcx51q0E945aumykhQ0fEELBUr2tI6m1zFxLC8hsZL7PQGh7oJ+LEAXokhigTqLCaeKfr0XHiUgPMcsaQXR6Hso6LBg7iypeDE0DeyRweJB8zTug4EJaP0TfGSFrS87Updzg5ptNZy0to1VIM4xmYve48x0vTsrXwzlTOTnItxF69FHNyESSmtGeisuBwXhgMYbHqgdeXak0fLyHqpRjmxjUAnqkpsSx27UEZPUjSHdR+iq8DRzENcDRRcb5xJA4MjFBzb5uu9UFQWTuBsOIJ6glBes2zBjXNjLhe5/1UTxPjY3RFocHO9OirLnk6k2fVcybH2KD1cgggg83Zbw1PJI0Ojc1tiyRWi0Y5RhzH4Riby1W2v17pw6w8riSY9kFVzngeJsTnwOfzNBPKdeauncFNfh7lrhPzvicKb5S5pAB+avUR8pJXEMvnGtC0EmZSdE3Bt3LsU5OJ6AJrmE3hkSnQdT2QPYMDGw2D5vwSeIdr6pvDjI36tcPku3C9kHAndaheM83bBG01b3WGj9VNh1qhcdZJK+TxQ7nFUG9vZBVcIfFmHObs2VesujPMOUU0fos+jie03VEK/cH44yMIc2iCBfQ6ILaJSB3RSStAulwx3zTfEzEnagEHGZtE8T4xbeYVfX8FR8iz+TByGCRpc0OquoN7t9FdTIGDmOypmb4bxJHSt3u0F7fmXO3yggHqkCRWqisjxZcynbj13U9hcDznzGmoEcuxTdQpCCXqCixOVxFpAsH0R5XhBAzU8xN7oCxE3N119U2aOqdSShx1AUfNHymwSRe1oKP8Qpy6Vo5SA0farQk9AqkFr+NwzZo3RvaCDtfTsVlGPwbopHMduPxHQoG9IpNj7FGik2PsUHq5BEjQZhicR5uyTnzANbZFprjJCHnRRuIxXNI1mlbkaILHHOHjQ6IE6jX5qNY+tE6wj9dUEu2Y8q4lqRpZIA5p0oo4pNCAkhdoEoMnZHXhaN7KUDiNAm7QncEdoOXi62tQefTm6o8os2paWBwde4XM+Fa8UUGWvwz5nktHltX3KsMI42ihskcTlHKbbonGGcWiigeB1dEMXMOW62SD3+qZ5jiabvogY4ydz9/oE28L09FGvzTl5jVo8LxBE4eYlp+qBxiMMa0Jb63VK7ZRZjb5r0GvdZhnWdh45I9urupVq4GzPnw/IT5mGvlrSC3kDukZpKFH5JhJOQd1xjsR5PVAuCSUni8QLAURFiyBTn170ljrtr+KB6ycdN1n/GcodiDpsAD6q7tdy6n6KocaNaXMcNyKPf5oKyik2PsV0AuZNj7FB6uQQRoMW4ixLo2OcN+ip+DjnfJ4gOt3ZVmzHEGQkNFarvBw8orcoEp8xla37AJA31SGCzlzjyk05SUjdPROMLhIhynlHN3QPsuD2i3lPYcXZrqo6eQ99lUc0z17ZKj3HzQaCx5BTqeQ1+ypfDnEsjniOZhBOzuUj6hXDWrtAvBO4HVGRzO0TeIG9TYTg4zpoECWIZYNjVQ8k3KCT01U86dta7qo8aY5sDPILL7A9PVAxw/E0T30eYH2CPH4nxNBdKiYd3nB9VcsKNAgjs3Hhxn10VaVi4pl0aFXUAtOsux74XczDR69j7pqggtv/rM8usQ5u9mlBY/N5ZXcznH0AsAKPQQKyTudu4n3Kkslzp8Joklp3Hb2UQggvGKzyHl5uYuP9PVVXMswdM6zoBsOyYowg6XMmx9ijCJ+x9ig9XIIIIMTnhDXGjaaz4gg038Uri5PMdUzmfrf+ygkMIeYW/polZpTsPdReHxBHTRMcyzotNN3QS+JxruWrAJ0HfVS+TZUyJoJaC86kkAmz6rM5cW9xsk2tPyPGCWBjr81AH3QSANnYemgSrMQD5TukGxHqdE3klp4of6IH4fqR0XHhm91wS47JHwjepQOHgqs8bRh8QFixqLPbcKzSE8hVE4qwsz3Dla57N9BsUFSCkcLm8jPX3TGWItNOBB7EUuUC2KxLpHW5IlBBACgAjV7+HeDy2SOQY4gPLwGW5zaby67eqChoLdsNwnkZNh0Z9DOT+Fp+OG8kH/KgPzcf+5B56pBeiIcjyM7QYY+/N+pQ/4RkX/xYQe/L+pQed0YXoN+X5EPuYP/ACJF2HyA6cuD/wAiDA0JNj7Fbu/D5Df2cL/lUZj35ACW+HDdbta+vqNEGk2jTjyf7tGg85Y77R912NkEEBH+WqzjftlGggQVz4C++jQQXSfZM+vzCNBA+w/X3SUm6CCDtn8spnDsUaCCn/ED7TPZVBBBACggggC66FBBAmE7j/39EEEB9E0f+qNBBwz9V21BBAZRv+yfYoIIPVaCCC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9468" name="Picture 12" descr="http://elementy.ru/images/news/nanobacter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2500306"/>
            <a:ext cx="4034146" cy="3429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151</TotalTime>
  <Words>433</Words>
  <Application>Microsoft Office PowerPoint</Application>
  <PresentationFormat>Экран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Модульная</vt:lpstr>
      <vt:lpstr>Хімічна еволюція</vt:lpstr>
      <vt:lpstr>Слайд 2</vt:lpstr>
      <vt:lpstr>Основні положення концепції хімічної еволюції:</vt:lpstr>
      <vt:lpstr>Слайд 4</vt:lpstr>
      <vt:lpstr>Методи дослідження хімічної еволюції</vt:lpstr>
      <vt:lpstr>Граничний стан між живим та неживим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Хімічна еволюція і виникнення життя на Землі</dc:title>
  <dc:creator>Admin</dc:creator>
  <cp:lastModifiedBy>Admin</cp:lastModifiedBy>
  <cp:revision>16</cp:revision>
  <dcterms:created xsi:type="dcterms:W3CDTF">2014-05-04T18:40:19Z</dcterms:created>
  <dcterms:modified xsi:type="dcterms:W3CDTF">2014-05-05T07:35:07Z</dcterms:modified>
</cp:coreProperties>
</file>