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2" autoAdjust="0"/>
    <p:restoredTop sz="94638" autoAdjust="0"/>
  </p:normalViewPr>
  <p:slideViewPr>
    <p:cSldViewPr>
      <p:cViewPr varScale="1">
        <p:scale>
          <a:sx n="84" d="100"/>
          <a:sy n="84" d="100"/>
        </p:scale>
        <p:origin x="-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4143403"/>
          </a:xfrm>
        </p:spPr>
        <p:txBody>
          <a:bodyPr>
            <a:normAutofit/>
          </a:bodyPr>
          <a:lstStyle/>
          <a:p>
            <a:r>
              <a:rPr lang="uk-UA" sz="8800" b="1" dirty="0" smtClean="0">
                <a:ln w="19050">
                  <a:solidFill>
                    <a:srgbClr val="002060"/>
                  </a:solidFill>
                </a:ln>
                <a:solidFill>
                  <a:srgbClr val="00B0F0"/>
                </a:solidFill>
                <a:latin typeface="Georgia" pitchFamily="18" charset="0"/>
              </a:rPr>
              <a:t>Твердість води</a:t>
            </a:r>
            <a:endParaRPr lang="uk-UA" sz="8800" b="1" dirty="0">
              <a:ln w="19050">
                <a:solidFill>
                  <a:srgbClr val="002060"/>
                </a:solidFill>
              </a:ln>
              <a:solidFill>
                <a:srgbClr val="00B0F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642918"/>
            <a:ext cx="7472386" cy="5483245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Для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приготовлення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їжі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тверду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воду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теж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не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вживають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,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бо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в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ній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погано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розварюються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м’ясо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і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овочі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. Для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пиття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вона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теж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непридатна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.</a:t>
            </a:r>
            <a:endParaRPr lang="uk-UA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</a:endParaRPr>
          </a:p>
          <a:p>
            <a:endParaRPr lang="uk-UA" dirty="0"/>
          </a:p>
        </p:txBody>
      </p:sp>
      <p:pic>
        <p:nvPicPr>
          <p:cNvPr id="4" name="Рисунок 3" descr="нонно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2643182"/>
            <a:ext cx="3643338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357167"/>
            <a:ext cx="7329510" cy="2786082"/>
          </a:xfrm>
        </p:spPr>
        <p:txBody>
          <a:bodyPr>
            <a:normAutofit fontScale="85000" lnSpcReduction="20000"/>
          </a:bodyPr>
          <a:lstStyle/>
          <a:p>
            <a:r>
              <a:rPr lang="uk-UA" sz="40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+mj-lt"/>
              </a:rPr>
              <a:t>У природі чистої води не буває: вона завжди містить домішки яких-небудь речовин. Зокрема, взаємодіючи із солями, що містяться в земній корі, вона набуває певної твердості</a:t>
            </a:r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.</a:t>
            </a:r>
            <a:endParaRPr lang="uk-UA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Georgia" pitchFamily="18" charset="0"/>
            </a:endParaRPr>
          </a:p>
        </p:txBody>
      </p:sp>
      <p:pic>
        <p:nvPicPr>
          <p:cNvPr id="4" name="Рисунок 3" descr="imagesьрь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928934"/>
            <a:ext cx="4786346" cy="3585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714356"/>
            <a:ext cx="7800972" cy="4525963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Твердість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води —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сукупність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властивостей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,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зумовлених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вмістом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у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воді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катіонів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кальцію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Са2+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і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катіонів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магнію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Мg2+.</a:t>
            </a:r>
            <a:endParaRPr lang="uk-UA" sz="3600" b="1" dirty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+mj-lt"/>
            </a:endParaRPr>
          </a:p>
        </p:txBody>
      </p:sp>
      <p:pic>
        <p:nvPicPr>
          <p:cNvPr id="5" name="Рисунок 4" descr="оп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000372"/>
            <a:ext cx="5246228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 rot="20206117">
            <a:off x="127908" y="3668617"/>
            <a:ext cx="17859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Mg</a:t>
            </a:r>
            <a:r>
              <a:rPr lang="en-US" sz="6000" b="1" baseline="300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2+</a:t>
            </a:r>
            <a:endParaRPr lang="uk-UA" sz="6000" baseline="30000" dirty="0">
              <a:ln>
                <a:solidFill>
                  <a:srgbClr val="00206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9555472">
            <a:off x="7215206" y="3429000"/>
            <a:ext cx="19287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60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Са</a:t>
            </a:r>
            <a:r>
              <a:rPr lang="uk-UA" sz="6000" b="1" baseline="300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2+</a:t>
            </a:r>
            <a:endParaRPr lang="ru-RU" sz="6000" b="1" baseline="30000" dirty="0">
              <a:ln>
                <a:solidFill>
                  <a:srgbClr val="002060"/>
                </a:solidFill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500042"/>
            <a:ext cx="7472386" cy="2857521"/>
          </a:xfrm>
        </p:spPr>
        <p:txBody>
          <a:bodyPr/>
          <a:lstStyle/>
          <a:p>
            <a:r>
              <a:rPr lang="uk-UA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Твердість води залежить також від хімічного складу ґрунту, через який проходить вода, вмісту у воді оксиду вуглецю (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IV</a:t>
            </a:r>
            <a:r>
              <a:rPr lang="uk-UA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), ступеня забруднення її органічними речовинами.</a:t>
            </a:r>
            <a:endParaRPr lang="uk-UA" b="1" dirty="0">
              <a:ln>
                <a:solidFill>
                  <a:srgbClr val="002060"/>
                </a:solidFill>
              </a:ln>
              <a:solidFill>
                <a:srgbClr val="00B0F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1081" y="3143248"/>
            <a:ext cx="3919324" cy="2928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defaul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143248"/>
            <a:ext cx="3786214" cy="2857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001056" cy="1071570"/>
          </a:xfrm>
        </p:spPr>
        <p:txBody>
          <a:bodyPr>
            <a:noAutofit/>
          </a:bodyPr>
          <a:lstStyle/>
          <a:p>
            <a:r>
              <a:rPr lang="uk-UA" sz="6600" b="1" dirty="0" smtClean="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Види твердості:</a:t>
            </a:r>
            <a:r>
              <a:rPr lang="uk-UA" sz="6600" b="1" dirty="0" smtClean="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uk-UA" sz="6600" b="1" dirty="0" smtClean="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uk-UA" sz="6600" b="1" dirty="0">
              <a:ln w="9525" cmpd="sng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142984"/>
            <a:ext cx="7543824" cy="4983179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Відрізняють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тимчасову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,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або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карбонатну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,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твердість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води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і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 </a:t>
            </a:r>
            <a:r>
              <a:rPr lang="ru-RU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сталу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+mj-lt"/>
              </a:rPr>
              <a:t>.</a:t>
            </a:r>
            <a:endParaRPr lang="uk-UA" sz="3600" b="1" dirty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+mj-lt"/>
            </a:endParaRPr>
          </a:p>
        </p:txBody>
      </p:sp>
      <p:pic>
        <p:nvPicPr>
          <p:cNvPr id="4" name="Рисунок 3" descr="пп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286124"/>
            <a:ext cx="3786214" cy="29432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266087780_voda-pitn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3286124"/>
            <a:ext cx="3929090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142976" y="714357"/>
            <a:ext cx="7543824" cy="3143271"/>
          </a:xfrm>
        </p:spPr>
        <p:txBody>
          <a:bodyPr/>
          <a:lstStyle/>
          <a:p>
            <a:r>
              <a:rPr lang="uk-UA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Тимчасова твердість обумовлюється наявністю кислих карбонатів (гідрокарбонатів) кальцію і магнію: 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Ca(HCO</a:t>
            </a:r>
            <a:r>
              <a:rPr lang="en-US" b="1" baseline="-250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3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)</a:t>
            </a:r>
            <a:r>
              <a:rPr lang="en-US" b="1" baseline="-250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2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uk-UA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і 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Mg(HCO</a:t>
            </a:r>
            <a:r>
              <a:rPr lang="en-US" b="1" baseline="-250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3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)</a:t>
            </a:r>
            <a:r>
              <a:rPr lang="en-US" b="1" baseline="-250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2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, </a:t>
            </a:r>
            <a:r>
              <a:rPr lang="uk-UA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а стала — наявністю сульфатів і хлоридів кальцію і магнію: 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CaSO</a:t>
            </a:r>
            <a:r>
              <a:rPr lang="en-US" b="1" baseline="-250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4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, MgSO</a:t>
            </a:r>
            <a:r>
              <a:rPr lang="en-US" b="1" baseline="-250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4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, CaCl</a:t>
            </a:r>
            <a:r>
              <a:rPr lang="en-US" b="1" baseline="-250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2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uk-UA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і 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MgCl</a:t>
            </a:r>
            <a:r>
              <a:rPr lang="en-US" b="1" baseline="-250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2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.</a:t>
            </a:r>
            <a:endParaRPr lang="uk-UA" b="1" dirty="0">
              <a:ln>
                <a:solidFill>
                  <a:srgbClr val="002060"/>
                </a:solidFill>
              </a:ln>
              <a:solidFill>
                <a:srgbClr val="00B0F0"/>
              </a:solidFill>
            </a:endParaRPr>
          </a:p>
        </p:txBody>
      </p:sp>
      <p:pic>
        <p:nvPicPr>
          <p:cNvPr id="5" name="Рисунок 4" descr="птпт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786190"/>
            <a:ext cx="4786346" cy="27838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6929454" cy="51435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sz="5100" b="1" u="sng" spc="50" dirty="0" smtClean="0">
                <a:ln w="135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а)</a:t>
            </a:r>
            <a:r>
              <a:rPr lang="uk-UA" sz="5100" b="1" u="sng" spc="50" dirty="0" err="1" smtClean="0">
                <a:ln w="135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Кипятіння</a:t>
            </a:r>
            <a:r>
              <a:rPr lang="uk-UA" sz="5100" b="1" u="sng" spc="50" dirty="0" smtClean="0">
                <a:ln w="135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uk-UA" sz="5100" b="1" u="sng" spc="50" dirty="0" smtClean="0">
                <a:ln w="135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води:</a:t>
            </a:r>
          </a:p>
          <a:p>
            <a:pPr>
              <a:buNone/>
            </a:pPr>
            <a:r>
              <a:rPr lang="en-US" sz="5100" b="1" dirty="0" smtClean="0">
                <a:solidFill>
                  <a:srgbClr val="002060"/>
                </a:solidFill>
              </a:rPr>
              <a:t>Ca(HCO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</a:rPr>
              <a:t>)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=CaCO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uk-UA" sz="5100" b="1" dirty="0" smtClean="0">
                <a:solidFill>
                  <a:srgbClr val="002060"/>
                </a:solidFill>
                <a:latin typeface="Century Gothic"/>
              </a:rPr>
              <a:t>↓</a:t>
            </a:r>
            <a:r>
              <a:rPr lang="en-US" sz="5100" b="1" dirty="0" smtClean="0">
                <a:solidFill>
                  <a:srgbClr val="002060"/>
                </a:solidFill>
              </a:rPr>
              <a:t>+CO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+H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O</a:t>
            </a:r>
          </a:p>
          <a:p>
            <a:pPr>
              <a:buNone/>
            </a:pPr>
            <a:r>
              <a:rPr lang="en-US" sz="5100" b="1" dirty="0" smtClean="0">
                <a:solidFill>
                  <a:srgbClr val="002060"/>
                </a:solidFill>
              </a:rPr>
              <a:t>Mg(HCO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</a:rPr>
              <a:t>)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=MgCO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uk-UA" sz="5100" b="1" dirty="0" smtClean="0">
                <a:solidFill>
                  <a:srgbClr val="002060"/>
                </a:solidFill>
                <a:latin typeface="Century Gothic"/>
              </a:rPr>
              <a:t>↓</a:t>
            </a:r>
            <a:r>
              <a:rPr lang="en-US" sz="5100" b="1" dirty="0" smtClean="0">
                <a:solidFill>
                  <a:srgbClr val="002060"/>
                </a:solidFill>
              </a:rPr>
              <a:t>+CO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+H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O</a:t>
            </a:r>
          </a:p>
          <a:p>
            <a:pPr>
              <a:buNone/>
            </a:pPr>
            <a:r>
              <a:rPr lang="en-US" sz="5100" b="1" dirty="0" smtClean="0">
                <a:solidFill>
                  <a:srgbClr val="002060"/>
                </a:solidFill>
              </a:rPr>
              <a:t>Mg(HCO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</a:rPr>
              <a:t>)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=Mg(OH)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uk-UA" sz="5100" b="1" dirty="0" smtClean="0">
                <a:solidFill>
                  <a:srgbClr val="002060"/>
                </a:solidFill>
                <a:latin typeface="Century Gothic"/>
              </a:rPr>
              <a:t>↓</a:t>
            </a:r>
            <a:r>
              <a:rPr lang="en-US" sz="5100" b="1" dirty="0" smtClean="0">
                <a:solidFill>
                  <a:srgbClr val="002060"/>
                </a:solidFill>
              </a:rPr>
              <a:t>+2CO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</a:p>
          <a:p>
            <a:pPr>
              <a:buNone/>
            </a:pPr>
            <a:r>
              <a:rPr lang="uk-UA" sz="5100" b="1" u="sng" spc="50" dirty="0" smtClean="0">
                <a:ln w="135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б)Додавання соди:</a:t>
            </a:r>
            <a:endParaRPr lang="en-US" sz="5100" b="1" u="sng" spc="50" dirty="0" smtClean="0">
              <a:ln w="13500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>
              <a:buNone/>
            </a:pPr>
            <a:r>
              <a:rPr lang="en-US" sz="5100" b="1" dirty="0" smtClean="0">
                <a:solidFill>
                  <a:srgbClr val="002060"/>
                </a:solidFill>
              </a:rPr>
              <a:t>Ca(HCO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</a:rPr>
              <a:t>)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+Na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</a:rPr>
              <a:t>=CaCO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</a:rPr>
              <a:t>↓+2NaHCO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</a:p>
          <a:p>
            <a:pPr>
              <a:buNone/>
            </a:pPr>
            <a:r>
              <a:rPr lang="en-US" sz="5100" b="1" dirty="0" smtClean="0">
                <a:solidFill>
                  <a:srgbClr val="002060"/>
                </a:solidFill>
              </a:rPr>
              <a:t>Mg(HCO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</a:rPr>
              <a:t>)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+Na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</a:rPr>
              <a:t>=MgCO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  <a:latin typeface="Century Gothic"/>
              </a:rPr>
              <a:t>↓</a:t>
            </a:r>
            <a:r>
              <a:rPr lang="en-US" sz="5100" b="1" dirty="0" smtClean="0">
                <a:solidFill>
                  <a:srgbClr val="002060"/>
                </a:solidFill>
              </a:rPr>
              <a:t>+2NaHCO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</a:p>
          <a:p>
            <a:pPr>
              <a:buNone/>
            </a:pPr>
            <a:r>
              <a:rPr lang="uk-UA" sz="5100" b="1" u="sng" spc="50" dirty="0" smtClean="0">
                <a:ln w="135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в)Д</a:t>
            </a:r>
            <a:r>
              <a:rPr lang="ru-RU" sz="5100" b="1" u="sng" spc="50" dirty="0" smtClean="0">
                <a:ln w="135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</a:t>
            </a:r>
            <a:r>
              <a:rPr lang="uk-UA" sz="5100" b="1" u="sng" spc="50" dirty="0" smtClean="0">
                <a:ln w="135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давання гашеного </a:t>
            </a:r>
            <a:r>
              <a:rPr lang="uk-UA" sz="5100" b="1" u="sng" spc="50" dirty="0" smtClean="0">
                <a:ln w="135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вапна </a:t>
            </a:r>
          </a:p>
          <a:p>
            <a:pPr>
              <a:buNone/>
            </a:pPr>
            <a:r>
              <a:rPr lang="uk-UA" sz="5100" b="1" u="sng" spc="50" dirty="0" smtClean="0">
                <a:ln w="135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</a:t>
            </a:r>
            <a:r>
              <a:rPr lang="uk-UA" sz="5100" b="1" u="sng" spc="50" dirty="0" smtClean="0">
                <a:ln w="135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у </a:t>
            </a:r>
            <a:r>
              <a:rPr lang="uk-UA" sz="5100" b="1" u="sng" spc="50" dirty="0" smtClean="0">
                <a:ln w="135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промисловості</a:t>
            </a:r>
            <a:r>
              <a:rPr lang="uk-UA" sz="5100" b="1" u="sng" spc="50" dirty="0" smtClean="0">
                <a:ln w="135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):</a:t>
            </a:r>
          </a:p>
          <a:p>
            <a:pPr>
              <a:buNone/>
            </a:pPr>
            <a:r>
              <a:rPr lang="en-US" sz="5100" b="1" dirty="0" smtClean="0">
                <a:solidFill>
                  <a:srgbClr val="002060"/>
                </a:solidFill>
              </a:rPr>
              <a:t>Ca(HCO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</a:rPr>
              <a:t>)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+Ca(OH)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=2CaCO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</a:rPr>
              <a:t> </a:t>
            </a:r>
            <a:r>
              <a:rPr lang="uk-UA" sz="5100" b="1" dirty="0" smtClean="0">
                <a:solidFill>
                  <a:srgbClr val="002060"/>
                </a:solidFill>
                <a:latin typeface="Century Gothic"/>
              </a:rPr>
              <a:t>↓</a:t>
            </a:r>
            <a:r>
              <a:rPr lang="en-US" sz="5100" b="1" dirty="0" smtClean="0">
                <a:solidFill>
                  <a:srgbClr val="002060"/>
                </a:solidFill>
              </a:rPr>
              <a:t>+2H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O</a:t>
            </a:r>
            <a:endParaRPr lang="uk-UA" sz="51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5100" b="1" dirty="0" smtClean="0">
                <a:solidFill>
                  <a:srgbClr val="002060"/>
                </a:solidFill>
              </a:rPr>
              <a:t>Mg(HCO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</a:rPr>
              <a:t>)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+Ca(OH)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=CaCO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  <a:latin typeface="Century Gothic"/>
              </a:rPr>
              <a:t>↓</a:t>
            </a:r>
            <a:r>
              <a:rPr lang="en-US" sz="5100" b="1" dirty="0" smtClean="0">
                <a:solidFill>
                  <a:srgbClr val="002060"/>
                </a:solidFill>
              </a:rPr>
              <a:t>+MgCO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5100" b="1" dirty="0" smtClean="0">
                <a:solidFill>
                  <a:srgbClr val="002060"/>
                </a:solidFill>
                <a:latin typeface="Century Gothic"/>
              </a:rPr>
              <a:t>↓</a:t>
            </a:r>
            <a:r>
              <a:rPr lang="en-US" sz="5100" b="1" dirty="0" smtClean="0">
                <a:solidFill>
                  <a:srgbClr val="002060"/>
                </a:solidFill>
              </a:rPr>
              <a:t>+2H</a:t>
            </a:r>
            <a:r>
              <a:rPr lang="en-US" sz="51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5100" b="1" dirty="0" smtClean="0">
                <a:solidFill>
                  <a:srgbClr val="002060"/>
                </a:solidFill>
              </a:rPr>
              <a:t>O</a:t>
            </a:r>
            <a:endParaRPr lang="ru-RU" sz="5100" b="1" dirty="0" smtClean="0">
              <a:solidFill>
                <a:srgbClr val="002060"/>
              </a:solidFill>
            </a:endParaRPr>
          </a:p>
          <a:p>
            <a:endParaRPr lang="uk-UA" sz="3600" b="1" dirty="0">
              <a:ln>
                <a:solidFill>
                  <a:srgbClr val="002060"/>
                </a:solidFill>
              </a:ln>
              <a:solidFill>
                <a:srgbClr val="00B0F0"/>
              </a:solidFill>
            </a:endParaRPr>
          </a:p>
        </p:txBody>
      </p:sp>
      <p:pic>
        <p:nvPicPr>
          <p:cNvPr id="5" name="Picture 2" descr="G:\S-WM-2009-02-12-TeaKattle-5K4Z09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52" y="2357430"/>
            <a:ext cx="3071866" cy="2970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357290" y="357166"/>
            <a:ext cx="63579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i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Bookman Old Style" pitchFamily="18" charset="0"/>
              </a:rPr>
              <a:t>1. Усунення карбонатної твердості:</a:t>
            </a:r>
            <a:endParaRPr lang="uk-UA" sz="3200" i="1" dirty="0">
              <a:ln>
                <a:solidFill>
                  <a:srgbClr val="002060"/>
                </a:solidFill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14488"/>
            <a:ext cx="5857916" cy="441167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sz="3000" b="1" dirty="0" smtClean="0">
                <a:ln/>
                <a:solidFill>
                  <a:srgbClr val="002060"/>
                </a:solidFill>
                <a:cs typeface="Times New Roman" pitchFamily="18" charset="0"/>
              </a:rPr>
              <a:t>а)Содовий метод:</a:t>
            </a:r>
          </a:p>
          <a:p>
            <a:pPr>
              <a:buNone/>
            </a:pPr>
            <a:r>
              <a:rPr lang="en-US" sz="3000" b="1" dirty="0" smtClean="0">
                <a:ln/>
                <a:solidFill>
                  <a:srgbClr val="002060"/>
                </a:solidFill>
              </a:rPr>
              <a:t>CaSO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4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+Na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2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CO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3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=CaCO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3</a:t>
            </a:r>
            <a:r>
              <a:rPr lang="uk-UA" sz="3000" b="1" dirty="0" smtClean="0">
                <a:ln/>
                <a:solidFill>
                  <a:srgbClr val="002060"/>
                </a:solidFill>
                <a:latin typeface="Century Gothic"/>
              </a:rPr>
              <a:t>↓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+Na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2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SO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4</a:t>
            </a:r>
          </a:p>
          <a:p>
            <a:pPr>
              <a:buNone/>
            </a:pPr>
            <a:r>
              <a:rPr lang="en-US" sz="3000" b="1" dirty="0" smtClean="0">
                <a:ln/>
                <a:solidFill>
                  <a:srgbClr val="002060"/>
                </a:solidFill>
              </a:rPr>
              <a:t>MgSO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4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+Na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2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CO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3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=MgCO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3</a:t>
            </a:r>
            <a:r>
              <a:rPr lang="uk-UA" sz="3000" b="1" dirty="0" smtClean="0">
                <a:ln/>
                <a:solidFill>
                  <a:srgbClr val="002060"/>
                </a:solidFill>
                <a:latin typeface="Century Gothic"/>
              </a:rPr>
              <a:t>↓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+Na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2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SO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4</a:t>
            </a:r>
          </a:p>
          <a:p>
            <a:pPr>
              <a:buNone/>
            </a:pPr>
            <a:r>
              <a:rPr lang="en-US" sz="3000" b="1" dirty="0" smtClean="0">
                <a:ln/>
                <a:solidFill>
                  <a:srgbClr val="002060"/>
                </a:solidFill>
              </a:rPr>
              <a:t>CaCI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2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+Na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2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CO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3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=CaCO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3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 </a:t>
            </a:r>
            <a:r>
              <a:rPr lang="uk-UA" sz="3000" b="1" dirty="0" smtClean="0">
                <a:ln/>
                <a:solidFill>
                  <a:srgbClr val="002060"/>
                </a:solidFill>
                <a:latin typeface="Century Gothic"/>
              </a:rPr>
              <a:t>↓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+ 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2NaCI</a:t>
            </a:r>
          </a:p>
          <a:p>
            <a:pPr>
              <a:buNone/>
            </a:pPr>
            <a:endParaRPr lang="uk-UA" sz="3000" b="1" dirty="0" smtClean="0">
              <a:ln/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sz="3000" b="1" dirty="0" smtClean="0">
                <a:ln/>
                <a:solidFill>
                  <a:srgbClr val="002060"/>
                </a:solidFill>
                <a:cs typeface="Times New Roman" pitchFamily="18" charset="0"/>
              </a:rPr>
              <a:t>б)Фосфатний </a:t>
            </a:r>
            <a:r>
              <a:rPr lang="uk-UA" sz="3000" b="1" dirty="0" smtClean="0">
                <a:ln/>
                <a:solidFill>
                  <a:srgbClr val="002060"/>
                </a:solidFill>
                <a:cs typeface="Times New Roman" pitchFamily="18" charset="0"/>
              </a:rPr>
              <a:t>метод:</a:t>
            </a:r>
          </a:p>
          <a:p>
            <a:pPr>
              <a:buNone/>
            </a:pPr>
            <a:r>
              <a:rPr lang="en-US" sz="3000" b="1" dirty="0" smtClean="0">
                <a:ln/>
                <a:solidFill>
                  <a:srgbClr val="002060"/>
                </a:solidFill>
              </a:rPr>
              <a:t>3CaSO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4</a:t>
            </a:r>
            <a:r>
              <a:rPr lang="uk-UA" sz="3000" b="1" dirty="0" smtClean="0">
                <a:ln/>
                <a:solidFill>
                  <a:srgbClr val="002060"/>
                </a:solidFill>
              </a:rPr>
              <a:t>+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2Na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3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PO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4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=Ca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3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(PO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4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)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2</a:t>
            </a:r>
            <a:r>
              <a:rPr lang="uk-UA" sz="3000" b="1" dirty="0" smtClean="0">
                <a:ln/>
                <a:solidFill>
                  <a:srgbClr val="002060"/>
                </a:solidFill>
                <a:latin typeface="Century Gothic"/>
              </a:rPr>
              <a:t>↓</a:t>
            </a:r>
            <a:r>
              <a:rPr lang="uk-UA" sz="3000" b="1" dirty="0" smtClean="0">
                <a:ln/>
                <a:solidFill>
                  <a:srgbClr val="002060"/>
                </a:solidFill>
              </a:rPr>
              <a:t>+3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Na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2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SO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4</a:t>
            </a:r>
          </a:p>
          <a:p>
            <a:pPr>
              <a:buNone/>
            </a:pPr>
            <a:r>
              <a:rPr lang="en-US" sz="3000" b="1" dirty="0" smtClean="0">
                <a:ln/>
                <a:solidFill>
                  <a:srgbClr val="002060"/>
                </a:solidFill>
              </a:rPr>
              <a:t>3MgSO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4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+2Na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3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PO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4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=Mg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3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(PO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4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)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2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+Na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2</a:t>
            </a:r>
            <a:r>
              <a:rPr lang="en-US" sz="3000" b="1" dirty="0" smtClean="0">
                <a:ln/>
                <a:solidFill>
                  <a:srgbClr val="002060"/>
                </a:solidFill>
              </a:rPr>
              <a:t>SO</a:t>
            </a:r>
            <a:r>
              <a:rPr lang="en-US" sz="3000" b="1" baseline="-25000" dirty="0" smtClean="0">
                <a:ln/>
                <a:solidFill>
                  <a:srgbClr val="002060"/>
                </a:solidFill>
              </a:rPr>
              <a:t>4</a:t>
            </a:r>
            <a:endParaRPr lang="ru-RU" sz="3000" b="1" baseline="-25000" dirty="0" smtClean="0">
              <a:ln/>
              <a:solidFill>
                <a:srgbClr val="002060"/>
              </a:solidFill>
            </a:endParaRPr>
          </a:p>
          <a:p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4414" y="428604"/>
            <a:ext cx="74723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i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Bookman Old Style" pitchFamily="18" charset="0"/>
              </a:rPr>
              <a:t>2. </a:t>
            </a:r>
            <a:r>
              <a:rPr lang="uk-UA" sz="3600" b="1" i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Усунення </a:t>
            </a:r>
            <a:r>
              <a:rPr lang="uk-UA" sz="3600" b="1" i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некарбонатної</a:t>
            </a:r>
            <a:r>
              <a:rPr lang="uk-UA" sz="3600" b="1" i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твердості води:</a:t>
            </a:r>
            <a:endParaRPr lang="uk-UA" sz="3600" i="1" dirty="0">
              <a:ln>
                <a:solidFill>
                  <a:srgbClr val="002060"/>
                </a:solidFill>
              </a:ln>
              <a:solidFill>
                <a:srgbClr val="00B0F0"/>
              </a:solidFill>
            </a:endParaRPr>
          </a:p>
        </p:txBody>
      </p:sp>
      <p:pic>
        <p:nvPicPr>
          <p:cNvPr id="5" name="Рисунок 4" descr="default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1714488"/>
            <a:ext cx="3286148" cy="3073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500042"/>
            <a:ext cx="8143932" cy="562612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Тверда вода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непридатна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майже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для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всіх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галузей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виробництва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. Так,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наприклад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,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тверду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воду не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можна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в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икористовувати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при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пранні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білизни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,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митті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шерсті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і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фарбуванні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тканин,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бо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в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ній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мило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втрачає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свою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мийну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здатність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. </a:t>
            </a:r>
            <a:endParaRPr lang="uk-UA" sz="2800" b="1" dirty="0">
              <a:ln>
                <a:solidFill>
                  <a:srgbClr val="002060"/>
                </a:solidFill>
              </a:ln>
              <a:solidFill>
                <a:srgbClr val="00B0F0"/>
              </a:solidFill>
            </a:endParaRPr>
          </a:p>
        </p:txBody>
      </p:sp>
      <p:pic>
        <p:nvPicPr>
          <p:cNvPr id="5" name="Рисунок 4" descr="default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2928934"/>
            <a:ext cx="4121595" cy="32128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002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000024</Template>
  <TotalTime>57</TotalTime>
  <Words>281</Words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000024</vt:lpstr>
      <vt:lpstr>Твердість води</vt:lpstr>
      <vt:lpstr>Слайд 2</vt:lpstr>
      <vt:lpstr>Слайд 3</vt:lpstr>
      <vt:lpstr>Слайд 4</vt:lpstr>
      <vt:lpstr>  Види твердості: </vt:lpstr>
      <vt:lpstr>Слайд 6</vt:lpstr>
      <vt:lpstr>Слайд 7</vt:lpstr>
      <vt:lpstr>2. Усунення некарбонатної твердості води: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DNA7 X86</cp:lastModifiedBy>
  <cp:revision>13</cp:revision>
  <dcterms:created xsi:type="dcterms:W3CDTF">2014-01-26T16:53:41Z</dcterms:created>
  <dcterms:modified xsi:type="dcterms:W3CDTF">2014-01-26T18:01:36Z</dcterms:modified>
</cp:coreProperties>
</file>