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4" r:id="rId1"/>
  </p:sldMasterIdLst>
  <p:notesMasterIdLst>
    <p:notesMasterId r:id="rId20"/>
  </p:notesMasterIdLst>
  <p:sldIdLst>
    <p:sldId id="256" r:id="rId2"/>
    <p:sldId id="258" r:id="rId3"/>
    <p:sldId id="277" r:id="rId4"/>
    <p:sldId id="257" r:id="rId5"/>
    <p:sldId id="259" r:id="rId6"/>
    <p:sldId id="273" r:id="rId7"/>
    <p:sldId id="281" r:id="rId8"/>
    <p:sldId id="261" r:id="rId9"/>
    <p:sldId id="274" r:id="rId10"/>
    <p:sldId id="279" r:id="rId11"/>
    <p:sldId id="278" r:id="rId12"/>
    <p:sldId id="270" r:id="rId13"/>
    <p:sldId id="282" r:id="rId14"/>
    <p:sldId id="267" r:id="rId15"/>
    <p:sldId id="284" r:id="rId16"/>
    <p:sldId id="285" r:id="rId17"/>
    <p:sldId id="276" r:id="rId18"/>
    <p:sldId id="269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9" autoAdjust="0"/>
    <p:restoredTop sz="99001" autoAdjust="0"/>
  </p:normalViewPr>
  <p:slideViewPr>
    <p:cSldViewPr>
      <p:cViewPr varScale="1">
        <p:scale>
          <a:sx n="92" d="100"/>
          <a:sy n="92" d="100"/>
        </p:scale>
        <p:origin x="-74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8" y="9282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3ABA8D-5261-4AE1-8CD7-F01631FD2F71}" type="datetimeFigureOut">
              <a:rPr lang="ru-RU" smtClean="0"/>
              <a:t>22.04.2013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909FA0-4352-4168-8F81-34D89DCAEB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098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76" y="5293519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5293519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chemeClr val="accent1">
                  <a:alpha val="0"/>
                </a:schemeClr>
              </a:gs>
              <a:gs pos="5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2" y="5545933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3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b="1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1676400"/>
            <a:ext cx="3886200" cy="1524000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203574"/>
            <a:ext cx="3886200" cy="18256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5262466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29" y="5502670"/>
            <a:ext cx="9144067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22C8-C7D7-4AC9-A1C2-834322BE7609}" type="datetimeFigureOut">
              <a:rPr lang="ru-RU" smtClean="0"/>
              <a:t>22.04.2013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B55FC64B-2328-4A6C-9CE4-D55628C02E2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6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90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8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8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22C8-C7D7-4AC9-A1C2-834322BE7609}" type="datetimeFigureOut">
              <a:rPr lang="ru-RU" smtClean="0"/>
              <a:t>22.04.2013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FC64B-2328-4A6C-9CE4-D55628C02E2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6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90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8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8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22C8-C7D7-4AC9-A1C2-834322BE7609}" type="datetimeFigureOut">
              <a:rPr lang="ru-RU" smtClean="0"/>
              <a:t>22.04.2013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FC64B-2328-4A6C-9CE4-D55628C02E2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6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90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7772400" cy="3733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8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8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22C8-C7D7-4AC9-A1C2-834322BE7609}" type="datetimeFigureOut">
              <a:rPr lang="ru-RU" smtClean="0"/>
              <a:t>22.04.2013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FC64B-2328-4A6C-9CE4-D55628C02E2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2" y="5545933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5293519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14000">
                <a:srgbClr val="333333"/>
              </a:gs>
              <a:gs pos="83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-76" y="5293519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rgbClr val="000000">
                  <a:alpha val="0"/>
                </a:srgbClr>
              </a:gs>
              <a:gs pos="57000">
                <a:srgbClr val="4D4D4D"/>
              </a:gs>
              <a:gs pos="10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33788"/>
            <a:ext cx="7772400" cy="1362075"/>
          </a:xfrm>
        </p:spPr>
        <p:txBody>
          <a:bodyPr anchor="t"/>
          <a:lstStyle>
            <a:lvl1pPr algn="l">
              <a:defRPr sz="40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3360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5262466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29" y="5502670"/>
            <a:ext cx="9144067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22C8-C7D7-4AC9-A1C2-834322BE7609}" type="datetimeFigureOut">
              <a:rPr lang="ru-RU" smtClean="0"/>
              <a:t>22.04.2013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FC64B-2328-4A6C-9CE4-D55628C02E2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90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0" y="5457826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-196" y="5412338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680725" y="6116508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22C8-C7D7-4AC9-A1C2-834322BE7609}" type="datetimeFigureOut">
              <a:rPr lang="ru-RU" smtClean="0"/>
              <a:t>22.04.2013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FC64B-2328-4A6C-9CE4-D55628C02E22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85800" y="1536192"/>
            <a:ext cx="3657600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4800600" y="1536192"/>
            <a:ext cx="3657600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1807390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0" y="5457826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Freeform 11"/>
          <p:cNvSpPr/>
          <p:nvPr/>
        </p:nvSpPr>
        <p:spPr>
          <a:xfrm>
            <a:off x="-196" y="5412338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680725" y="6116508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22C8-C7D7-4AC9-A1C2-834322BE7609}" type="datetimeFigureOut">
              <a:rPr lang="ru-RU" smtClean="0"/>
              <a:t>22.04.2013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FC64B-2328-4A6C-9CE4-D55628C02E22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685800" y="2209800"/>
            <a:ext cx="3657600" cy="3200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657600" cy="3200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2" y="5010152"/>
            <a:ext cx="7439025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0" y="5731668"/>
            <a:ext cx="9147179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" y="4973411"/>
            <a:ext cx="7674867" cy="928299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2382" y="5696242"/>
            <a:ext cx="9146383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22C8-C7D7-4AC9-A1C2-834322BE7609}" type="datetimeFigureOut">
              <a:rPr lang="ru-RU" smtClean="0"/>
              <a:t>22.04.2013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FC64B-2328-4A6C-9CE4-D55628C02E2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0" y="5731668"/>
            <a:ext cx="9147179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3"/>
              </a:gs>
              <a:gs pos="50000">
                <a:schemeClr val="accent3">
                  <a:lumMod val="40000"/>
                  <a:lumOff val="60000"/>
                </a:schemeClr>
              </a:gs>
              <a:gs pos="5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1" y="5381628"/>
            <a:ext cx="3286124" cy="1207294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6996854"/>
              <a:gd name="connsiteY0" fmla="*/ 0 h 1571625"/>
              <a:gd name="connsiteX1" fmla="*/ 6996854 w 6996854"/>
              <a:gd name="connsiteY1" fmla="*/ 1266825 h 1571625"/>
              <a:gd name="connsiteX2" fmla="*/ 0 w 6996854"/>
              <a:gd name="connsiteY2" fmla="*/ 1571625 h 1571625"/>
              <a:gd name="connsiteX3" fmla="*/ 0 w 6996854"/>
              <a:gd name="connsiteY3" fmla="*/ 0 h 1571625"/>
              <a:gd name="connsiteX0" fmla="*/ 0 w 7583417"/>
              <a:gd name="connsiteY0" fmla="*/ 0 h 800100"/>
              <a:gd name="connsiteX1" fmla="*/ 7583417 w 7583417"/>
              <a:gd name="connsiteY1" fmla="*/ 495300 h 800100"/>
              <a:gd name="connsiteX2" fmla="*/ 586563 w 7583417"/>
              <a:gd name="connsiteY2" fmla="*/ 800100 h 800100"/>
              <a:gd name="connsiteX3" fmla="*/ 0 w 7583417"/>
              <a:gd name="connsiteY3" fmla="*/ 0 h 800100"/>
              <a:gd name="connsiteX0" fmla="*/ 0 w 7017803"/>
              <a:gd name="connsiteY0" fmla="*/ 0 h 1200150"/>
              <a:gd name="connsiteX1" fmla="*/ 7017803 w 7017803"/>
              <a:gd name="connsiteY1" fmla="*/ 895350 h 1200150"/>
              <a:gd name="connsiteX2" fmla="*/ 20949 w 7017803"/>
              <a:gd name="connsiteY2" fmla="*/ 1200150 h 1200150"/>
              <a:gd name="connsiteX3" fmla="*/ 0 w 7017803"/>
              <a:gd name="connsiteY3" fmla="*/ 0 h 1200150"/>
              <a:gd name="connsiteX0" fmla="*/ 0 w 6410292"/>
              <a:gd name="connsiteY0" fmla="*/ 0 h 1752600"/>
              <a:gd name="connsiteX1" fmla="*/ 6410292 w 6410292"/>
              <a:gd name="connsiteY1" fmla="*/ 1752600 h 1752600"/>
              <a:gd name="connsiteX2" fmla="*/ 20949 w 6410292"/>
              <a:gd name="connsiteY2" fmla="*/ 1200150 h 1752600"/>
              <a:gd name="connsiteX3" fmla="*/ 0 w 6410292"/>
              <a:gd name="connsiteY3" fmla="*/ 0 h 1752600"/>
              <a:gd name="connsiteX0" fmla="*/ 0 w 7227290"/>
              <a:gd name="connsiteY0" fmla="*/ 0 h 1200150"/>
              <a:gd name="connsiteX1" fmla="*/ 7227290 w 7227290"/>
              <a:gd name="connsiteY1" fmla="*/ 885825 h 1200150"/>
              <a:gd name="connsiteX2" fmla="*/ 20949 w 7227290"/>
              <a:gd name="connsiteY2" fmla="*/ 1200150 h 1200150"/>
              <a:gd name="connsiteX3" fmla="*/ 0 w 7227290"/>
              <a:gd name="connsiteY3" fmla="*/ 0 h 1200150"/>
              <a:gd name="connsiteX0" fmla="*/ 0 w 7227290"/>
              <a:gd name="connsiteY0" fmla="*/ 0 h 885825"/>
              <a:gd name="connsiteX1" fmla="*/ 7227290 w 7227290"/>
              <a:gd name="connsiteY1" fmla="*/ 885825 h 885825"/>
              <a:gd name="connsiteX2" fmla="*/ 555141 w 7227290"/>
              <a:gd name="connsiteY2" fmla="*/ 862013 h 885825"/>
              <a:gd name="connsiteX3" fmla="*/ 0 w 7227290"/>
              <a:gd name="connsiteY3" fmla="*/ 0 h 885825"/>
              <a:gd name="connsiteX0" fmla="*/ 0 w 7227290"/>
              <a:gd name="connsiteY0" fmla="*/ 0 h 1207294"/>
              <a:gd name="connsiteX1" fmla="*/ 7227290 w 7227290"/>
              <a:gd name="connsiteY1" fmla="*/ 885825 h 1207294"/>
              <a:gd name="connsiteX2" fmla="*/ 0 w 7227290"/>
              <a:gd name="connsiteY2" fmla="*/ 1207294 h 1207294"/>
              <a:gd name="connsiteX3" fmla="*/ 0 w 7227290"/>
              <a:gd name="connsiteY3" fmla="*/ 0 h 1207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27290" h="1207294">
                <a:moveTo>
                  <a:pt x="0" y="0"/>
                </a:moveTo>
                <a:lnTo>
                  <a:pt x="7227290" y="885825"/>
                </a:lnTo>
                <a:lnTo>
                  <a:pt x="0" y="120729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-2382" y="5696242"/>
            <a:ext cx="9146383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196" y="5347021"/>
            <a:ext cx="3426231" cy="944725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2830674 w 7605568"/>
              <a:gd name="connsiteY2" fmla="*/ 806612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2930931"/>
              <a:gd name="connsiteY0" fmla="*/ 0 h 806612"/>
              <a:gd name="connsiteX1" fmla="*/ 0 w 2930931"/>
              <a:gd name="connsiteY1" fmla="*/ 75665 h 806612"/>
              <a:gd name="connsiteX2" fmla="*/ 2830674 w 2930931"/>
              <a:gd name="connsiteY2" fmla="*/ 806612 h 806612"/>
              <a:gd name="connsiteX3" fmla="*/ 2930931 w 2930931"/>
              <a:gd name="connsiteY3" fmla="*/ 785765 h 806612"/>
              <a:gd name="connsiteX4" fmla="*/ 1 w 2930931"/>
              <a:gd name="connsiteY4" fmla="*/ 0 h 806612"/>
              <a:gd name="connsiteX0" fmla="*/ 1 w 3204530"/>
              <a:gd name="connsiteY0" fmla="*/ 0 h 944725"/>
              <a:gd name="connsiteX1" fmla="*/ 0 w 3204530"/>
              <a:gd name="connsiteY1" fmla="*/ 75665 h 944725"/>
              <a:gd name="connsiteX2" fmla="*/ 3204530 w 3204530"/>
              <a:gd name="connsiteY2" fmla="*/ 944725 h 944725"/>
              <a:gd name="connsiteX3" fmla="*/ 2930931 w 3204530"/>
              <a:gd name="connsiteY3" fmla="*/ 785765 h 944725"/>
              <a:gd name="connsiteX4" fmla="*/ 1 w 3204530"/>
              <a:gd name="connsiteY4" fmla="*/ 0 h 944725"/>
              <a:gd name="connsiteX0" fmla="*/ 1 w 3426231"/>
              <a:gd name="connsiteY0" fmla="*/ 0 h 944725"/>
              <a:gd name="connsiteX1" fmla="*/ 0 w 3426231"/>
              <a:gd name="connsiteY1" fmla="*/ 75665 h 944725"/>
              <a:gd name="connsiteX2" fmla="*/ 3204530 w 3426231"/>
              <a:gd name="connsiteY2" fmla="*/ 944725 h 944725"/>
              <a:gd name="connsiteX3" fmla="*/ 3426231 w 3426231"/>
              <a:gd name="connsiteY3" fmla="*/ 923877 h 944725"/>
              <a:gd name="connsiteX4" fmla="*/ 1 w 3426231"/>
              <a:gd name="connsiteY4" fmla="*/ 0 h 94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6231" h="944725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3204530" y="944725"/>
                </a:lnTo>
                <a:lnTo>
                  <a:pt x="3426231" y="923877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22C8-C7D7-4AC9-A1C2-834322BE7609}" type="datetimeFigureOut">
              <a:rPr lang="ru-RU" smtClean="0"/>
              <a:t>22.04.2013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FC64B-2328-4A6C-9CE4-D55628C02E2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2" y="5010152"/>
            <a:ext cx="7439025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0" y="5731668"/>
            <a:ext cx="9147179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1" y="4973411"/>
            <a:ext cx="7674867" cy="928299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-2382" y="5696242"/>
            <a:ext cx="9146383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22C8-C7D7-4AC9-A1C2-834322BE7609}" type="datetimeFigureOut">
              <a:rPr lang="ru-RU" smtClean="0"/>
              <a:t>22.04.2013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FC64B-2328-4A6C-9CE4-D55628C02E22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572000" y="609600"/>
            <a:ext cx="3886200" cy="4191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76275" y="1527048"/>
            <a:ext cx="3383280" cy="329184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90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457826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0" y="609601"/>
            <a:ext cx="3886200" cy="4190999"/>
          </a:xfrm>
          <a:ln w="79375">
            <a:solidFill>
              <a:schemeClr val="tx1"/>
            </a:solidFill>
            <a:miter lim="800000"/>
          </a:ln>
          <a:effectLst>
            <a:outerShdw blurRad="50800" dist="38100" dir="5400000" algn="ctr" rotWithShape="0">
              <a:srgbClr val="000000">
                <a:alpha val="42000"/>
              </a:srgb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5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-196" y="5412338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680725" y="6116508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22C8-C7D7-4AC9-A1C2-834322BE7609}" type="datetimeFigureOut">
              <a:rPr lang="ru-RU" smtClean="0"/>
              <a:t>22.04.2013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FC64B-2328-4A6C-9CE4-D55628C02E22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676658" y="1524000"/>
            <a:ext cx="3381375" cy="32956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13">
              <a:alphaModFix amt="15000"/>
            </a:blip>
            <a:srcRect/>
            <a:tile tx="0" ty="0" sx="76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0201"/>
            <a:ext cx="7772400" cy="45259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6416676"/>
            <a:ext cx="1981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lang="en-US" sz="900" kern="1200" cap="all" spc="110" baseline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8ED22C8-C7D7-4AC9-A1C2-834322BE7609}" type="datetimeFigureOut">
              <a:rPr lang="ru-RU" smtClean="0"/>
              <a:t>22.04.2013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6416676"/>
            <a:ext cx="28956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l">
              <a:defRPr sz="900" cap="all" spc="110" baseline="0">
                <a:solidFill>
                  <a:srgbClr val="4D4D4D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416676"/>
            <a:ext cx="457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sz="1100" b="1" baseline="0">
                <a:solidFill>
                  <a:srgbClr val="4D4D4D"/>
                </a:solidFill>
              </a:defRPr>
            </a:lvl1pPr>
          </a:lstStyle>
          <a:p>
            <a:fld id="{B55FC64B-2328-4A6C-9CE4-D55628C02E22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41983" y="5517232"/>
            <a:ext cx="2802017" cy="1207818"/>
          </a:xfrm>
        </p:spPr>
        <p:txBody>
          <a:bodyPr>
            <a:normAutofit fontScale="85000" lnSpcReduction="20000"/>
          </a:bodyPr>
          <a:lstStyle/>
          <a:p>
            <a:r>
              <a:rPr lang="uk-UA" sz="2800" dirty="0" smtClean="0">
                <a:solidFill>
                  <a:schemeClr val="tx1"/>
                </a:solidFill>
              </a:rPr>
              <a:t>Підготувала</a:t>
            </a:r>
            <a:r>
              <a:rPr lang="ru-RU" sz="2800" dirty="0" smtClean="0">
                <a:solidFill>
                  <a:schemeClr val="tx1"/>
                </a:solidFill>
              </a:rPr>
              <a:t>:</a:t>
            </a:r>
          </a:p>
          <a:p>
            <a:r>
              <a:rPr lang="uk-UA" sz="2800" dirty="0" smtClean="0">
                <a:solidFill>
                  <a:schemeClr val="tx1"/>
                </a:solidFill>
              </a:rPr>
              <a:t>Учениця 10-Б класу</a:t>
            </a:r>
          </a:p>
          <a:p>
            <a:r>
              <a:rPr lang="uk-UA" sz="2800" dirty="0" smtClean="0">
                <a:solidFill>
                  <a:schemeClr val="tx1"/>
                </a:solidFill>
              </a:rPr>
              <a:t>Іщенко Інна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700808"/>
            <a:ext cx="820891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sz="4800" b="1" dirty="0" smtClean="0">
                <a:ln w="50800"/>
              </a:rPr>
              <a:t>Хімічні основи виробництва чавуну і сталі</a:t>
            </a:r>
            <a:endParaRPr lang="ru-RU" sz="4800" b="1" cap="none" spc="0" dirty="0">
              <a:ln w="50800"/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493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bg1"/>
                </a:solidFill>
              </a:rPr>
              <a:t>Сталь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1536192"/>
            <a:ext cx="3888432" cy="4989152"/>
          </a:xfrm>
        </p:spPr>
        <p:txBody>
          <a:bodyPr>
            <a:normAutofit/>
          </a:bodyPr>
          <a:lstStyle/>
          <a:p>
            <a:r>
              <a:rPr lang="uk-UA" sz="2400" dirty="0" smtClean="0"/>
              <a:t>Сталь – це сплав заліза, в якому масова частка Карбону не перевищує 2%, а Фосфору і </a:t>
            </a:r>
            <a:r>
              <a:rPr lang="uk-UA" sz="2400" dirty="0" err="1" smtClean="0"/>
              <a:t>Сульфуру</a:t>
            </a:r>
            <a:r>
              <a:rPr lang="uk-UA" sz="2400" dirty="0" smtClean="0"/>
              <a:t> міститься дуже мало. Завдяки наявності значно меншої кількості домішок, ніж у чавуні, сталь </a:t>
            </a:r>
            <a:r>
              <a:rPr lang="uk-UA" sz="2400" dirty="0" err="1" smtClean="0"/>
              <a:t>некрихка</a:t>
            </a:r>
            <a:r>
              <a:rPr lang="uk-UA" sz="2400" dirty="0" smtClean="0"/>
              <a:t> й придатна до механічної обробки. </a:t>
            </a:r>
            <a:endParaRPr lang="ru-RU" sz="2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910" y="1124744"/>
            <a:ext cx="4056112" cy="405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34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8256" y="116632"/>
            <a:ext cx="7772400" cy="1143000"/>
          </a:xfrm>
        </p:spPr>
        <p:txBody>
          <a:bodyPr/>
          <a:lstStyle/>
          <a:p>
            <a:r>
              <a:rPr lang="uk-UA" dirty="0" smtClean="0">
                <a:solidFill>
                  <a:schemeClr val="bg1"/>
                </a:solidFill>
              </a:rPr>
              <a:t>Виробництво сталі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251520" y="980728"/>
            <a:ext cx="8280920" cy="6192688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ru-RU" sz="2800" dirty="0">
                <a:solidFill>
                  <a:schemeClr val="bg1"/>
                </a:solidFill>
              </a:rPr>
              <a:t>Сталь </a:t>
            </a:r>
            <a:r>
              <a:rPr lang="ru-RU" sz="2800" dirty="0" err="1">
                <a:solidFill>
                  <a:schemeClr val="bg1"/>
                </a:solidFill>
              </a:rPr>
              <a:t>виготовляють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із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чавуну</a:t>
            </a:r>
            <a:r>
              <a:rPr lang="ru-RU" sz="2800" dirty="0">
                <a:solidFill>
                  <a:schemeClr val="bg1"/>
                </a:solidFill>
              </a:rPr>
              <a:t>.</a:t>
            </a:r>
          </a:p>
          <a:p>
            <a:pPr marL="68580" indent="0">
              <a:buNone/>
            </a:pPr>
            <a:r>
              <a:rPr lang="ru-RU" sz="2800" dirty="0">
                <a:solidFill>
                  <a:schemeClr val="bg1"/>
                </a:solidFill>
              </a:rPr>
              <a:t>Суть </a:t>
            </a:r>
            <a:r>
              <a:rPr lang="ru-RU" sz="2800" dirty="0" err="1">
                <a:solidFill>
                  <a:schemeClr val="bg1"/>
                </a:solidFill>
              </a:rPr>
              <a:t>цього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процесу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полягає</a:t>
            </a:r>
            <a:r>
              <a:rPr lang="ru-RU" sz="2800" dirty="0">
                <a:solidFill>
                  <a:schemeClr val="bg1"/>
                </a:solidFill>
              </a:rPr>
              <a:t> у </a:t>
            </a:r>
            <a:r>
              <a:rPr lang="ru-RU" sz="2800" dirty="0" err="1">
                <a:solidFill>
                  <a:schemeClr val="bg1"/>
                </a:solidFill>
              </a:rPr>
              <a:t>видаленні</a:t>
            </a:r>
            <a:r>
              <a:rPr lang="ru-RU" sz="2800" dirty="0">
                <a:solidFill>
                  <a:schemeClr val="bg1"/>
                </a:solidFill>
              </a:rPr>
              <a:t> з </a:t>
            </a:r>
            <a:r>
              <a:rPr lang="ru-RU" sz="2800" dirty="0" err="1">
                <a:solidFill>
                  <a:schemeClr val="bg1"/>
                </a:solidFill>
              </a:rPr>
              <a:t>металу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більшої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частини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домішок</a:t>
            </a:r>
            <a:r>
              <a:rPr lang="ru-RU" sz="2800" dirty="0">
                <a:solidFill>
                  <a:schemeClr val="bg1"/>
                </a:solidFill>
              </a:rPr>
              <a:t> – </a:t>
            </a:r>
            <a:r>
              <a:rPr lang="ru-RU" sz="2800" dirty="0" err="1">
                <a:solidFill>
                  <a:schemeClr val="bg1"/>
                </a:solidFill>
              </a:rPr>
              <a:t>простих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речовин</a:t>
            </a:r>
            <a:r>
              <a:rPr lang="ru-RU" sz="2800" dirty="0">
                <a:solidFill>
                  <a:schemeClr val="bg1"/>
                </a:solidFill>
              </a:rPr>
              <a:t> ( Карбону, </a:t>
            </a:r>
            <a:r>
              <a:rPr lang="ru-RU" sz="2800" dirty="0" err="1">
                <a:solidFill>
                  <a:schemeClr val="bg1"/>
                </a:solidFill>
              </a:rPr>
              <a:t>Силіцію</a:t>
            </a:r>
            <a:r>
              <a:rPr lang="ru-RU" sz="2800" dirty="0">
                <a:solidFill>
                  <a:schemeClr val="bg1"/>
                </a:solidFill>
              </a:rPr>
              <a:t>) і </a:t>
            </a:r>
            <a:r>
              <a:rPr lang="ru-RU" sz="2800" dirty="0" err="1">
                <a:solidFill>
                  <a:schemeClr val="bg1"/>
                </a:solidFill>
              </a:rPr>
              <a:t>сполук</a:t>
            </a:r>
            <a:r>
              <a:rPr lang="ru-RU" sz="2800" dirty="0">
                <a:solidFill>
                  <a:schemeClr val="bg1"/>
                </a:solidFill>
              </a:rPr>
              <a:t> ( </a:t>
            </a:r>
            <a:r>
              <a:rPr lang="ru-RU" sz="2800" dirty="0" err="1">
                <a:solidFill>
                  <a:schemeClr val="bg1"/>
                </a:solidFill>
              </a:rPr>
              <a:t>карбіду</a:t>
            </a:r>
            <a:r>
              <a:rPr lang="ru-RU" sz="2800" dirty="0">
                <a:solidFill>
                  <a:schemeClr val="bg1"/>
                </a:solidFill>
              </a:rPr>
              <a:t>, </a:t>
            </a:r>
            <a:r>
              <a:rPr lang="ru-RU" sz="2800" dirty="0" err="1">
                <a:solidFill>
                  <a:schemeClr val="bg1"/>
                </a:solidFill>
              </a:rPr>
              <a:t>сульфіду</a:t>
            </a:r>
            <a:r>
              <a:rPr lang="ru-RU" sz="2800" dirty="0">
                <a:solidFill>
                  <a:schemeClr val="bg1"/>
                </a:solidFill>
              </a:rPr>
              <a:t>, </a:t>
            </a:r>
            <a:r>
              <a:rPr lang="ru-RU" sz="2800" dirty="0" err="1">
                <a:solidFill>
                  <a:schemeClr val="bg1"/>
                </a:solidFill>
              </a:rPr>
              <a:t>фосфіду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Феруму</a:t>
            </a:r>
            <a:r>
              <a:rPr lang="ru-RU" sz="2800" dirty="0">
                <a:solidFill>
                  <a:schemeClr val="bg1"/>
                </a:solidFill>
              </a:rPr>
              <a:t>) , </a:t>
            </a:r>
            <a:r>
              <a:rPr lang="ru-RU" sz="2800" dirty="0" err="1">
                <a:solidFill>
                  <a:schemeClr val="bg1"/>
                </a:solidFill>
              </a:rPr>
              <a:t>що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роблять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його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крихким</a:t>
            </a:r>
            <a:r>
              <a:rPr lang="ru-RU" sz="2800" dirty="0">
                <a:solidFill>
                  <a:schemeClr val="bg1"/>
                </a:solidFill>
              </a:rPr>
              <a:t> і </a:t>
            </a:r>
            <a:r>
              <a:rPr lang="ru-RU" sz="2800" dirty="0" err="1">
                <a:solidFill>
                  <a:schemeClr val="bg1"/>
                </a:solidFill>
              </a:rPr>
              <a:t>ламким</a:t>
            </a:r>
            <a:r>
              <a:rPr lang="ru-RU" sz="2800" dirty="0">
                <a:solidFill>
                  <a:schemeClr val="bg1"/>
                </a:solidFill>
              </a:rPr>
              <a:t>.</a:t>
            </a:r>
          </a:p>
          <a:p>
            <a:pPr marL="68580" indent="0">
              <a:buNone/>
            </a:pPr>
            <a:r>
              <a:rPr lang="ru-RU" sz="2800" dirty="0" err="1">
                <a:solidFill>
                  <a:schemeClr val="bg1"/>
                </a:solidFill>
              </a:rPr>
              <a:t>Вхідні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продукти</a:t>
            </a:r>
            <a:r>
              <a:rPr lang="ru-RU" sz="2800" dirty="0">
                <a:solidFill>
                  <a:schemeClr val="bg1"/>
                </a:solidFill>
              </a:rPr>
              <a:t>:</a:t>
            </a:r>
          </a:p>
          <a:p>
            <a:pPr marL="68580" indent="0">
              <a:buNone/>
            </a:pPr>
            <a:r>
              <a:rPr lang="ru-RU" sz="2800" dirty="0" err="1">
                <a:solidFill>
                  <a:schemeClr val="bg1"/>
                </a:solidFill>
              </a:rPr>
              <a:t>Чавун</a:t>
            </a:r>
            <a:r>
              <a:rPr lang="ru-RU" sz="2800" dirty="0">
                <a:solidFill>
                  <a:schemeClr val="bg1"/>
                </a:solidFill>
              </a:rPr>
              <a:t>;</a:t>
            </a:r>
          </a:p>
          <a:p>
            <a:pPr marL="68580" indent="0">
              <a:buNone/>
            </a:pPr>
            <a:r>
              <a:rPr lang="ru-RU" sz="2800" dirty="0" err="1">
                <a:solidFill>
                  <a:schemeClr val="bg1"/>
                </a:solidFill>
              </a:rPr>
              <a:t>Залізний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брухт</a:t>
            </a:r>
            <a:r>
              <a:rPr lang="ru-RU" sz="2800" dirty="0">
                <a:solidFill>
                  <a:schemeClr val="bg1"/>
                </a:solidFill>
              </a:rPr>
              <a:t>;</a:t>
            </a:r>
          </a:p>
          <a:p>
            <a:pPr marL="68580" indent="0">
              <a:buNone/>
            </a:pPr>
            <a:r>
              <a:rPr lang="ru-RU" sz="2800" dirty="0">
                <a:solidFill>
                  <a:schemeClr val="bg1"/>
                </a:solidFill>
              </a:rPr>
              <a:t>Руда;</a:t>
            </a:r>
          </a:p>
          <a:p>
            <a:pPr marL="68580" indent="0">
              <a:buNone/>
            </a:pPr>
            <a:r>
              <a:rPr lang="ru-RU" sz="2800" dirty="0" err="1">
                <a:solidFill>
                  <a:schemeClr val="bg1"/>
                </a:solidFill>
              </a:rPr>
              <a:t>Вапняк</a:t>
            </a:r>
            <a:r>
              <a:rPr lang="ru-RU" sz="2800" dirty="0">
                <a:solidFill>
                  <a:schemeClr val="bg1"/>
                </a:solidFill>
              </a:rPr>
              <a:t>.</a:t>
            </a:r>
          </a:p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57720"/>
            <a:ext cx="3656149" cy="3058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293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51520" y="332656"/>
            <a:ext cx="8559971" cy="6284896"/>
          </a:xfrm>
        </p:spPr>
        <p:txBody>
          <a:bodyPr/>
          <a:lstStyle/>
          <a:p>
            <a:pPr marL="68580" indent="0">
              <a:buNone/>
            </a:pPr>
            <a:r>
              <a:rPr lang="ru-RU" sz="3600" dirty="0" err="1">
                <a:solidFill>
                  <a:schemeClr val="bg1"/>
                </a:solidFill>
              </a:rPr>
              <a:t>Залежно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від</a:t>
            </a:r>
            <a:r>
              <a:rPr lang="ru-RU" sz="3600" dirty="0">
                <a:solidFill>
                  <a:schemeClr val="bg1"/>
                </a:solidFill>
              </a:rPr>
              <a:t> способу </a:t>
            </a:r>
            <a:r>
              <a:rPr lang="ru-RU" sz="3600" dirty="0" err="1">
                <a:solidFill>
                  <a:schemeClr val="bg1"/>
                </a:solidFill>
              </a:rPr>
              <a:t>окиснення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вуглецю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існують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різні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способи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переробки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чавуну</a:t>
            </a:r>
            <a:r>
              <a:rPr lang="ru-RU" sz="3600" dirty="0">
                <a:solidFill>
                  <a:schemeClr val="bg1"/>
                </a:solidFill>
              </a:rPr>
              <a:t> на сталь:</a:t>
            </a:r>
          </a:p>
          <a:p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конверторний</a:t>
            </a:r>
            <a:r>
              <a:rPr lang="ru-RU" sz="3600" dirty="0">
                <a:solidFill>
                  <a:schemeClr val="bg1"/>
                </a:solidFill>
              </a:rPr>
              <a:t>,</a:t>
            </a:r>
          </a:p>
          <a:p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мартенівський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</a:p>
          <a:p>
            <a:r>
              <a:rPr lang="ru-RU" sz="3600" dirty="0" err="1">
                <a:solidFill>
                  <a:schemeClr val="bg1"/>
                </a:solidFill>
              </a:rPr>
              <a:t>електротермічний</a:t>
            </a:r>
            <a:r>
              <a:rPr lang="ru-RU" sz="3600" dirty="0">
                <a:solidFill>
                  <a:schemeClr val="bg1"/>
                </a:solidFill>
              </a:rPr>
              <a:t>.</a:t>
            </a:r>
          </a:p>
          <a:p>
            <a:pPr marL="68580" indent="0">
              <a:buNone/>
            </a:pPr>
            <a:r>
              <a:rPr lang="ru-RU" sz="3600" dirty="0">
                <a:solidFill>
                  <a:schemeClr val="bg1"/>
                </a:solidFill>
              </a:rPr>
              <a:t> В </a:t>
            </a:r>
            <a:r>
              <a:rPr lang="ru-RU" sz="3600" dirty="0" err="1">
                <a:solidFill>
                  <a:schemeClr val="bg1"/>
                </a:solidFill>
              </a:rPr>
              <a:t>Україні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найбільш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поширений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мартенівський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спосіб</a:t>
            </a:r>
            <a:r>
              <a:rPr lang="ru-RU" sz="3600" dirty="0">
                <a:solidFill>
                  <a:schemeClr val="bg1"/>
                </a:solidFill>
              </a:rPr>
              <a:t>, за </a:t>
            </a:r>
            <a:r>
              <a:rPr lang="ru-RU" sz="3600" dirty="0" err="1">
                <a:solidFill>
                  <a:schemeClr val="bg1"/>
                </a:solidFill>
              </a:rPr>
              <a:t>яким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одержують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понад</a:t>
            </a:r>
            <a:r>
              <a:rPr lang="ru-RU" sz="3600" dirty="0">
                <a:solidFill>
                  <a:schemeClr val="bg1"/>
                </a:solidFill>
              </a:rPr>
              <a:t> 80 % </a:t>
            </a:r>
            <a:r>
              <a:rPr lang="ru-RU" sz="3600" dirty="0" err="1">
                <a:solidFill>
                  <a:schemeClr val="bg1"/>
                </a:solidFill>
              </a:rPr>
              <a:t>світової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виробки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сталі</a:t>
            </a:r>
            <a:r>
              <a:rPr lang="ru-RU" sz="3600" dirty="0">
                <a:solidFill>
                  <a:schemeClr val="bg1"/>
                </a:solidFill>
              </a:rPr>
              <a:t>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315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7772400" cy="1143000"/>
          </a:xfrm>
        </p:spPr>
        <p:txBody>
          <a:bodyPr/>
          <a:lstStyle/>
          <a:p>
            <a:r>
              <a:rPr lang="ru-RU" i="1" dirty="0" err="1"/>
              <a:t>Конвертерний</a:t>
            </a:r>
            <a:r>
              <a:rPr lang="ru-RU" i="1" dirty="0"/>
              <a:t> </a:t>
            </a:r>
            <a:r>
              <a:rPr lang="ru-RU" i="1" dirty="0" err="1"/>
              <a:t>спосіб</a:t>
            </a: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1536192"/>
            <a:ext cx="4019872" cy="4989152"/>
          </a:xfrm>
        </p:spPr>
        <p:txBody>
          <a:bodyPr/>
          <a:lstStyle/>
          <a:p>
            <a:r>
              <a:rPr lang="ru-RU" dirty="0"/>
              <a:t>У конвертер </a:t>
            </a:r>
            <a:r>
              <a:rPr lang="ru-RU" dirty="0" err="1"/>
              <a:t>заливають</a:t>
            </a:r>
            <a:r>
              <a:rPr lang="ru-RU" dirty="0"/>
              <a:t> </a:t>
            </a:r>
            <a:r>
              <a:rPr lang="ru-RU" dirty="0" err="1"/>
              <a:t>розплавлений</a:t>
            </a:r>
            <a:r>
              <a:rPr lang="ru-RU" dirty="0"/>
              <a:t> </a:t>
            </a:r>
            <a:r>
              <a:rPr lang="ru-RU" dirty="0" err="1"/>
              <a:t>чавун</a:t>
            </a:r>
            <a:r>
              <a:rPr lang="ru-RU" dirty="0"/>
              <a:t> і </a:t>
            </a:r>
            <a:r>
              <a:rPr lang="ru-RU" dirty="0" err="1"/>
              <a:t>продувають</a:t>
            </a:r>
            <a:r>
              <a:rPr lang="ru-RU" dirty="0"/>
              <a:t> </a:t>
            </a:r>
            <a:r>
              <a:rPr lang="ru-RU" dirty="0" err="1"/>
              <a:t>крізь</a:t>
            </a:r>
            <a:r>
              <a:rPr lang="ru-RU" dirty="0"/>
              <a:t> </a:t>
            </a:r>
            <a:r>
              <a:rPr lang="ru-RU" dirty="0" err="1"/>
              <a:t>нього</a:t>
            </a:r>
            <a:r>
              <a:rPr lang="ru-RU" dirty="0"/>
              <a:t> </a:t>
            </a:r>
            <a:r>
              <a:rPr lang="ru-RU" dirty="0" err="1"/>
              <a:t>кисень</a:t>
            </a:r>
            <a:r>
              <a:rPr lang="ru-RU" dirty="0"/>
              <a:t>. </a:t>
            </a:r>
            <a:r>
              <a:rPr lang="ru-RU" dirty="0" err="1"/>
              <a:t>Відбувається</a:t>
            </a:r>
            <a:r>
              <a:rPr lang="ru-RU" dirty="0"/>
              <a:t> </a:t>
            </a:r>
            <a:r>
              <a:rPr lang="ru-RU" dirty="0" err="1"/>
              <a:t>окиснення</a:t>
            </a:r>
            <a:r>
              <a:rPr lang="ru-RU" dirty="0"/>
              <a:t> </a:t>
            </a:r>
            <a:r>
              <a:rPr lang="ru-RU" dirty="0" err="1"/>
              <a:t>домішок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72816"/>
            <a:ext cx="3649293" cy="3954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80928"/>
            <a:ext cx="4340225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968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i="1" dirty="0" err="1">
                <a:solidFill>
                  <a:schemeClr val="bg1"/>
                </a:solidFill>
              </a:rPr>
              <a:t>Бессемерівський</a:t>
            </a:r>
            <a:r>
              <a:rPr lang="ru-RU" i="1" dirty="0">
                <a:solidFill>
                  <a:schemeClr val="bg1"/>
                </a:solidFill>
              </a:rPr>
              <a:t> </a:t>
            </a:r>
            <a:r>
              <a:rPr lang="ru-RU" i="1" dirty="0" err="1" smtClean="0">
                <a:solidFill>
                  <a:schemeClr val="bg1"/>
                </a:solidFill>
              </a:rPr>
              <a:t>спосіб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827584" y="4149080"/>
            <a:ext cx="7056784" cy="2580912"/>
          </a:xfrm>
        </p:spPr>
        <p:txBody>
          <a:bodyPr>
            <a:normAutofit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Бессемерівським</a:t>
            </a:r>
            <a:r>
              <a:rPr lang="ru-RU" dirty="0">
                <a:solidFill>
                  <a:schemeClr val="bg1"/>
                </a:solidFill>
              </a:rPr>
              <a:t> способом </a:t>
            </a:r>
            <a:r>
              <a:rPr lang="ru-RU" dirty="0" err="1">
                <a:solidFill>
                  <a:schemeClr val="bg1"/>
                </a:solidFill>
              </a:rPr>
              <a:t>переробляють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чавуни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які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містять</a:t>
            </a:r>
            <a:r>
              <a:rPr lang="ru-RU" dirty="0">
                <a:solidFill>
                  <a:schemeClr val="bg1"/>
                </a:solidFill>
              </a:rPr>
              <a:t> мало фосфору і </a:t>
            </a:r>
            <a:r>
              <a:rPr lang="ru-RU" dirty="0" err="1">
                <a:solidFill>
                  <a:schemeClr val="bg1"/>
                </a:solidFill>
              </a:rPr>
              <a:t>сірки</a:t>
            </a:r>
            <a:r>
              <a:rPr lang="ru-RU" dirty="0">
                <a:solidFill>
                  <a:schemeClr val="bg1"/>
                </a:solidFill>
              </a:rPr>
              <a:t> й </a:t>
            </a:r>
            <a:r>
              <a:rPr lang="ru-RU" dirty="0" err="1">
                <a:solidFill>
                  <a:schemeClr val="bg1"/>
                </a:solidFill>
              </a:rPr>
              <a:t>багаті</a:t>
            </a:r>
            <a:r>
              <a:rPr lang="ru-RU" dirty="0">
                <a:solidFill>
                  <a:schemeClr val="bg1"/>
                </a:solidFill>
              </a:rPr>
              <a:t> на </a:t>
            </a:r>
            <a:r>
              <a:rPr lang="ru-RU" dirty="0" err="1">
                <a:solidFill>
                  <a:schemeClr val="bg1"/>
                </a:solidFill>
              </a:rPr>
              <a:t>силіцій</a:t>
            </a:r>
            <a:r>
              <a:rPr lang="ru-RU" dirty="0">
                <a:solidFill>
                  <a:schemeClr val="bg1"/>
                </a:solidFill>
              </a:rPr>
              <a:t> (не </a:t>
            </a:r>
            <a:r>
              <a:rPr lang="ru-RU" dirty="0" err="1">
                <a:solidFill>
                  <a:schemeClr val="bg1"/>
                </a:solidFill>
              </a:rPr>
              <a:t>менше</a:t>
            </a:r>
            <a:r>
              <a:rPr lang="ru-RU" dirty="0">
                <a:solidFill>
                  <a:schemeClr val="bg1"/>
                </a:solidFill>
              </a:rPr>
              <a:t> 2 %). При </a:t>
            </a:r>
            <a:r>
              <a:rPr lang="ru-RU" dirty="0" err="1">
                <a:solidFill>
                  <a:schemeClr val="bg1"/>
                </a:solidFill>
              </a:rPr>
              <a:t>продуванні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кисню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спочатку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окиснюється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силіцій</a:t>
            </a:r>
            <a:r>
              <a:rPr lang="ru-RU" dirty="0">
                <a:solidFill>
                  <a:schemeClr val="bg1"/>
                </a:solidFill>
              </a:rPr>
              <a:t> з </a:t>
            </a:r>
            <a:r>
              <a:rPr lang="ru-RU" dirty="0" err="1">
                <a:solidFill>
                  <a:schemeClr val="bg1"/>
                </a:solidFill>
              </a:rPr>
              <a:t>виділенням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значної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кількості</a:t>
            </a:r>
            <a:r>
              <a:rPr lang="ru-RU" dirty="0">
                <a:solidFill>
                  <a:schemeClr val="bg1"/>
                </a:solidFill>
              </a:rPr>
              <a:t> тепла. </a:t>
            </a:r>
            <a:r>
              <a:rPr lang="ru-RU" dirty="0" err="1">
                <a:solidFill>
                  <a:schemeClr val="bg1"/>
                </a:solidFill>
              </a:rPr>
              <a:t>Внаслідок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цього</a:t>
            </a:r>
            <a:r>
              <a:rPr lang="ru-RU" dirty="0">
                <a:solidFill>
                  <a:schemeClr val="bg1"/>
                </a:solidFill>
              </a:rPr>
              <a:t> початкова температура </a:t>
            </a:r>
            <a:r>
              <a:rPr lang="ru-RU" dirty="0" err="1">
                <a:solidFill>
                  <a:schemeClr val="bg1"/>
                </a:solidFill>
              </a:rPr>
              <a:t>чавуну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приблизно</a:t>
            </a:r>
            <a:r>
              <a:rPr lang="ru-RU" dirty="0">
                <a:solidFill>
                  <a:schemeClr val="bg1"/>
                </a:solidFill>
              </a:rPr>
              <a:t> з 1300 °</a:t>
            </a:r>
            <a:r>
              <a:rPr lang="en-US" dirty="0">
                <a:solidFill>
                  <a:schemeClr val="bg1"/>
                </a:solidFill>
              </a:rPr>
              <a:t>C </a:t>
            </a:r>
            <a:r>
              <a:rPr lang="ru-RU" dirty="0" err="1">
                <a:solidFill>
                  <a:schemeClr val="bg1"/>
                </a:solidFill>
              </a:rPr>
              <a:t>швидко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піднімається</a:t>
            </a:r>
            <a:r>
              <a:rPr lang="ru-RU" dirty="0">
                <a:solidFill>
                  <a:schemeClr val="bg1"/>
                </a:solidFill>
              </a:rPr>
              <a:t> до 1500—1600°С. </a:t>
            </a:r>
            <a:r>
              <a:rPr lang="ru-RU" dirty="0" err="1">
                <a:solidFill>
                  <a:schemeClr val="bg1"/>
                </a:solidFill>
              </a:rPr>
              <a:t>Вигорання</a:t>
            </a:r>
            <a:r>
              <a:rPr lang="ru-RU" dirty="0">
                <a:solidFill>
                  <a:schemeClr val="bg1"/>
                </a:solidFill>
              </a:rPr>
              <a:t> 1 % </a:t>
            </a:r>
            <a:r>
              <a:rPr lang="en-US" dirty="0">
                <a:solidFill>
                  <a:schemeClr val="bg1"/>
                </a:solidFill>
              </a:rPr>
              <a:t>Si </a:t>
            </a:r>
            <a:r>
              <a:rPr lang="ru-RU" dirty="0" err="1">
                <a:solidFill>
                  <a:schemeClr val="bg1"/>
                </a:solidFill>
              </a:rPr>
              <a:t>обумовлює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підвищення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температури</a:t>
            </a:r>
            <a:r>
              <a:rPr lang="ru-RU" dirty="0">
                <a:solidFill>
                  <a:schemeClr val="bg1"/>
                </a:solidFill>
              </a:rPr>
              <a:t> на 200 °</a:t>
            </a:r>
            <a:r>
              <a:rPr lang="en-US" dirty="0">
                <a:solidFill>
                  <a:schemeClr val="bg1"/>
                </a:solidFill>
              </a:rPr>
              <a:t>C.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40768"/>
            <a:ext cx="6553200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792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err="1">
                <a:solidFill>
                  <a:schemeClr val="bg1"/>
                </a:solidFill>
              </a:rPr>
              <a:t>Мартенівський</a:t>
            </a:r>
            <a:r>
              <a:rPr lang="ru-RU" i="1" dirty="0">
                <a:solidFill>
                  <a:schemeClr val="bg1"/>
                </a:solidFill>
              </a:rPr>
              <a:t> </a:t>
            </a:r>
            <a:r>
              <a:rPr lang="ru-RU" i="1" dirty="0" err="1">
                <a:solidFill>
                  <a:schemeClr val="bg1"/>
                </a:solidFill>
              </a:rPr>
              <a:t>спосіб</a:t>
            </a:r>
            <a:endParaRPr lang="ru-RU" i="1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323528" y="3861048"/>
            <a:ext cx="8352928" cy="3877056"/>
          </a:xfrm>
        </p:spPr>
        <p:txBody>
          <a:bodyPr/>
          <a:lstStyle/>
          <a:p>
            <a:r>
              <a:rPr lang="ru-RU" sz="2400" dirty="0" err="1">
                <a:solidFill>
                  <a:schemeClr val="bg1"/>
                </a:solidFill>
              </a:rPr>
              <a:t>Мартенівський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спосіб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відрізняється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від</a:t>
            </a:r>
            <a:r>
              <a:rPr lang="ru-RU" sz="2400" dirty="0">
                <a:solidFill>
                  <a:schemeClr val="bg1"/>
                </a:solidFill>
              </a:rPr>
              <a:t> конверторного </a:t>
            </a:r>
            <a:r>
              <a:rPr lang="ru-RU" sz="2400" dirty="0" err="1">
                <a:solidFill>
                  <a:schemeClr val="bg1"/>
                </a:solidFill>
              </a:rPr>
              <a:t>тим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що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випалювання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надлишку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вуглецю</a:t>
            </a:r>
            <a:r>
              <a:rPr lang="ru-RU" sz="2400" dirty="0">
                <a:solidFill>
                  <a:schemeClr val="bg1"/>
                </a:solidFill>
              </a:rPr>
              <a:t> в </a:t>
            </a:r>
            <a:r>
              <a:rPr lang="ru-RU" sz="2400" dirty="0" err="1">
                <a:solidFill>
                  <a:schemeClr val="bg1"/>
                </a:solidFill>
              </a:rPr>
              <a:t>чавуні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відбувається</a:t>
            </a:r>
            <a:r>
              <a:rPr lang="ru-RU" sz="2400" dirty="0">
                <a:solidFill>
                  <a:schemeClr val="bg1"/>
                </a:solidFill>
              </a:rPr>
              <a:t> за </a:t>
            </a:r>
            <a:r>
              <a:rPr lang="ru-RU" sz="2400" dirty="0" err="1">
                <a:solidFill>
                  <a:schemeClr val="bg1"/>
                </a:solidFill>
              </a:rPr>
              <a:t>рахунок</a:t>
            </a:r>
            <a:r>
              <a:rPr lang="ru-RU" sz="2400" dirty="0">
                <a:solidFill>
                  <a:schemeClr val="bg1"/>
                </a:solidFill>
              </a:rPr>
              <a:t> не </a:t>
            </a:r>
            <a:r>
              <a:rPr lang="ru-RU" sz="2400" dirty="0" err="1">
                <a:solidFill>
                  <a:schemeClr val="bg1"/>
                </a:solidFill>
              </a:rPr>
              <a:t>лише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кисню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повітря</a:t>
            </a:r>
            <a:r>
              <a:rPr lang="ru-RU" sz="2400" dirty="0">
                <a:solidFill>
                  <a:schemeClr val="bg1"/>
                </a:solidFill>
              </a:rPr>
              <a:t>, а й </a:t>
            </a:r>
            <a:r>
              <a:rPr lang="ru-RU" sz="2400" dirty="0" err="1">
                <a:solidFill>
                  <a:schemeClr val="bg1"/>
                </a:solidFill>
              </a:rPr>
              <a:t>кисню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оксидів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заліза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які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додаються</a:t>
            </a:r>
            <a:r>
              <a:rPr lang="ru-RU" sz="2400" dirty="0">
                <a:solidFill>
                  <a:schemeClr val="bg1"/>
                </a:solidFill>
              </a:rPr>
              <a:t> у </a:t>
            </a:r>
            <a:r>
              <a:rPr lang="ru-RU" sz="2400" dirty="0" err="1">
                <a:solidFill>
                  <a:schemeClr val="bg1"/>
                </a:solidFill>
              </a:rPr>
              <a:t>вигляді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залізної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руди</a:t>
            </a:r>
            <a:r>
              <a:rPr lang="ru-RU" sz="2400" dirty="0">
                <a:solidFill>
                  <a:schemeClr val="bg1"/>
                </a:solidFill>
              </a:rPr>
              <a:t> та </a:t>
            </a:r>
            <a:r>
              <a:rPr lang="ru-RU" sz="2400" dirty="0" err="1">
                <a:solidFill>
                  <a:schemeClr val="bg1"/>
                </a:solidFill>
              </a:rPr>
              <a:t>іржавого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залізного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брухту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</a:p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59643"/>
            <a:ext cx="6413500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69793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27584" y="620688"/>
            <a:ext cx="7632848" cy="5688632"/>
          </a:xfrm>
        </p:spPr>
        <p:txBody>
          <a:bodyPr>
            <a:normAutofit/>
          </a:bodyPr>
          <a:lstStyle/>
          <a:p>
            <a:pPr marL="68580" indent="0" algn="ctr">
              <a:buNone/>
            </a:pPr>
            <a:r>
              <a:rPr lang="ru-RU" sz="2800" i="1" dirty="0"/>
              <a:t>Сталь </a:t>
            </a:r>
            <a:r>
              <a:rPr lang="ru-RU" sz="2800" i="1" dirty="0" err="1"/>
              <a:t>містить</a:t>
            </a:r>
            <a:r>
              <a:rPr lang="ru-RU" sz="2800" i="1" dirty="0"/>
              <a:t> </a:t>
            </a:r>
            <a:r>
              <a:rPr lang="ru-RU" sz="2800" i="1" dirty="0" err="1"/>
              <a:t>менш</a:t>
            </a:r>
            <a:r>
              <a:rPr lang="ru-RU" sz="2800" i="1" dirty="0"/>
              <a:t> </a:t>
            </a:r>
            <a:r>
              <a:rPr lang="ru-RU" sz="2800" i="1" dirty="0" err="1"/>
              <a:t>ніж</a:t>
            </a:r>
            <a:r>
              <a:rPr lang="ru-RU" sz="2800" i="1" dirty="0"/>
              <a:t> 1,7 % </a:t>
            </a:r>
            <a:r>
              <a:rPr lang="ru-RU" sz="2800" i="1" dirty="0" err="1"/>
              <a:t>вуглецю</a:t>
            </a:r>
            <a:r>
              <a:rPr lang="ru-RU" sz="2800" i="1" dirty="0"/>
              <a:t>. На </a:t>
            </a:r>
            <a:r>
              <a:rPr lang="ru-RU" sz="2800" i="1" dirty="0" err="1"/>
              <a:t>відміну</a:t>
            </a:r>
            <a:r>
              <a:rPr lang="ru-RU" sz="2800" i="1" dirty="0"/>
              <a:t> </a:t>
            </a:r>
            <a:r>
              <a:rPr lang="ru-RU" sz="2800" i="1" dirty="0" err="1"/>
              <a:t>від</a:t>
            </a:r>
            <a:r>
              <a:rPr lang="ru-RU" sz="2800" i="1" dirty="0"/>
              <a:t> </a:t>
            </a:r>
            <a:r>
              <a:rPr lang="ru-RU" sz="2800" i="1" dirty="0" err="1"/>
              <a:t>чавуну</a:t>
            </a:r>
            <a:r>
              <a:rPr lang="ru-RU" sz="2800" i="1" dirty="0"/>
              <a:t> сталь ковка. За </a:t>
            </a:r>
            <a:r>
              <a:rPr lang="ru-RU" sz="2800" i="1" dirty="0" err="1"/>
              <a:t>призначенням</a:t>
            </a:r>
            <a:r>
              <a:rPr lang="ru-RU" sz="2800" i="1" dirty="0"/>
              <a:t> </a:t>
            </a:r>
            <a:r>
              <a:rPr lang="ru-RU" sz="2800" i="1" dirty="0" err="1"/>
              <a:t>розрізняють</a:t>
            </a:r>
            <a:r>
              <a:rPr lang="ru-RU" sz="2800" i="1" dirty="0"/>
              <a:t> </a:t>
            </a:r>
            <a:r>
              <a:rPr lang="ru-RU" sz="2800" i="1" dirty="0" err="1"/>
              <a:t>машинобудівну</a:t>
            </a:r>
            <a:r>
              <a:rPr lang="ru-RU" sz="2800" i="1" dirty="0"/>
              <a:t> (</a:t>
            </a:r>
            <a:r>
              <a:rPr lang="ru-RU" sz="2800" i="1" dirty="0" err="1"/>
              <a:t>конструкційну</a:t>
            </a:r>
            <a:r>
              <a:rPr lang="ru-RU" sz="2800" i="1" dirty="0"/>
              <a:t>) та </a:t>
            </a:r>
            <a:r>
              <a:rPr lang="ru-RU" sz="2800" i="1" dirty="0" err="1"/>
              <a:t>інструментальну</a:t>
            </a:r>
            <a:r>
              <a:rPr lang="ru-RU" sz="2800" i="1" dirty="0"/>
              <a:t> </a:t>
            </a:r>
            <a:r>
              <a:rPr lang="ru-RU" sz="2800" i="1" dirty="0" err="1"/>
              <a:t>сталі</a:t>
            </a:r>
            <a:r>
              <a:rPr lang="ru-RU" sz="2800" i="1" dirty="0"/>
              <a:t>. </a:t>
            </a:r>
            <a:r>
              <a:rPr lang="ru-RU" sz="2800" i="1" dirty="0" err="1"/>
              <a:t>Неіржавна</a:t>
            </a:r>
            <a:r>
              <a:rPr lang="ru-RU" sz="2800" i="1" dirty="0"/>
              <a:t> сталь </a:t>
            </a:r>
            <a:r>
              <a:rPr lang="ru-RU" sz="2800" i="1" dirty="0" err="1"/>
              <a:t>стійка</a:t>
            </a:r>
            <a:r>
              <a:rPr lang="ru-RU" sz="2800" i="1" dirty="0"/>
              <a:t> </a:t>
            </a:r>
            <a:r>
              <a:rPr lang="ru-RU" sz="2800" i="1" dirty="0" err="1"/>
              <a:t>проти</a:t>
            </a:r>
            <a:r>
              <a:rPr lang="ru-RU" sz="2800" i="1" dirty="0"/>
              <a:t> </a:t>
            </a:r>
            <a:r>
              <a:rPr lang="ru-RU" sz="2800" i="1" dirty="0" err="1"/>
              <a:t>корозії</a:t>
            </a:r>
            <a:r>
              <a:rPr lang="ru-RU" sz="2800" i="1" dirty="0"/>
              <a:t>. Сталь й </a:t>
            </a:r>
            <a:r>
              <a:rPr lang="ru-RU" sz="2800" i="1" dirty="0" err="1"/>
              <a:t>чавун</a:t>
            </a:r>
            <a:r>
              <a:rPr lang="ru-RU" sz="2800" i="1" dirty="0"/>
              <a:t> є </a:t>
            </a:r>
            <a:r>
              <a:rPr lang="ru-RU" sz="2800" i="1" dirty="0" err="1"/>
              <a:t>найважливішими</a:t>
            </a:r>
            <a:r>
              <a:rPr lang="ru-RU" sz="2800" i="1" dirty="0"/>
              <a:t> сплавами </a:t>
            </a:r>
            <a:r>
              <a:rPr lang="ru-RU" sz="2800" i="1" dirty="0" err="1"/>
              <a:t>сучасної</a:t>
            </a:r>
            <a:r>
              <a:rPr lang="ru-RU" sz="2800" i="1" dirty="0"/>
              <a:t> </a:t>
            </a:r>
            <a:r>
              <a:rPr lang="ru-RU" sz="2800" i="1" dirty="0" err="1"/>
              <a:t>техніки</a:t>
            </a:r>
            <a:r>
              <a:rPr lang="ru-RU" sz="2800" i="1" dirty="0"/>
              <a:t>. </a:t>
            </a:r>
            <a:r>
              <a:rPr lang="ru-RU" sz="2800" i="1" dirty="0" err="1"/>
              <a:t>Обсяги</a:t>
            </a:r>
            <a:r>
              <a:rPr lang="ru-RU" sz="2800" i="1" dirty="0"/>
              <a:t> </a:t>
            </a:r>
            <a:r>
              <a:rPr lang="ru-RU" sz="2800" i="1" dirty="0" err="1"/>
              <a:t>виробництва</a:t>
            </a:r>
            <a:r>
              <a:rPr lang="ru-RU" sz="2800" i="1" dirty="0"/>
              <a:t> </a:t>
            </a:r>
            <a:r>
              <a:rPr lang="ru-RU" sz="2800" i="1" dirty="0" err="1"/>
              <a:t>цих</a:t>
            </a:r>
            <a:r>
              <a:rPr lang="ru-RU" sz="2800" i="1" dirty="0"/>
              <a:t> </a:t>
            </a:r>
            <a:r>
              <a:rPr lang="ru-RU" sz="2800" i="1" dirty="0" err="1"/>
              <a:t>залізовуглецевих</a:t>
            </a:r>
            <a:r>
              <a:rPr lang="ru-RU" sz="2800" i="1" dirty="0"/>
              <a:t> </a:t>
            </a:r>
            <a:r>
              <a:rPr lang="ru-RU" sz="2800" i="1" dirty="0" err="1"/>
              <a:t>сплавів</a:t>
            </a:r>
            <a:r>
              <a:rPr lang="ru-RU" sz="2800" i="1" dirty="0"/>
              <a:t> </a:t>
            </a:r>
            <a:r>
              <a:rPr lang="ru-RU" sz="2800" i="1" dirty="0" err="1"/>
              <a:t>перевищують</a:t>
            </a:r>
            <a:r>
              <a:rPr lang="ru-RU" sz="2800" i="1" dirty="0"/>
              <a:t> </a:t>
            </a:r>
            <a:r>
              <a:rPr lang="ru-RU" sz="2800" i="1" dirty="0" err="1"/>
              <a:t>виробництво</a:t>
            </a:r>
            <a:r>
              <a:rPr lang="ru-RU" sz="2800" i="1" dirty="0"/>
              <a:t> </a:t>
            </a:r>
            <a:r>
              <a:rPr lang="ru-RU" sz="2800" i="1" dirty="0" err="1"/>
              <a:t>всіх</a:t>
            </a:r>
            <a:r>
              <a:rPr lang="ru-RU" sz="2800" i="1" dirty="0"/>
              <a:t> </a:t>
            </a:r>
            <a:r>
              <a:rPr lang="ru-RU" sz="2800" i="1" dirty="0" err="1"/>
              <a:t>інших</a:t>
            </a:r>
            <a:r>
              <a:rPr lang="ru-RU" sz="2800" i="1" dirty="0"/>
              <a:t> </a:t>
            </a:r>
            <a:r>
              <a:rPr lang="ru-RU" sz="2800" i="1" dirty="0" err="1"/>
              <a:t>металів</a:t>
            </a:r>
            <a:r>
              <a:rPr lang="ru-RU" sz="2800" i="1" dirty="0"/>
              <a:t> разом </a:t>
            </a:r>
            <a:r>
              <a:rPr lang="ru-RU" sz="2800" i="1" dirty="0" err="1"/>
              <a:t>узятих</a:t>
            </a:r>
            <a:r>
              <a:rPr lang="ru-RU" sz="2800" i="1" dirty="0"/>
              <a:t> </a:t>
            </a:r>
            <a:r>
              <a:rPr lang="ru-RU" sz="2800" i="1" dirty="0" err="1"/>
              <a:t>більш</a:t>
            </a:r>
            <a:r>
              <a:rPr lang="ru-RU" sz="2800" i="1" dirty="0"/>
              <a:t> </a:t>
            </a:r>
            <a:r>
              <a:rPr lang="ru-RU" sz="2800" i="1" dirty="0" err="1"/>
              <a:t>ніж</a:t>
            </a:r>
            <a:r>
              <a:rPr lang="ru-RU" sz="2800" i="1" dirty="0"/>
              <a:t> у десять </a:t>
            </a:r>
            <a:r>
              <a:rPr lang="ru-RU" sz="2800" i="1" dirty="0" err="1"/>
              <a:t>разів</a:t>
            </a:r>
            <a:r>
              <a:rPr lang="ru-RU" sz="2800" i="1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7421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76587"/>
            <a:ext cx="3425825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0"/>
            <a:ext cx="3871913" cy="317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739008"/>
            <a:ext cx="3736975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437112"/>
            <a:ext cx="2663825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869160"/>
            <a:ext cx="3303587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306512"/>
            <a:ext cx="1712913" cy="141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9152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99592" y="3573016"/>
            <a:ext cx="7056784" cy="1074043"/>
          </a:xfrm>
        </p:spPr>
        <p:txBody>
          <a:bodyPr>
            <a:normAutofit/>
          </a:bodyPr>
          <a:lstStyle/>
          <a:p>
            <a:pPr algn="ctr"/>
            <a:r>
              <a:rPr lang="uk-UA" sz="6000" dirty="0" smtClean="0">
                <a:solidFill>
                  <a:schemeClr val="bg1"/>
                </a:solidFill>
                <a:latin typeface="+mn-lt"/>
              </a:rPr>
              <a:t>Дякую за увагу!!!</a:t>
            </a:r>
            <a:endParaRPr lang="ru-RU" sz="6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9659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70329" y="260648"/>
            <a:ext cx="7772400" cy="1143000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chemeClr val="bg1"/>
                </a:solidFill>
              </a:rPr>
              <a:t>Чавун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14"/>
          </p:nvPr>
        </p:nvSpPr>
        <p:spPr>
          <a:xfrm>
            <a:off x="179512" y="1422439"/>
            <a:ext cx="4198102" cy="4917144"/>
          </a:xfrm>
        </p:spPr>
        <p:txBody>
          <a:bodyPr>
            <a:normAutofit fontScale="92500" lnSpcReduction="10000"/>
          </a:bodyPr>
          <a:lstStyle/>
          <a:p>
            <a:r>
              <a:rPr lang="uk-UA" sz="2800" dirty="0" smtClean="0">
                <a:solidFill>
                  <a:schemeClr val="bg1"/>
                </a:solidFill>
              </a:rPr>
              <a:t>Чавун - стала заліза, в якому масова частка Карбону становить від 2 до 4.8%, а сума масових часток </a:t>
            </a:r>
            <a:r>
              <a:rPr lang="uk-UA" sz="2800" dirty="0" err="1" smtClean="0">
                <a:solidFill>
                  <a:schemeClr val="bg1"/>
                </a:solidFill>
              </a:rPr>
              <a:t>Сульфуру</a:t>
            </a:r>
            <a:r>
              <a:rPr lang="uk-UA" sz="2800" dirty="0" smtClean="0">
                <a:solidFill>
                  <a:schemeClr val="bg1"/>
                </a:solidFill>
              </a:rPr>
              <a:t>, Фосфору, Силіцію та інших елементів не перевищує 8%. Домішки зумовлюють твердість чавуну і надають йому крихкості.</a:t>
            </a:r>
          </a:p>
          <a:p>
            <a:pPr marL="68580" indent="0">
              <a:buNone/>
            </a:pPr>
            <a:endParaRPr lang="vi-VN" dirty="0"/>
          </a:p>
          <a:p>
            <a:endParaRPr lang="vi-VN" dirty="0"/>
          </a:p>
          <a:p>
            <a:pPr marL="68580" indent="0">
              <a:buNone/>
            </a:pPr>
            <a:r>
              <a:rPr lang="vi-VN" dirty="0" smtClean="0"/>
              <a:t>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422439"/>
            <a:ext cx="4370851" cy="327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93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err="1">
                <a:solidFill>
                  <a:schemeClr val="bg1"/>
                </a:solidFill>
              </a:rPr>
              <a:t>Вихідні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речовини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sz="5300" dirty="0">
              <a:solidFill>
                <a:schemeClr val="bg1"/>
              </a:solidFill>
            </a:endParaRPr>
          </a:p>
        </p:txBody>
      </p:sp>
      <p:sp>
        <p:nvSpPr>
          <p:cNvPr id="17" name="Объект 16"/>
          <p:cNvSpPr>
            <a:spLocks noGrp="1"/>
          </p:cNvSpPr>
          <p:nvPr>
            <p:ph sz="quarter" idx="13"/>
          </p:nvPr>
        </p:nvSpPr>
        <p:spPr>
          <a:xfrm>
            <a:off x="0" y="1124744"/>
            <a:ext cx="9001000" cy="5904656"/>
          </a:xfrm>
        </p:spPr>
        <p:txBody>
          <a:bodyPr/>
          <a:lstStyle/>
          <a:p>
            <a:r>
              <a:rPr lang="uk-UA" sz="3200" dirty="0" smtClean="0">
                <a:solidFill>
                  <a:schemeClr val="bg1"/>
                </a:solidFill>
              </a:rPr>
              <a:t>Для  добування чавуну використовують залізну руду, кокс і флюси.</a:t>
            </a:r>
            <a:endParaRPr lang="ru-RU" sz="3200" dirty="0">
              <a:solidFill>
                <a:schemeClr val="bg1"/>
              </a:solidFill>
            </a:endParaRPr>
          </a:p>
          <a:p>
            <a:r>
              <a:rPr lang="ru-RU" sz="3200" dirty="0" err="1" smtClean="0">
                <a:solidFill>
                  <a:schemeClr val="bg1"/>
                </a:solidFill>
              </a:rPr>
              <a:t>Залізна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>
                <a:solidFill>
                  <a:schemeClr val="bg1"/>
                </a:solidFill>
              </a:rPr>
              <a:t>руда: </a:t>
            </a:r>
            <a:r>
              <a:rPr lang="en-US" sz="3200" dirty="0">
                <a:solidFill>
                  <a:schemeClr val="bg1"/>
                </a:solidFill>
              </a:rPr>
              <a:t>Fe2O3 , Fe3O4 ,  Fe2O3 * nH2O</a:t>
            </a:r>
          </a:p>
          <a:p>
            <a:r>
              <a:rPr lang="ru-RU" sz="3200" dirty="0">
                <a:solidFill>
                  <a:schemeClr val="bg1"/>
                </a:solidFill>
              </a:rPr>
              <a:t>Кокс ( </a:t>
            </a:r>
            <a:r>
              <a:rPr lang="ru-RU" sz="3200" dirty="0" err="1">
                <a:solidFill>
                  <a:schemeClr val="bg1"/>
                </a:solidFill>
              </a:rPr>
              <a:t>вугілля</a:t>
            </a:r>
            <a:r>
              <a:rPr lang="ru-RU" sz="3200" dirty="0">
                <a:solidFill>
                  <a:schemeClr val="bg1"/>
                </a:solidFill>
              </a:rPr>
              <a:t> з 96-98% Карбону);</a:t>
            </a:r>
          </a:p>
          <a:p>
            <a:r>
              <a:rPr lang="ru-RU" sz="3200" dirty="0" err="1">
                <a:solidFill>
                  <a:schemeClr val="bg1"/>
                </a:solidFill>
              </a:rPr>
              <a:t>Флюси</a:t>
            </a:r>
            <a:r>
              <a:rPr lang="ru-RU" sz="3200" dirty="0">
                <a:solidFill>
                  <a:schemeClr val="bg1"/>
                </a:solidFill>
              </a:rPr>
              <a:t> ( </a:t>
            </a:r>
            <a:r>
              <a:rPr lang="ru-RU" sz="3200" dirty="0" err="1">
                <a:solidFill>
                  <a:schemeClr val="bg1"/>
                </a:solidFill>
              </a:rPr>
              <a:t>вапняк</a:t>
            </a:r>
            <a:r>
              <a:rPr lang="ru-RU" sz="3200" dirty="0">
                <a:solidFill>
                  <a:schemeClr val="bg1"/>
                </a:solidFill>
              </a:rPr>
              <a:t>, </a:t>
            </a:r>
            <a:r>
              <a:rPr lang="ru-RU" sz="3200" dirty="0" err="1">
                <a:solidFill>
                  <a:schemeClr val="bg1"/>
                </a:solidFill>
              </a:rPr>
              <a:t>доломіт</a:t>
            </a:r>
            <a:r>
              <a:rPr lang="ru-RU" sz="3200" dirty="0">
                <a:solidFill>
                  <a:schemeClr val="bg1"/>
                </a:solidFill>
              </a:rPr>
              <a:t>)- </a:t>
            </a:r>
            <a:r>
              <a:rPr lang="ru-RU" sz="3200" dirty="0" err="1">
                <a:solidFill>
                  <a:schemeClr val="bg1"/>
                </a:solidFill>
              </a:rPr>
              <a:t>речовини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що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взаємодіють</a:t>
            </a:r>
            <a:r>
              <a:rPr lang="ru-RU" sz="3200" dirty="0">
                <a:solidFill>
                  <a:schemeClr val="bg1"/>
                </a:solidFill>
              </a:rPr>
              <a:t> з </a:t>
            </a:r>
            <a:r>
              <a:rPr lang="ru-RU" sz="3200" dirty="0" err="1">
                <a:solidFill>
                  <a:schemeClr val="bg1"/>
                </a:solidFill>
              </a:rPr>
              <a:t>домішками</a:t>
            </a:r>
            <a:r>
              <a:rPr lang="ru-RU" sz="3200" dirty="0">
                <a:solidFill>
                  <a:schemeClr val="bg1"/>
                </a:solidFill>
              </a:rPr>
              <a:t> в </a:t>
            </a:r>
            <a:r>
              <a:rPr lang="ru-RU" sz="3200" dirty="0" err="1">
                <a:solidFill>
                  <a:schemeClr val="bg1"/>
                </a:solidFill>
              </a:rPr>
              <a:t>руді</a:t>
            </a:r>
            <a:r>
              <a:rPr lang="ru-RU" sz="3200" dirty="0">
                <a:solidFill>
                  <a:schemeClr val="bg1"/>
                </a:solidFill>
              </a:rPr>
              <a:t> й золою, з </a:t>
            </a:r>
            <a:r>
              <a:rPr lang="ru-RU" sz="3200" dirty="0" err="1">
                <a:solidFill>
                  <a:schemeClr val="bg1"/>
                </a:solidFill>
              </a:rPr>
              <a:t>утворенням</a:t>
            </a:r>
            <a:r>
              <a:rPr lang="ru-RU" sz="3200" dirty="0">
                <a:solidFill>
                  <a:schemeClr val="bg1"/>
                </a:solidFill>
              </a:rPr>
              <a:t> легкоплавких </a:t>
            </a:r>
            <a:r>
              <a:rPr lang="ru-RU" sz="3200" dirty="0" err="1">
                <a:solidFill>
                  <a:schemeClr val="bg1"/>
                </a:solidFill>
              </a:rPr>
              <a:t>сполук</a:t>
            </a:r>
            <a:r>
              <a:rPr lang="ru-RU" sz="3200" dirty="0">
                <a:solidFill>
                  <a:schemeClr val="bg1"/>
                </a:solidFill>
              </a:rPr>
              <a:t> і </a:t>
            </a:r>
            <a:r>
              <a:rPr lang="ru-RU" sz="3200" dirty="0" err="1">
                <a:solidFill>
                  <a:schemeClr val="bg1"/>
                </a:solidFill>
              </a:rPr>
              <a:t>видаляють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їх</a:t>
            </a:r>
            <a:r>
              <a:rPr lang="ru-RU" sz="3200" dirty="0">
                <a:solidFill>
                  <a:schemeClr val="bg1"/>
                </a:solidFill>
              </a:rPr>
              <a:t> з метала.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8486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60648"/>
            <a:ext cx="7772400" cy="1143000"/>
          </a:xfrm>
        </p:spPr>
        <p:txBody>
          <a:bodyPr/>
          <a:lstStyle/>
          <a:p>
            <a:r>
              <a:rPr lang="uk-UA" dirty="0" smtClean="0"/>
              <a:t>Доменний процес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362275" y="1268760"/>
            <a:ext cx="4657148" cy="5400598"/>
          </a:xfrm>
        </p:spPr>
        <p:txBody>
          <a:bodyPr>
            <a:normAutofit/>
          </a:bodyPr>
          <a:lstStyle/>
          <a:p>
            <a:r>
              <a:rPr lang="ru-RU" dirty="0" err="1"/>
              <a:t>Чавун</a:t>
            </a:r>
            <a:r>
              <a:rPr lang="ru-RU" dirty="0"/>
              <a:t> </a:t>
            </a:r>
            <a:r>
              <a:rPr lang="ru-RU" dirty="0" err="1"/>
              <a:t>одержують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залізної</a:t>
            </a:r>
            <a:r>
              <a:rPr lang="ru-RU" dirty="0"/>
              <a:t> </a:t>
            </a:r>
            <a:r>
              <a:rPr lang="ru-RU" dirty="0" err="1"/>
              <a:t>руди</a:t>
            </a:r>
            <a:r>
              <a:rPr lang="ru-RU" dirty="0"/>
              <a:t> в </a:t>
            </a:r>
            <a:r>
              <a:rPr lang="ru-RU" dirty="0" err="1"/>
              <a:t>спеціальних</a:t>
            </a:r>
            <a:r>
              <a:rPr lang="ru-RU" dirty="0"/>
              <a:t> </a:t>
            </a:r>
            <a:r>
              <a:rPr lang="ru-RU" dirty="0" err="1"/>
              <a:t>вертикальних</a:t>
            </a:r>
            <a:r>
              <a:rPr lang="ru-RU" dirty="0"/>
              <a:t> печах,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називають</a:t>
            </a:r>
            <a:r>
              <a:rPr lang="ru-RU" dirty="0"/>
              <a:t> </a:t>
            </a:r>
            <a:r>
              <a:rPr lang="ru-RU" dirty="0" err="1"/>
              <a:t>доменними</a:t>
            </a:r>
            <a:r>
              <a:rPr lang="ru-RU" dirty="0"/>
              <a:t> печами, </a:t>
            </a:r>
            <a:r>
              <a:rPr lang="ru-RU" dirty="0" err="1"/>
              <a:t>або</a:t>
            </a:r>
            <a:r>
              <a:rPr lang="ru-RU" dirty="0"/>
              <a:t> домнами. </a:t>
            </a:r>
            <a:r>
              <a:rPr lang="ru-RU" dirty="0" err="1"/>
              <a:t>Доменні</a:t>
            </a:r>
            <a:r>
              <a:rPr lang="ru-RU" dirty="0"/>
              <a:t> </a:t>
            </a:r>
            <a:r>
              <a:rPr lang="ru-RU" dirty="0" err="1"/>
              <a:t>печі</a:t>
            </a:r>
            <a:r>
              <a:rPr lang="ru-RU" dirty="0"/>
              <a:t> —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складні</a:t>
            </a:r>
            <a:r>
              <a:rPr lang="ru-RU" dirty="0"/>
              <a:t> </a:t>
            </a:r>
            <a:r>
              <a:rPr lang="ru-RU" dirty="0" err="1"/>
              <a:t>споруди</a:t>
            </a:r>
            <a:r>
              <a:rPr lang="ru-RU" dirty="0"/>
              <a:t> з </a:t>
            </a:r>
            <a:r>
              <a:rPr lang="ru-RU" dirty="0" err="1"/>
              <a:t>вогнетривкого</a:t>
            </a:r>
            <a:r>
              <a:rPr lang="ru-RU" dirty="0"/>
              <a:t> </a:t>
            </a:r>
            <a:r>
              <a:rPr lang="ru-RU" dirty="0" err="1"/>
              <a:t>матеріалу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зовнішньою</a:t>
            </a:r>
            <a:r>
              <a:rPr lang="ru-RU" dirty="0"/>
              <a:t> </a:t>
            </a:r>
            <a:r>
              <a:rPr lang="ru-RU" dirty="0" err="1"/>
              <a:t>сталевою</a:t>
            </a:r>
            <a:r>
              <a:rPr lang="ru-RU" dirty="0"/>
              <a:t> </a:t>
            </a:r>
            <a:r>
              <a:rPr lang="ru-RU" dirty="0" err="1"/>
              <a:t>обшивкою</a:t>
            </a:r>
            <a:r>
              <a:rPr lang="ru-RU" dirty="0"/>
              <a:t>. </a:t>
            </a:r>
            <a:r>
              <a:rPr lang="ru-RU" dirty="0" err="1"/>
              <a:t>Висота</a:t>
            </a:r>
            <a:r>
              <a:rPr lang="ru-RU" dirty="0"/>
              <a:t> </a:t>
            </a:r>
            <a:r>
              <a:rPr lang="ru-RU" dirty="0" err="1"/>
              <a:t>сучасних</a:t>
            </a:r>
            <a:r>
              <a:rPr lang="ru-RU" dirty="0"/>
              <a:t> </a:t>
            </a:r>
            <a:r>
              <a:rPr lang="ru-RU" dirty="0" err="1"/>
              <a:t>доменних</a:t>
            </a:r>
            <a:r>
              <a:rPr lang="ru-RU" dirty="0"/>
              <a:t> печей </a:t>
            </a:r>
            <a:r>
              <a:rPr lang="ru-RU" dirty="0" err="1"/>
              <a:t>сягає</a:t>
            </a:r>
            <a:r>
              <a:rPr lang="ru-RU" dirty="0"/>
              <a:t> 30 м, а </a:t>
            </a:r>
            <a:r>
              <a:rPr lang="ru-RU" dirty="0" err="1"/>
              <a:t>внутрішній</a:t>
            </a:r>
            <a:r>
              <a:rPr lang="ru-RU" dirty="0"/>
              <a:t> </a:t>
            </a:r>
            <a:r>
              <a:rPr lang="ru-RU" dirty="0" err="1"/>
              <a:t>діаметр</a:t>
            </a:r>
            <a:r>
              <a:rPr lang="ru-RU" dirty="0"/>
              <a:t> — до 6 м</a:t>
            </a:r>
            <a:r>
              <a:rPr lang="ru-RU" dirty="0" smtClean="0"/>
              <a:t>.</a:t>
            </a:r>
          </a:p>
          <a:p>
            <a:r>
              <a:rPr lang="ru-RU" dirty="0" err="1"/>
              <a:t>Добова</a:t>
            </a:r>
            <a:r>
              <a:rPr lang="ru-RU" dirty="0"/>
              <a:t> </a:t>
            </a:r>
            <a:r>
              <a:rPr lang="ru-RU" dirty="0" err="1"/>
              <a:t>продуктивність</a:t>
            </a:r>
            <a:r>
              <a:rPr lang="ru-RU" dirty="0"/>
              <a:t> </a:t>
            </a:r>
            <a:r>
              <a:rPr lang="ru-RU" dirty="0" err="1"/>
              <a:t>потужної</a:t>
            </a:r>
            <a:r>
              <a:rPr lang="ru-RU" dirty="0"/>
              <a:t> домни становить 2000 т </a:t>
            </a:r>
            <a:r>
              <a:rPr lang="ru-RU" dirty="0" err="1"/>
              <a:t>чавуну</a:t>
            </a:r>
            <a:r>
              <a:rPr lang="ru-RU" dirty="0"/>
              <a:t> і </a:t>
            </a:r>
            <a:r>
              <a:rPr lang="ru-RU" dirty="0" err="1"/>
              <a:t>навіть</a:t>
            </a:r>
            <a:r>
              <a:rPr lang="ru-RU" dirty="0"/>
              <a:t> </a:t>
            </a:r>
            <a:r>
              <a:rPr lang="ru-RU" dirty="0" err="1"/>
              <a:t>більше</a:t>
            </a:r>
            <a:r>
              <a:rPr lang="ru-RU" dirty="0"/>
              <a:t>. </a:t>
            </a:r>
            <a:r>
              <a:rPr lang="ru-RU" dirty="0" err="1"/>
              <a:t>Доменна</a:t>
            </a:r>
            <a:r>
              <a:rPr lang="ru-RU" dirty="0"/>
              <a:t> </a:t>
            </a:r>
            <a:r>
              <a:rPr lang="ru-RU" dirty="0" err="1"/>
              <a:t>піч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пуску </a:t>
            </a:r>
            <a:r>
              <a:rPr lang="ru-RU" dirty="0" err="1"/>
              <a:t>працює</a:t>
            </a:r>
            <a:r>
              <a:rPr lang="ru-RU" dirty="0"/>
              <a:t> </a:t>
            </a:r>
            <a:r>
              <a:rPr lang="ru-RU" dirty="0" err="1"/>
              <a:t>безперервно</a:t>
            </a:r>
            <a:r>
              <a:rPr lang="ru-RU" dirty="0"/>
              <a:t> 5—6 </a:t>
            </a:r>
            <a:r>
              <a:rPr lang="ru-RU" dirty="0" err="1"/>
              <a:t>років</a:t>
            </a:r>
            <a:r>
              <a:rPr lang="ru-RU" dirty="0"/>
              <a:t>, а </a:t>
            </a:r>
            <a:r>
              <a:rPr lang="ru-RU" dirty="0" err="1"/>
              <a:t>інколи</a:t>
            </a:r>
            <a:r>
              <a:rPr lang="ru-RU" dirty="0"/>
              <a:t> </a:t>
            </a:r>
            <a:r>
              <a:rPr lang="ru-RU" dirty="0" err="1"/>
              <a:t>навіть</a:t>
            </a:r>
            <a:r>
              <a:rPr lang="ru-RU" dirty="0"/>
              <a:t> і до 10 </a:t>
            </a:r>
            <a:r>
              <a:rPr lang="ru-RU" dirty="0" err="1"/>
              <a:t>років</a:t>
            </a:r>
            <a:endParaRPr lang="ru-RU" dirty="0"/>
          </a:p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4038747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585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14:shred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60648"/>
            <a:ext cx="5040560" cy="4833413"/>
          </a:xfrm>
        </p:spPr>
      </p:pic>
      <p:sp>
        <p:nvSpPr>
          <p:cNvPr id="7" name="Объект 6"/>
          <p:cNvSpPr>
            <a:spLocks noGrp="1"/>
          </p:cNvSpPr>
          <p:nvPr>
            <p:ph sz="quarter" idx="14"/>
          </p:nvPr>
        </p:nvSpPr>
        <p:spPr>
          <a:xfrm>
            <a:off x="323528" y="5157192"/>
            <a:ext cx="8496944" cy="3877056"/>
          </a:xfrm>
        </p:spPr>
        <p:txBody>
          <a:bodyPr/>
          <a:lstStyle/>
          <a:p>
            <a:r>
              <a:rPr lang="ru-RU" sz="2400" dirty="0"/>
              <a:t>У </a:t>
            </a:r>
            <a:r>
              <a:rPr lang="ru-RU" sz="2400" dirty="0" err="1"/>
              <a:t>верхню</a:t>
            </a:r>
            <a:r>
              <a:rPr lang="ru-RU" sz="2400" dirty="0"/>
              <a:t> </a:t>
            </a:r>
            <a:r>
              <a:rPr lang="ru-RU" sz="2400" dirty="0" err="1"/>
              <a:t>частину</a:t>
            </a:r>
            <a:r>
              <a:rPr lang="ru-RU" sz="2400" dirty="0"/>
              <a:t> </a:t>
            </a:r>
            <a:r>
              <a:rPr lang="ru-RU" sz="2400" dirty="0" err="1"/>
              <a:t>печі</a:t>
            </a:r>
            <a:r>
              <a:rPr lang="ru-RU" sz="2400" dirty="0"/>
              <a:t> </a:t>
            </a:r>
            <a:r>
              <a:rPr lang="ru-RU" sz="2400" dirty="0" err="1"/>
              <a:t>періодично</a:t>
            </a:r>
            <a:r>
              <a:rPr lang="ru-RU" sz="2400" dirty="0"/>
              <a:t> </a:t>
            </a:r>
            <a:r>
              <a:rPr lang="ru-RU" sz="2400" dirty="0" err="1"/>
              <a:t>завантажують</a:t>
            </a:r>
            <a:r>
              <a:rPr lang="ru-RU" sz="2400" dirty="0"/>
              <a:t> шихту - </a:t>
            </a:r>
            <a:r>
              <a:rPr lang="ru-RU" sz="2400" dirty="0" err="1"/>
              <a:t>суміш</a:t>
            </a:r>
            <a:r>
              <a:rPr lang="ru-RU" sz="2400" dirty="0"/>
              <a:t> </a:t>
            </a:r>
            <a:r>
              <a:rPr lang="ru-RU" sz="2400" dirty="0" err="1"/>
              <a:t>руди</a:t>
            </a:r>
            <a:r>
              <a:rPr lang="ru-RU" sz="2400" dirty="0"/>
              <a:t>, коксу і </a:t>
            </a:r>
            <a:r>
              <a:rPr lang="ru-RU" sz="2400" dirty="0" err="1"/>
              <a:t>флюсі</a:t>
            </a:r>
            <a:r>
              <a:rPr lang="ru-RU" sz="2400" dirty="0"/>
              <a:t>. </a:t>
            </a:r>
            <a:r>
              <a:rPr lang="ru-RU" sz="2400" dirty="0" err="1"/>
              <a:t>Знизу</a:t>
            </a:r>
            <a:r>
              <a:rPr lang="ru-RU" sz="2400" dirty="0"/>
              <a:t> </a:t>
            </a:r>
            <a:r>
              <a:rPr lang="ru-RU" sz="2400" dirty="0" err="1"/>
              <a:t>подають</a:t>
            </a:r>
            <a:r>
              <a:rPr lang="ru-RU" sz="2400" dirty="0"/>
              <a:t> </a:t>
            </a:r>
            <a:r>
              <a:rPr lang="ru-RU" sz="2400" dirty="0" err="1"/>
              <a:t>нагріте</a:t>
            </a:r>
            <a:r>
              <a:rPr lang="ru-RU" sz="2400" dirty="0"/>
              <a:t> </a:t>
            </a:r>
            <a:r>
              <a:rPr lang="ru-RU" sz="2400" dirty="0" err="1"/>
              <a:t>повітря</a:t>
            </a:r>
            <a:r>
              <a:rPr lang="ru-RU" sz="2400" dirty="0"/>
              <a:t> </a:t>
            </a:r>
            <a:r>
              <a:rPr lang="ru-RU" sz="2400" dirty="0" err="1"/>
              <a:t>збагачене</a:t>
            </a:r>
            <a:r>
              <a:rPr lang="ru-RU" sz="2400" dirty="0"/>
              <a:t> киснем.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335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251520" y="260648"/>
            <a:ext cx="7560840" cy="1080120"/>
          </a:xfrm>
        </p:spPr>
        <p:txBody>
          <a:bodyPr>
            <a:normAutofit/>
          </a:bodyPr>
          <a:lstStyle/>
          <a:p>
            <a:pPr marL="68580" indent="0" algn="ctr">
              <a:buNone/>
            </a:pPr>
            <a:r>
              <a:rPr lang="ru-RU" sz="4000" dirty="0" err="1"/>
              <a:t>Етапи</a:t>
            </a:r>
            <a:r>
              <a:rPr lang="ru-RU" sz="4000" dirty="0"/>
              <a:t> доменного </a:t>
            </a:r>
            <a:r>
              <a:rPr lang="ru-RU" sz="4000" dirty="0" err="1" smtClean="0"/>
              <a:t>процесу</a:t>
            </a:r>
            <a:endParaRPr lang="ru-RU" sz="4000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14"/>
          </p:nvPr>
        </p:nvSpPr>
        <p:spPr>
          <a:xfrm>
            <a:off x="251520" y="1124744"/>
            <a:ext cx="8712968" cy="5733256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1.Горіння </a:t>
            </a:r>
            <a:r>
              <a:rPr lang="ru-RU" dirty="0"/>
              <a:t>коксу та </a:t>
            </a:r>
            <a:r>
              <a:rPr lang="ru-RU" dirty="0" err="1" smtClean="0"/>
              <a:t>утворення</a:t>
            </a:r>
            <a:r>
              <a:rPr lang="ru-RU" dirty="0" smtClean="0"/>
              <a:t> карбон(ІІ</a:t>
            </a:r>
            <a:r>
              <a:rPr lang="ru-RU" dirty="0"/>
              <a:t>) </a:t>
            </a:r>
            <a:r>
              <a:rPr lang="ru-RU" dirty="0" smtClean="0"/>
              <a:t>оксиду</a:t>
            </a:r>
            <a:endParaRPr lang="ru-RU" dirty="0"/>
          </a:p>
          <a:p>
            <a:endParaRPr lang="ru-RU" dirty="0" smtClean="0">
              <a:solidFill>
                <a:schemeClr val="bg1"/>
              </a:solidFill>
            </a:endParaRPr>
          </a:p>
          <a:p>
            <a:pPr marL="68580" indent="0">
              <a:buNone/>
            </a:pPr>
            <a:endParaRPr lang="ru-RU" dirty="0"/>
          </a:p>
          <a:p>
            <a:r>
              <a:rPr lang="ru-RU" dirty="0" smtClean="0"/>
              <a:t>2. </a:t>
            </a:r>
            <a:r>
              <a:rPr lang="ru-RU" dirty="0" err="1" smtClean="0"/>
              <a:t>Відновлення</a:t>
            </a:r>
            <a:r>
              <a:rPr lang="ru-RU" dirty="0" smtClean="0"/>
              <a:t> </a:t>
            </a:r>
            <a:r>
              <a:rPr lang="ru-RU" dirty="0" err="1"/>
              <a:t>оксидів</a:t>
            </a:r>
            <a:r>
              <a:rPr lang="ru-RU" dirty="0"/>
              <a:t> </a:t>
            </a:r>
            <a:r>
              <a:rPr lang="ru-RU" dirty="0" err="1"/>
              <a:t>Феруму</a:t>
            </a:r>
            <a:r>
              <a:rPr lang="ru-RU" dirty="0"/>
              <a:t> карбон(ІІ)оксидом і </a:t>
            </a:r>
            <a:r>
              <a:rPr lang="ru-RU" dirty="0" smtClean="0"/>
              <a:t>коксом.</a:t>
            </a:r>
          </a:p>
          <a:p>
            <a:endParaRPr lang="uk-UA" dirty="0"/>
          </a:p>
          <a:p>
            <a:endParaRPr lang="uk-UA" dirty="0" smtClean="0"/>
          </a:p>
          <a:p>
            <a:pPr marL="68580" indent="0">
              <a:buNone/>
            </a:pPr>
            <a:endParaRPr lang="uk-UA" dirty="0" smtClean="0"/>
          </a:p>
          <a:p>
            <a:r>
              <a:rPr lang="ru-RU" dirty="0" smtClean="0"/>
              <a:t>3. </a:t>
            </a:r>
            <a:r>
              <a:rPr lang="ru-RU" dirty="0" err="1" smtClean="0"/>
              <a:t>Відновлення</a:t>
            </a:r>
            <a:r>
              <a:rPr lang="ru-RU" dirty="0" smtClean="0"/>
              <a:t> </a:t>
            </a:r>
            <a:r>
              <a:rPr lang="ru-RU" dirty="0" err="1"/>
              <a:t>домішок</a:t>
            </a:r>
            <a:r>
              <a:rPr lang="ru-RU" dirty="0"/>
              <a:t> </a:t>
            </a:r>
            <a:endParaRPr lang="ru-RU" dirty="0" smtClean="0"/>
          </a:p>
          <a:p>
            <a:pPr marL="68580" indent="0">
              <a:buNone/>
            </a:pPr>
            <a:r>
              <a:rPr lang="ru-RU" dirty="0" smtClean="0"/>
              <a:t>в </a:t>
            </a:r>
            <a:r>
              <a:rPr lang="ru-RU" dirty="0" err="1"/>
              <a:t>руді</a:t>
            </a:r>
            <a:r>
              <a:rPr lang="ru-RU" dirty="0"/>
              <a:t> за </a:t>
            </a:r>
            <a:r>
              <a:rPr lang="ru-RU" dirty="0" err="1"/>
              <a:t>допомогою</a:t>
            </a:r>
            <a:r>
              <a:rPr lang="ru-RU" dirty="0"/>
              <a:t> коксу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pPr marL="68580" indent="0">
              <a:buNone/>
            </a:pPr>
            <a:endParaRPr lang="uk-UA" dirty="0" smtClean="0">
              <a:solidFill>
                <a:schemeClr val="bg1"/>
              </a:solidFill>
            </a:endParaRPr>
          </a:p>
          <a:p>
            <a:pPr marL="68580" indent="0">
              <a:buNone/>
            </a:pPr>
            <a:endParaRPr lang="uk-UA" dirty="0">
              <a:solidFill>
                <a:schemeClr val="bg1"/>
              </a:solidFill>
            </a:endParaRPr>
          </a:p>
          <a:p>
            <a:pPr marL="68580" indent="0">
              <a:buNone/>
            </a:pPr>
            <a:r>
              <a:rPr lang="ru-RU" dirty="0" err="1"/>
              <a:t>Марганець</a:t>
            </a:r>
            <a:r>
              <a:rPr lang="ru-RU" dirty="0"/>
              <a:t> , </a:t>
            </a:r>
            <a:r>
              <a:rPr lang="ru-RU" dirty="0" err="1"/>
              <a:t>силіцій</a:t>
            </a:r>
            <a:r>
              <a:rPr lang="ru-RU" dirty="0"/>
              <a:t> і фосфор </a:t>
            </a:r>
            <a:r>
              <a:rPr lang="ru-RU" dirty="0" err="1"/>
              <a:t>розчиняються</a:t>
            </a:r>
            <a:r>
              <a:rPr lang="ru-RU" dirty="0"/>
              <a:t> в </a:t>
            </a:r>
            <a:r>
              <a:rPr lang="ru-RU" dirty="0" err="1"/>
              <a:t>залізі</a:t>
            </a:r>
            <a:r>
              <a:rPr lang="ru-RU" dirty="0"/>
              <a:t>, та </a:t>
            </a:r>
            <a:r>
              <a:rPr lang="ru-RU" dirty="0" err="1"/>
              <a:t>реагують</a:t>
            </a:r>
            <a:r>
              <a:rPr lang="ru-RU" dirty="0"/>
              <a:t> з ним з </a:t>
            </a:r>
            <a:r>
              <a:rPr lang="ru-RU" dirty="0" err="1"/>
              <a:t>утворенням</a:t>
            </a:r>
            <a:r>
              <a:rPr lang="ru-RU" dirty="0"/>
              <a:t> </a:t>
            </a:r>
            <a:r>
              <a:rPr lang="ru-RU" dirty="0" err="1"/>
              <a:t>силіциду</a:t>
            </a:r>
            <a:r>
              <a:rPr lang="ru-RU" dirty="0"/>
              <a:t> </a:t>
            </a:r>
            <a:r>
              <a:rPr lang="en-US" dirty="0"/>
              <a:t>Fe3Si  </a:t>
            </a:r>
            <a:r>
              <a:rPr lang="ru-RU" dirty="0"/>
              <a:t>та </a:t>
            </a:r>
            <a:r>
              <a:rPr lang="ru-RU" dirty="0" err="1"/>
              <a:t>фосфіду</a:t>
            </a:r>
            <a:r>
              <a:rPr lang="ru-RU" dirty="0"/>
              <a:t>  </a:t>
            </a:r>
            <a:r>
              <a:rPr lang="en-US" dirty="0"/>
              <a:t>Fe3P  . </a:t>
            </a:r>
            <a:r>
              <a:rPr lang="ru-RU" dirty="0" err="1"/>
              <a:t>Домішки</a:t>
            </a:r>
            <a:r>
              <a:rPr lang="ru-RU" dirty="0"/>
              <a:t> </a:t>
            </a:r>
            <a:r>
              <a:rPr lang="ru-RU" dirty="0" err="1"/>
              <a:t>сполук</a:t>
            </a:r>
            <a:r>
              <a:rPr lang="ru-RU" dirty="0"/>
              <a:t> </a:t>
            </a:r>
            <a:r>
              <a:rPr lang="ru-RU" dirty="0" err="1"/>
              <a:t>Сульфуру</a:t>
            </a:r>
            <a:r>
              <a:rPr lang="ru-RU" dirty="0"/>
              <a:t> </a:t>
            </a:r>
            <a:r>
              <a:rPr lang="ru-RU" dirty="0" err="1"/>
              <a:t>окиснюються</a:t>
            </a:r>
            <a:r>
              <a:rPr lang="ru-RU" dirty="0"/>
              <a:t> киснем до </a:t>
            </a:r>
            <a:r>
              <a:rPr lang="ru-RU" dirty="0" err="1"/>
              <a:t>сірчистого</a:t>
            </a:r>
            <a:r>
              <a:rPr lang="ru-RU" dirty="0"/>
              <a:t> газу , 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перетворюються</a:t>
            </a:r>
            <a:r>
              <a:rPr lang="ru-RU" dirty="0"/>
              <a:t> на </a:t>
            </a:r>
            <a:r>
              <a:rPr lang="ru-RU" dirty="0" err="1"/>
              <a:t>сульфіди</a:t>
            </a:r>
            <a:r>
              <a:rPr lang="ru-RU" dirty="0"/>
              <a:t> </a:t>
            </a:r>
            <a:r>
              <a:rPr lang="en-US" dirty="0" err="1"/>
              <a:t>CaS</a:t>
            </a:r>
            <a:r>
              <a:rPr lang="en-US" dirty="0"/>
              <a:t>  </a:t>
            </a:r>
            <a:r>
              <a:rPr lang="en-US" dirty="0" err="1"/>
              <a:t>FeS</a:t>
            </a:r>
            <a:r>
              <a:rPr lang="en-US" dirty="0"/>
              <a:t> .</a:t>
            </a:r>
          </a:p>
          <a:p>
            <a:pPr marL="68580" indent="0">
              <a:buNone/>
            </a:pPr>
            <a:endParaRPr lang="ru-RU" dirty="0" smtClean="0">
              <a:solidFill>
                <a:schemeClr val="bg1"/>
              </a:solidFill>
            </a:endParaRP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5"/>
            <a:ext cx="3960440" cy="894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11299"/>
            <a:ext cx="3923928" cy="1429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50" y="4293095"/>
            <a:ext cx="4680520" cy="135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965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188640"/>
            <a:ext cx="8064896" cy="6480720"/>
          </a:xfrm>
        </p:spPr>
        <p:txBody>
          <a:bodyPr/>
          <a:lstStyle/>
          <a:p>
            <a:r>
              <a:rPr lang="ru-RU" dirty="0"/>
              <a:t>4.  </a:t>
            </a:r>
            <a:r>
              <a:rPr lang="ru-RU" dirty="0" err="1"/>
              <a:t>Реакції</a:t>
            </a:r>
            <a:r>
              <a:rPr lang="ru-RU" dirty="0"/>
              <a:t> за участь </a:t>
            </a:r>
            <a:r>
              <a:rPr lang="ru-RU" dirty="0" err="1"/>
              <a:t>флюсів</a:t>
            </a:r>
            <a:r>
              <a:rPr lang="ru-RU" dirty="0" smtClean="0"/>
              <a:t>.</a:t>
            </a:r>
          </a:p>
          <a:p>
            <a:pPr marL="68580" indent="0">
              <a:buNone/>
            </a:pPr>
            <a:r>
              <a:rPr lang="ru-RU" dirty="0" smtClean="0"/>
              <a:t> </a:t>
            </a:r>
            <a:r>
              <a:rPr lang="ru-RU" dirty="0" err="1" smtClean="0"/>
              <a:t>Використовуються</a:t>
            </a:r>
            <a:r>
              <a:rPr lang="ru-RU" dirty="0" smtClean="0"/>
              <a:t> </a:t>
            </a:r>
            <a:r>
              <a:rPr lang="ru-RU" dirty="0"/>
              <a:t>для </a:t>
            </a:r>
            <a:r>
              <a:rPr lang="ru-RU" dirty="0" err="1"/>
              <a:t>видалення</a:t>
            </a:r>
            <a:r>
              <a:rPr lang="ru-RU" dirty="0"/>
              <a:t> </a:t>
            </a:r>
            <a:r>
              <a:rPr lang="ru-RU" dirty="0" err="1"/>
              <a:t>домішок</a:t>
            </a:r>
            <a:r>
              <a:rPr lang="ru-RU" dirty="0"/>
              <a:t> SiO2   з </a:t>
            </a:r>
            <a:r>
              <a:rPr lang="ru-RU" dirty="0" err="1"/>
              <a:t>руди</a:t>
            </a:r>
            <a:r>
              <a:rPr lang="ru-RU" dirty="0"/>
              <a:t>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ці</a:t>
            </a:r>
            <a:r>
              <a:rPr lang="ru-RU" dirty="0"/>
              <a:t> </a:t>
            </a:r>
            <a:r>
              <a:rPr lang="ru-RU" dirty="0" err="1"/>
              <a:t>сполуки</a:t>
            </a:r>
            <a:r>
              <a:rPr lang="ru-RU" dirty="0"/>
              <a:t> не </a:t>
            </a:r>
            <a:r>
              <a:rPr lang="ru-RU" dirty="0" err="1"/>
              <a:t>забруднювали</a:t>
            </a:r>
            <a:r>
              <a:rPr lang="ru-RU" dirty="0"/>
              <a:t> </a:t>
            </a:r>
            <a:r>
              <a:rPr lang="ru-RU" dirty="0" err="1"/>
              <a:t>залізо</a:t>
            </a:r>
            <a:r>
              <a:rPr lang="ru-RU" dirty="0"/>
              <a:t>.</a:t>
            </a:r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ru-RU" dirty="0" smtClean="0"/>
          </a:p>
          <a:p>
            <a:pPr marL="68580" indent="0">
              <a:buNone/>
            </a:pPr>
            <a:r>
              <a:rPr lang="ru-RU" dirty="0" err="1" smtClean="0"/>
              <a:t>Розплавлені</a:t>
            </a:r>
            <a:r>
              <a:rPr lang="ru-RU" dirty="0" smtClean="0"/>
              <a:t> </a:t>
            </a:r>
            <a:r>
              <a:rPr lang="ru-RU" dirty="0" err="1"/>
              <a:t>силікати</a:t>
            </a:r>
            <a:r>
              <a:rPr lang="ru-RU" dirty="0"/>
              <a:t> </a:t>
            </a:r>
            <a:r>
              <a:rPr lang="ru-RU" dirty="0" err="1"/>
              <a:t>утворюють</a:t>
            </a:r>
            <a:r>
              <a:rPr lang="ru-RU" dirty="0"/>
              <a:t>  шлак.</a:t>
            </a:r>
          </a:p>
          <a:p>
            <a:pPr marL="68580" indent="0">
              <a:buNone/>
            </a:pPr>
            <a:r>
              <a:rPr lang="ru-RU" dirty="0" err="1"/>
              <a:t>Він</a:t>
            </a:r>
            <a:r>
              <a:rPr lang="ru-RU" dirty="0"/>
              <a:t> легший за </a:t>
            </a:r>
            <a:r>
              <a:rPr lang="ru-RU" dirty="0" err="1"/>
              <a:t>залізо</a:t>
            </a:r>
            <a:r>
              <a:rPr lang="ru-RU" dirty="0"/>
              <a:t> , тому </a:t>
            </a:r>
            <a:r>
              <a:rPr lang="ru-RU" dirty="0" err="1"/>
              <a:t>спливає</a:t>
            </a:r>
            <a:r>
              <a:rPr lang="ru-RU" dirty="0"/>
              <a:t> на </a:t>
            </a:r>
            <a:r>
              <a:rPr lang="ru-RU" dirty="0" err="1"/>
              <a:t>поверхню</a:t>
            </a:r>
            <a:r>
              <a:rPr lang="ru-RU" dirty="0"/>
              <a:t> </a:t>
            </a:r>
            <a:r>
              <a:rPr lang="ru-RU" dirty="0" err="1"/>
              <a:t>металу</a:t>
            </a:r>
            <a:r>
              <a:rPr lang="ru-RU" dirty="0"/>
              <a:t>, </a:t>
            </a:r>
            <a:r>
              <a:rPr lang="ru-RU" dirty="0" err="1"/>
              <a:t>ізолює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повітря</a:t>
            </a:r>
            <a:r>
              <a:rPr lang="ru-RU" dirty="0"/>
              <a:t>, </a:t>
            </a:r>
            <a:r>
              <a:rPr lang="ru-RU" dirty="0" err="1"/>
              <a:t>запобігає</a:t>
            </a:r>
            <a:r>
              <a:rPr lang="ru-RU" dirty="0"/>
              <a:t> </a:t>
            </a:r>
            <a:r>
              <a:rPr lang="ru-RU" dirty="0" err="1"/>
              <a:t>окисненню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 err="1"/>
              <a:t>Рідкий</a:t>
            </a:r>
            <a:r>
              <a:rPr lang="ru-RU" dirty="0"/>
              <a:t> </a:t>
            </a:r>
            <a:r>
              <a:rPr lang="ru-RU" dirty="0" err="1"/>
              <a:t>чавун</a:t>
            </a:r>
            <a:r>
              <a:rPr lang="ru-RU" dirty="0"/>
              <a:t> </a:t>
            </a:r>
            <a:r>
              <a:rPr lang="ru-RU" dirty="0" err="1"/>
              <a:t>стікає</a:t>
            </a:r>
            <a:r>
              <a:rPr lang="ru-RU" dirty="0"/>
              <a:t> в </a:t>
            </a:r>
            <a:r>
              <a:rPr lang="ru-RU" dirty="0" err="1"/>
              <a:t>нижню</a:t>
            </a:r>
            <a:r>
              <a:rPr lang="ru-RU" dirty="0"/>
              <a:t> </a:t>
            </a:r>
            <a:r>
              <a:rPr lang="ru-RU" dirty="0" err="1"/>
              <a:t>частину</a:t>
            </a:r>
            <a:r>
              <a:rPr lang="ru-RU" dirty="0"/>
              <a:t> домни</a:t>
            </a:r>
            <a:r>
              <a:rPr lang="ru-RU" dirty="0" smtClean="0"/>
              <a:t>,</a:t>
            </a:r>
          </a:p>
          <a:p>
            <a:pPr marL="68580" indent="0">
              <a:buNone/>
            </a:pPr>
            <a:r>
              <a:rPr lang="ru-RU" dirty="0" smtClean="0"/>
              <a:t> </a:t>
            </a:r>
            <a:r>
              <a:rPr lang="ru-RU" dirty="0" err="1"/>
              <a:t>звідки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періодично</a:t>
            </a:r>
            <a:r>
              <a:rPr lang="ru-RU" dirty="0"/>
              <a:t> </a:t>
            </a:r>
            <a:r>
              <a:rPr lang="ru-RU" dirty="0" err="1"/>
              <a:t>випускають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3746"/>
            <a:ext cx="4752528" cy="1546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127212"/>
            <a:ext cx="2664296" cy="1980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717032"/>
            <a:ext cx="2376264" cy="2970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4766078"/>
            <a:ext cx="3384376" cy="192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623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4"/>
          </p:nvPr>
        </p:nvSpPr>
        <p:spPr>
          <a:xfrm>
            <a:off x="251520" y="980728"/>
            <a:ext cx="4896544" cy="5589240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r>
              <a:rPr lang="ru-RU" dirty="0" err="1" smtClean="0">
                <a:solidFill>
                  <a:srgbClr val="FF0000"/>
                </a:solidFill>
              </a:rPr>
              <a:t>Білий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чавун</a:t>
            </a:r>
            <a:r>
              <a:rPr lang="ru-RU" dirty="0">
                <a:solidFill>
                  <a:srgbClr val="FF0000"/>
                </a:solidFill>
              </a:rPr>
              <a:t>: </a:t>
            </a:r>
            <a:r>
              <a:rPr lang="ru-RU" dirty="0"/>
              <a:t>У </a:t>
            </a:r>
            <a:r>
              <a:rPr lang="ru-RU" dirty="0" err="1"/>
              <a:t>білих</a:t>
            </a:r>
            <a:r>
              <a:rPr lang="ru-RU" dirty="0"/>
              <a:t> </a:t>
            </a:r>
            <a:r>
              <a:rPr lang="ru-RU" dirty="0" err="1"/>
              <a:t>чавунах</a:t>
            </a:r>
            <a:r>
              <a:rPr lang="ru-RU" dirty="0"/>
              <a:t> весь Карбон </a:t>
            </a:r>
            <a:r>
              <a:rPr lang="ru-RU" dirty="0" err="1"/>
              <a:t>перебуває</a:t>
            </a:r>
            <a:r>
              <a:rPr lang="ru-RU" dirty="0"/>
              <a:t> в </a:t>
            </a:r>
            <a:r>
              <a:rPr lang="ru-RU" dirty="0" err="1"/>
              <a:t>цементиті</a:t>
            </a:r>
            <a:r>
              <a:rPr lang="ru-RU" dirty="0"/>
              <a:t>. </a:t>
            </a:r>
            <a:r>
              <a:rPr lang="ru-RU" dirty="0" err="1"/>
              <a:t>Завдяки</a:t>
            </a:r>
            <a:r>
              <a:rPr lang="ru-RU" dirty="0"/>
              <a:t> цементиту </a:t>
            </a:r>
            <a:r>
              <a:rPr lang="ru-RU" dirty="0" err="1"/>
              <a:t>такі</a:t>
            </a:r>
            <a:r>
              <a:rPr lang="ru-RU" dirty="0"/>
              <a:t> </a:t>
            </a:r>
            <a:r>
              <a:rPr lang="ru-RU" dirty="0" err="1"/>
              <a:t>чавуни</a:t>
            </a:r>
            <a:r>
              <a:rPr lang="ru-RU" dirty="0"/>
              <a:t> </a:t>
            </a:r>
            <a:r>
              <a:rPr lang="ru-RU" dirty="0" err="1"/>
              <a:t>мають</a:t>
            </a:r>
            <a:r>
              <a:rPr lang="ru-RU" dirty="0"/>
              <a:t> </a:t>
            </a:r>
            <a:r>
              <a:rPr lang="ru-RU" dirty="0" err="1"/>
              <a:t>білий</a:t>
            </a:r>
            <a:r>
              <a:rPr lang="ru-RU" dirty="0"/>
              <a:t> </a:t>
            </a:r>
            <a:r>
              <a:rPr lang="ru-RU" dirty="0" err="1"/>
              <a:t>блискучий</a:t>
            </a:r>
            <a:r>
              <a:rPr lang="ru-RU" dirty="0"/>
              <a:t> </a:t>
            </a:r>
            <a:r>
              <a:rPr lang="ru-RU" dirty="0" err="1" smtClean="0"/>
              <a:t>злам</a:t>
            </a:r>
            <a:endParaRPr lang="ru-RU" dirty="0" smtClean="0"/>
          </a:p>
          <a:p>
            <a:r>
              <a:rPr lang="ru-RU" dirty="0" err="1">
                <a:solidFill>
                  <a:srgbClr val="FF0000"/>
                </a:solidFill>
              </a:rPr>
              <a:t>Машинобудівні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чавуни</a:t>
            </a:r>
            <a:r>
              <a:rPr lang="ru-RU" dirty="0" smtClean="0">
                <a:solidFill>
                  <a:srgbClr val="FF0000"/>
                </a:solidFill>
              </a:rPr>
              <a:t>: </a:t>
            </a:r>
            <a:r>
              <a:rPr lang="ru-RU" dirty="0" err="1"/>
              <a:t>м</a:t>
            </a:r>
            <a:r>
              <a:rPr lang="ru-RU" dirty="0" err="1" smtClean="0"/>
              <a:t>ашинобудівні</a:t>
            </a:r>
            <a:r>
              <a:rPr lang="ru-RU" dirty="0" smtClean="0"/>
              <a:t> </a:t>
            </a:r>
            <a:r>
              <a:rPr lang="ru-RU" dirty="0" err="1"/>
              <a:t>чавуни</a:t>
            </a:r>
            <a:r>
              <a:rPr lang="ru-RU" dirty="0"/>
              <a:t> </a:t>
            </a:r>
            <a:r>
              <a:rPr lang="ru-RU" dirty="0" err="1"/>
              <a:t>відливають</a:t>
            </a:r>
            <a:r>
              <a:rPr lang="ru-RU" dirty="0"/>
              <a:t> за таких умов,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забезпечують</a:t>
            </a:r>
            <a:r>
              <a:rPr lang="ru-RU" dirty="0"/>
              <a:t> </a:t>
            </a:r>
            <a:r>
              <a:rPr lang="ru-RU" dirty="0" err="1"/>
              <a:t>повну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часткову</a:t>
            </a:r>
            <a:r>
              <a:rPr lang="ru-RU" dirty="0"/>
              <a:t> </a:t>
            </a:r>
            <a:r>
              <a:rPr lang="ru-RU" dirty="0" err="1"/>
              <a:t>графітизацію</a:t>
            </a:r>
            <a:r>
              <a:rPr lang="ru-RU" dirty="0"/>
              <a:t> — </a:t>
            </a:r>
            <a:r>
              <a:rPr lang="ru-RU" dirty="0" err="1"/>
              <a:t>виділення</a:t>
            </a:r>
            <a:r>
              <a:rPr lang="ru-RU" dirty="0"/>
              <a:t> </a:t>
            </a:r>
            <a:r>
              <a:rPr lang="ru-RU" dirty="0" err="1"/>
              <a:t>графіту</a:t>
            </a:r>
            <a:r>
              <a:rPr lang="ru-RU" dirty="0"/>
              <a:t>. Тому </a:t>
            </a:r>
            <a:r>
              <a:rPr lang="ru-RU" dirty="0" err="1"/>
              <a:t>властивості</a:t>
            </a:r>
            <a:r>
              <a:rPr lang="ru-RU" dirty="0"/>
              <a:t> </a:t>
            </a:r>
            <a:r>
              <a:rPr lang="ru-RU" dirty="0" err="1"/>
              <a:t>цих</a:t>
            </a:r>
            <a:r>
              <a:rPr lang="ru-RU" dirty="0"/>
              <a:t> </a:t>
            </a:r>
            <a:r>
              <a:rPr lang="ru-RU" dirty="0" err="1"/>
              <a:t>чавунів</a:t>
            </a:r>
            <a:r>
              <a:rPr lang="ru-RU" dirty="0"/>
              <a:t> </a:t>
            </a:r>
            <a:r>
              <a:rPr lang="ru-RU" dirty="0" err="1"/>
              <a:t>визначаються</a:t>
            </a:r>
            <a:r>
              <a:rPr lang="ru-RU" dirty="0"/>
              <a:t> не </a:t>
            </a:r>
            <a:r>
              <a:rPr lang="ru-RU" dirty="0" err="1"/>
              <a:t>тільки</a:t>
            </a:r>
            <a:r>
              <a:rPr lang="ru-RU" dirty="0"/>
              <a:t> структурою </a:t>
            </a:r>
            <a:r>
              <a:rPr lang="ru-RU" dirty="0" err="1"/>
              <a:t>металевої</a:t>
            </a:r>
            <a:r>
              <a:rPr lang="ru-RU" dirty="0"/>
              <a:t> </a:t>
            </a:r>
            <a:r>
              <a:rPr lang="ru-RU" dirty="0" err="1"/>
              <a:t>основи</a:t>
            </a:r>
            <a:r>
              <a:rPr lang="ru-RU" dirty="0"/>
              <a:t> (</a:t>
            </a:r>
            <a:r>
              <a:rPr lang="ru-RU" dirty="0" err="1"/>
              <a:t>ферит</a:t>
            </a:r>
            <a:r>
              <a:rPr lang="ru-RU" dirty="0"/>
              <a:t>, </a:t>
            </a:r>
            <a:r>
              <a:rPr lang="ru-RU" dirty="0" err="1"/>
              <a:t>перліт</a:t>
            </a:r>
            <a:r>
              <a:rPr lang="ru-RU" dirty="0"/>
              <a:t>), але й формою, </a:t>
            </a:r>
            <a:r>
              <a:rPr lang="ru-RU" dirty="0" err="1"/>
              <a:t>розмірами</a:t>
            </a:r>
            <a:r>
              <a:rPr lang="ru-RU" dirty="0"/>
              <a:t>, </a:t>
            </a:r>
            <a:r>
              <a:rPr lang="ru-RU" dirty="0" err="1"/>
              <a:t>кількістю</a:t>
            </a:r>
            <a:r>
              <a:rPr lang="ru-RU" dirty="0"/>
              <a:t> й характером </a:t>
            </a:r>
            <a:r>
              <a:rPr lang="ru-RU" dirty="0" err="1"/>
              <a:t>розташування</a:t>
            </a:r>
            <a:r>
              <a:rPr lang="ru-RU" dirty="0"/>
              <a:t> в </a:t>
            </a:r>
            <a:r>
              <a:rPr lang="ru-RU" dirty="0" err="1"/>
              <a:t>основі</a:t>
            </a:r>
            <a:r>
              <a:rPr lang="ru-RU" dirty="0"/>
              <a:t> </a:t>
            </a:r>
            <a:r>
              <a:rPr lang="ru-RU" dirty="0" err="1"/>
              <a:t>графітних</a:t>
            </a:r>
            <a:r>
              <a:rPr lang="ru-RU" dirty="0"/>
              <a:t> </a:t>
            </a:r>
            <a:r>
              <a:rPr lang="ru-RU" dirty="0" err="1"/>
              <a:t>виділень</a:t>
            </a:r>
            <a:r>
              <a:rPr lang="ru-RU" dirty="0"/>
              <a:t> 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Види Чавуну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548680"/>
            <a:ext cx="3638702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718" y="3573016"/>
            <a:ext cx="3624064" cy="2718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6375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5"/>
          <p:cNvSpPr>
            <a:spLocks noGrp="1"/>
          </p:cNvSpPr>
          <p:nvPr>
            <p:ph sz="quarter" idx="13"/>
          </p:nvPr>
        </p:nvSpPr>
        <p:spPr>
          <a:xfrm flipH="1">
            <a:off x="179512" y="620688"/>
            <a:ext cx="4968552" cy="6624736"/>
          </a:xfrm>
        </p:spPr>
        <p:txBody>
          <a:bodyPr>
            <a:normAutofit/>
          </a:bodyPr>
          <a:lstStyle/>
          <a:p>
            <a:r>
              <a:rPr lang="ru-RU" sz="2400" dirty="0" err="1">
                <a:solidFill>
                  <a:srgbClr val="FF0000"/>
                </a:solidFill>
              </a:rPr>
              <a:t>Чавуни</a:t>
            </a:r>
            <a:r>
              <a:rPr lang="ru-RU" sz="2400" dirty="0">
                <a:solidFill>
                  <a:srgbClr val="FF0000"/>
                </a:solidFill>
              </a:rPr>
              <a:t> з </a:t>
            </a:r>
            <a:r>
              <a:rPr lang="ru-RU" sz="2400" dirty="0" err="1">
                <a:solidFill>
                  <a:srgbClr val="FF0000"/>
                </a:solidFill>
              </a:rPr>
              <a:t>пластинчастим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графітом</a:t>
            </a:r>
            <a:r>
              <a:rPr lang="ru-RU" sz="2400" dirty="0">
                <a:solidFill>
                  <a:srgbClr val="FF0000"/>
                </a:solidFill>
              </a:rPr>
              <a:t>: </a:t>
            </a:r>
            <a:r>
              <a:rPr lang="ru-RU" sz="2400" dirty="0" err="1">
                <a:solidFill>
                  <a:schemeClr val="bg1"/>
                </a:solidFill>
              </a:rPr>
              <a:t>Графіт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під</a:t>
            </a:r>
            <a:r>
              <a:rPr lang="ru-RU" sz="2400" dirty="0">
                <a:solidFill>
                  <a:schemeClr val="bg1"/>
                </a:solidFill>
              </a:rPr>
              <a:t> час </a:t>
            </a:r>
            <a:r>
              <a:rPr lang="ru-RU" sz="2400" dirty="0" err="1" smtClean="0">
                <a:solidFill>
                  <a:schemeClr val="bg1"/>
                </a:solidFill>
              </a:rPr>
              <a:t>кристалізації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формується</a:t>
            </a:r>
            <a:r>
              <a:rPr lang="ru-RU" sz="2400" dirty="0">
                <a:solidFill>
                  <a:schemeClr val="bg1"/>
                </a:solidFill>
              </a:rPr>
              <a:t> у </a:t>
            </a:r>
            <a:r>
              <a:rPr lang="ru-RU" sz="2400" dirty="0" err="1">
                <a:solidFill>
                  <a:schemeClr val="bg1"/>
                </a:solidFill>
              </a:rPr>
              <a:t>вигляді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вигнутих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пелюсток</a:t>
            </a:r>
            <a:r>
              <a:rPr lang="ru-RU" sz="2400" dirty="0">
                <a:solidFill>
                  <a:schemeClr val="bg1"/>
                </a:solidFill>
              </a:rPr>
              <a:t>, пластинок. </a:t>
            </a:r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dirty="0" err="1">
                <a:solidFill>
                  <a:srgbClr val="FF0000"/>
                </a:solidFill>
              </a:rPr>
              <a:t>Чавуни</a:t>
            </a:r>
            <a:r>
              <a:rPr lang="ru-RU" sz="2400" dirty="0">
                <a:solidFill>
                  <a:srgbClr val="FF0000"/>
                </a:solidFill>
              </a:rPr>
              <a:t> з </a:t>
            </a:r>
            <a:r>
              <a:rPr lang="ru-RU" sz="2400" dirty="0" err="1">
                <a:solidFill>
                  <a:srgbClr val="FF0000"/>
                </a:solidFill>
              </a:rPr>
              <a:t>кулястим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графітом</a:t>
            </a:r>
            <a:r>
              <a:rPr lang="ru-RU" sz="2400" dirty="0">
                <a:solidFill>
                  <a:srgbClr val="FF0000"/>
                </a:solidFill>
              </a:rPr>
              <a:t> : </a:t>
            </a:r>
            <a:r>
              <a:rPr lang="ru-RU" sz="2400" dirty="0" err="1">
                <a:solidFill>
                  <a:schemeClr val="bg1"/>
                </a:solidFill>
              </a:rPr>
              <a:t>Чавуни</a:t>
            </a:r>
            <a:r>
              <a:rPr lang="ru-RU" sz="2400" dirty="0">
                <a:solidFill>
                  <a:schemeClr val="bg1"/>
                </a:solidFill>
              </a:rPr>
              <a:t> з </a:t>
            </a:r>
            <a:r>
              <a:rPr lang="ru-RU" sz="2400" dirty="0" err="1">
                <a:solidFill>
                  <a:schemeClr val="bg1"/>
                </a:solidFill>
              </a:rPr>
              <a:t>кулястим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графітом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порівняно</a:t>
            </a:r>
            <a:r>
              <a:rPr lang="ru-RU" sz="2400" dirty="0">
                <a:solidFill>
                  <a:schemeClr val="bg1"/>
                </a:solidFill>
              </a:rPr>
              <a:t> з </a:t>
            </a:r>
            <a:r>
              <a:rPr lang="ru-RU" sz="2400" dirty="0" err="1">
                <a:solidFill>
                  <a:schemeClr val="bg1"/>
                </a:solidFill>
              </a:rPr>
              <a:t>іншими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чавунами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мають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вищу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пластичність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 smtClean="0">
                <a:solidFill>
                  <a:schemeClr val="bg1"/>
                </a:solidFill>
              </a:rPr>
              <a:t>ударну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в’язкість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>
                <a:solidFill>
                  <a:schemeClr val="bg1"/>
                </a:solidFill>
              </a:rPr>
              <a:t>й </a:t>
            </a:r>
            <a:r>
              <a:rPr lang="ru-RU" sz="2400" dirty="0" err="1">
                <a:solidFill>
                  <a:schemeClr val="bg1"/>
                </a:solidFill>
              </a:rPr>
              <a:t>одночасно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міцність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>
                <a:solidFill>
                  <a:schemeClr val="bg1"/>
                </a:solidFill>
              </a:rPr>
              <a:t>(за </a:t>
            </a:r>
            <a:r>
              <a:rPr lang="ru-RU" sz="2400" dirty="0" err="1">
                <a:solidFill>
                  <a:schemeClr val="bg1"/>
                </a:solidFill>
              </a:rPr>
              <a:t>що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їх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називають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високоміцними</a:t>
            </a:r>
            <a:r>
              <a:rPr lang="ru-RU" sz="2400" dirty="0">
                <a:solidFill>
                  <a:schemeClr val="bg1"/>
                </a:solidFill>
              </a:rPr>
              <a:t>), </a:t>
            </a:r>
            <a:r>
              <a:rPr lang="ru-RU" sz="2400" dirty="0" err="1" smtClean="0">
                <a:solidFill>
                  <a:schemeClr val="bg1"/>
                </a:solidFill>
              </a:rPr>
              <a:t>що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насамперед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зумовлено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кулястою</a:t>
            </a:r>
            <a:r>
              <a:rPr lang="ru-RU" sz="2400" dirty="0">
                <a:solidFill>
                  <a:schemeClr val="bg1"/>
                </a:solidFill>
              </a:rPr>
              <a:t> формою </a:t>
            </a:r>
            <a:r>
              <a:rPr lang="ru-RU" sz="2400" dirty="0" err="1">
                <a:solidFill>
                  <a:schemeClr val="bg1"/>
                </a:solidFill>
              </a:rPr>
              <a:t>графіту</a:t>
            </a:r>
            <a:r>
              <a:rPr lang="ru-RU" sz="2400" dirty="0">
                <a:solidFill>
                  <a:schemeClr val="bg1"/>
                </a:solidFill>
              </a:rPr>
              <a:t>, яка </a:t>
            </a:r>
            <a:r>
              <a:rPr lang="ru-RU" sz="2400" dirty="0" err="1" smtClean="0">
                <a:solidFill>
                  <a:schemeClr val="bg1"/>
                </a:solidFill>
              </a:rPr>
              <a:t>забезпечується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сфероїдизуванням</a:t>
            </a:r>
            <a:r>
              <a:rPr lang="ru-RU" sz="2400" dirty="0">
                <a:solidFill>
                  <a:schemeClr val="bg1"/>
                </a:solidFill>
              </a:rPr>
              <a:t>.</a:t>
            </a:r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04663"/>
            <a:ext cx="2963019" cy="2963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581" y="3573016"/>
            <a:ext cx="3736063" cy="2490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346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Urban Pop">
  <a:themeElements>
    <a:clrScheme name="Urban Pop">
      <a:dk1>
        <a:srgbClr val="000000"/>
      </a:dk1>
      <a:lt1>
        <a:srgbClr val="FFFFFF"/>
      </a:lt1>
      <a:dk2>
        <a:srgbClr val="282828"/>
      </a:dk2>
      <a:lt2>
        <a:srgbClr val="D4D4D4"/>
      </a:lt2>
      <a:accent1>
        <a:srgbClr val="86CE24"/>
      </a:accent1>
      <a:accent2>
        <a:srgbClr val="00A2E6"/>
      </a:accent2>
      <a:accent3>
        <a:srgbClr val="FAC810"/>
      </a:accent3>
      <a:accent4>
        <a:srgbClr val="7D8F8C"/>
      </a:accent4>
      <a:accent5>
        <a:srgbClr val="D06B20"/>
      </a:accent5>
      <a:accent6>
        <a:srgbClr val="958B8B"/>
      </a:accent6>
      <a:hlink>
        <a:srgbClr val="FF9900"/>
      </a:hlink>
      <a:folHlink>
        <a:srgbClr val="969696"/>
      </a:folHlink>
    </a:clrScheme>
    <a:fontScheme name="Urban Pop">
      <a:maj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Urban Pop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58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contourW="15875">
            <a:bevelT w="95250" h="1270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hade val="100000"/>
                <a:alpha val="100000"/>
                <a:satMod val="100000"/>
                <a:lumMod val="100000"/>
              </a:schemeClr>
            </a:gs>
            <a:gs pos="9000">
              <a:schemeClr val="phClr">
                <a:tint val="90000"/>
                <a:shade val="100000"/>
                <a:alpha val="100000"/>
                <a:satMod val="100000"/>
                <a:lumMod val="100000"/>
              </a:schemeClr>
            </a:gs>
            <a:gs pos="34000">
              <a:schemeClr val="phClr">
                <a:tint val="83000"/>
                <a:shade val="100000"/>
                <a:alpha val="100000"/>
                <a:satMod val="100000"/>
                <a:lumMod val="100000"/>
              </a:schemeClr>
            </a:gs>
            <a:gs pos="62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  <a:gs pos="90000">
              <a:schemeClr val="phClr">
                <a:tint val="92000"/>
                <a:shade val="100000"/>
                <a:alpha val="100000"/>
                <a:satMod val="100000"/>
                <a:lumMod val="90000"/>
              </a:schemeClr>
            </a:gs>
            <a:gs pos="100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8000"/>
              </a:schemeClr>
            </a:gs>
            <a:gs pos="100000">
              <a:schemeClr val="phClr">
                <a:tint val="95000"/>
                <a:shade val="98000"/>
                <a:lumMod val="80000"/>
              </a:schemeClr>
            </a:gs>
          </a:gsLst>
          <a:path path="circle">
            <a:fillToRect l="50000" t="100000" r="10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Поп-музыка</Template>
  <TotalTime>1642</TotalTime>
  <Words>742</Words>
  <Application>Microsoft Office PowerPoint</Application>
  <PresentationFormat>Экран (4:3)</PresentationFormat>
  <Paragraphs>72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Urban Pop</vt:lpstr>
      <vt:lpstr>Презентация PowerPoint</vt:lpstr>
      <vt:lpstr>Чавун</vt:lpstr>
      <vt:lpstr>Вихідні речовини.</vt:lpstr>
      <vt:lpstr>Доменний процес</vt:lpstr>
      <vt:lpstr>Презентация PowerPoint</vt:lpstr>
      <vt:lpstr> </vt:lpstr>
      <vt:lpstr>Презентация PowerPoint</vt:lpstr>
      <vt:lpstr>Види Чавуну</vt:lpstr>
      <vt:lpstr>Презентация PowerPoint</vt:lpstr>
      <vt:lpstr>Сталь</vt:lpstr>
      <vt:lpstr>Виробництво сталі</vt:lpstr>
      <vt:lpstr>Презентация PowerPoint</vt:lpstr>
      <vt:lpstr>Конвертерний спосіб</vt:lpstr>
      <vt:lpstr>Бессемерівський спосіб</vt:lpstr>
      <vt:lpstr>Мартенівський спосіб</vt:lpstr>
      <vt:lpstr>Презентация PowerPoint</vt:lpstr>
      <vt:lpstr>Презентация PowerPoint</vt:lpstr>
      <vt:lpstr>Дякую за увагу!!!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114</cp:revision>
  <dcterms:created xsi:type="dcterms:W3CDTF">2012-04-22T11:20:51Z</dcterms:created>
  <dcterms:modified xsi:type="dcterms:W3CDTF">2013-04-22T19:01:09Z</dcterms:modified>
</cp:coreProperties>
</file>