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70" r:id="rId3"/>
    <p:sldId id="267" r:id="rId4"/>
    <p:sldId id="256" r:id="rId5"/>
    <p:sldId id="259" r:id="rId6"/>
    <p:sldId id="257" r:id="rId7"/>
    <p:sldId id="260" r:id="rId8"/>
    <p:sldId id="266" r:id="rId9"/>
    <p:sldId id="264" r:id="rId10"/>
    <p:sldId id="265" r:id="rId11"/>
    <p:sldId id="261" r:id="rId12"/>
    <p:sldId id="262" r:id="rId13"/>
    <p:sldId id="269" r:id="rId14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FF2FF"/>
    <a:srgbClr val="E3F4FD"/>
    <a:srgbClr val="8DC5F7"/>
    <a:srgbClr val="006600"/>
    <a:srgbClr val="33CCCC"/>
    <a:srgbClr val="CAE2F6"/>
    <a:srgbClr val="66FFCC"/>
    <a:srgbClr val="3C852B"/>
    <a:srgbClr val="439630"/>
    <a:srgbClr val="33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059" autoAdjust="0"/>
    <p:restoredTop sz="95204" autoAdjust="0"/>
  </p:normalViewPr>
  <p:slideViewPr>
    <p:cSldViewPr>
      <p:cViewPr>
        <p:scale>
          <a:sx n="75" d="100"/>
          <a:sy n="75" d="100"/>
        </p:scale>
        <p:origin x="-834" y="-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3F7B1F-F010-4B84-8BD7-04BF546F146D}" type="datetimeFigureOut">
              <a:rPr lang="uk-UA" smtClean="0"/>
              <a:t>28.11.2013</a:t>
            </a:fld>
            <a:endParaRPr lang="uk-UA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5556E-BA52-4088-8748-ED38767627B6}" type="slidenum">
              <a:rPr lang="uk-UA" smtClean="0"/>
              <a:t>‹#›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0007151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3F7B1F-F010-4B84-8BD7-04BF546F146D}" type="datetimeFigureOut">
              <a:rPr lang="uk-UA" smtClean="0"/>
              <a:t>28.11.2013</a:t>
            </a:fld>
            <a:endParaRPr lang="uk-UA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5556E-BA52-4088-8748-ED38767627B6}" type="slidenum">
              <a:rPr lang="uk-UA" smtClean="0"/>
              <a:t>‹#›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1009582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3F7B1F-F010-4B84-8BD7-04BF546F146D}" type="datetimeFigureOut">
              <a:rPr lang="uk-UA" smtClean="0"/>
              <a:t>28.11.2013</a:t>
            </a:fld>
            <a:endParaRPr lang="uk-UA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5556E-BA52-4088-8748-ED38767627B6}" type="slidenum">
              <a:rPr lang="uk-UA" smtClean="0"/>
              <a:t>‹#›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5600771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3F7B1F-F010-4B84-8BD7-04BF546F146D}" type="datetimeFigureOut">
              <a:rPr lang="uk-UA" smtClean="0"/>
              <a:t>28.11.2013</a:t>
            </a:fld>
            <a:endParaRPr lang="uk-UA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5556E-BA52-4088-8748-ED38767627B6}" type="slidenum">
              <a:rPr lang="uk-UA" smtClean="0"/>
              <a:t>‹#›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9443179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3F7B1F-F010-4B84-8BD7-04BF546F146D}" type="datetimeFigureOut">
              <a:rPr lang="uk-UA" smtClean="0"/>
              <a:t>28.11.2013</a:t>
            </a:fld>
            <a:endParaRPr lang="uk-UA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5556E-BA52-4088-8748-ED38767627B6}" type="slidenum">
              <a:rPr lang="uk-UA" smtClean="0"/>
              <a:t>‹#›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5454967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3F7B1F-F010-4B84-8BD7-04BF546F146D}" type="datetimeFigureOut">
              <a:rPr lang="uk-UA" smtClean="0"/>
              <a:t>28.11.2013</a:t>
            </a:fld>
            <a:endParaRPr lang="uk-UA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5556E-BA52-4088-8748-ED38767627B6}" type="slidenum">
              <a:rPr lang="uk-UA" smtClean="0"/>
              <a:t>‹#›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1121348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3F7B1F-F010-4B84-8BD7-04BF546F146D}" type="datetimeFigureOut">
              <a:rPr lang="uk-UA" smtClean="0"/>
              <a:t>28.11.2013</a:t>
            </a:fld>
            <a:endParaRPr lang="uk-UA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5556E-BA52-4088-8748-ED38767627B6}" type="slidenum">
              <a:rPr lang="uk-UA" smtClean="0"/>
              <a:t>‹#›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0201241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3F7B1F-F010-4B84-8BD7-04BF546F146D}" type="datetimeFigureOut">
              <a:rPr lang="uk-UA" smtClean="0"/>
              <a:t>28.11.2013</a:t>
            </a:fld>
            <a:endParaRPr lang="uk-UA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5556E-BA52-4088-8748-ED38767627B6}" type="slidenum">
              <a:rPr lang="uk-UA" smtClean="0"/>
              <a:t>‹#›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118265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3F7B1F-F010-4B84-8BD7-04BF546F146D}" type="datetimeFigureOut">
              <a:rPr lang="uk-UA" smtClean="0"/>
              <a:t>28.11.2013</a:t>
            </a:fld>
            <a:endParaRPr lang="uk-UA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5556E-BA52-4088-8748-ED38767627B6}" type="slidenum">
              <a:rPr lang="uk-UA" smtClean="0"/>
              <a:t>‹#›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6223417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3F7B1F-F010-4B84-8BD7-04BF546F146D}" type="datetimeFigureOut">
              <a:rPr lang="uk-UA" smtClean="0"/>
              <a:t>28.11.2013</a:t>
            </a:fld>
            <a:endParaRPr lang="uk-UA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5556E-BA52-4088-8748-ED38767627B6}" type="slidenum">
              <a:rPr lang="uk-UA" smtClean="0"/>
              <a:t>‹#›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8520455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3F7B1F-F010-4B84-8BD7-04BF546F146D}" type="datetimeFigureOut">
              <a:rPr lang="uk-UA" smtClean="0"/>
              <a:t>28.11.2013</a:t>
            </a:fld>
            <a:endParaRPr lang="uk-UA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5556E-BA52-4088-8748-ED38767627B6}" type="slidenum">
              <a:rPr lang="uk-UA" smtClean="0"/>
              <a:t>‹#›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4570877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3F7B1F-F010-4B84-8BD7-04BF546F146D}" type="datetimeFigureOut">
              <a:rPr lang="uk-UA" smtClean="0"/>
              <a:t>28.11.2013</a:t>
            </a:fld>
            <a:endParaRPr lang="uk-UA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A5556E-BA52-4088-8748-ED38767627B6}" type="slidenum">
              <a:rPr lang="uk-UA" smtClean="0"/>
              <a:t>‹#›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6753203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Relationship Id="rId6" Type="http://schemas.microsoft.com/office/2007/relationships/hdphoto" Target="../media/hdphoto1.wdp"/><Relationship Id="rId5" Type="http://schemas.openxmlformats.org/officeDocument/2006/relationships/image" Target="../media/image2.png"/><Relationship Id="rId4" Type="http://schemas.microsoft.com/office/2007/relationships/hdphoto" Target="../media/hdphoto2.wdp"/></Relationships>
</file>

<file path=ppt/slides/_rels/slide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7" Type="http://schemas.openxmlformats.org/officeDocument/2006/relationships/image" Target="../media/image1.w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wmf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1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3" descr="C:\Users\ВВВ\AppData\Local\Microsoft\Windows\Temporary Internet Files\Content.IE5\4K4AVJXG\MC900303689[1].wmf"/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30488" y="1700808"/>
            <a:ext cx="3024336" cy="30770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251520" y="745540"/>
            <a:ext cx="878154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jan Pro 3" pitchFamily="18" charset="0"/>
              </a:rPr>
              <a:t>Переробка речей</a:t>
            </a:r>
            <a:endParaRPr lang="uk-UA" sz="28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ajan Pro 3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81228" y="5229200"/>
            <a:ext cx="8781543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0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jan Pro 3" pitchFamily="18" charset="0"/>
              </a:rPr>
              <a:t>Переробка</a:t>
            </a:r>
            <a:r>
              <a:rPr lang="uk-UA" sz="2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jan Pro 3" pitchFamily="18" charset="0"/>
              </a:rPr>
              <a:t> - </a:t>
            </a:r>
            <a:r>
              <a:rPr lang="ru-RU" sz="2000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jan Pro 3" pitchFamily="18" charset="0"/>
              </a:rPr>
              <a:t>створення</a:t>
            </a:r>
            <a:r>
              <a:rPr lang="ru-RU" sz="2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jan Pro 3" pitchFamily="18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jan Pro 3" pitchFamily="18" charset="0"/>
              </a:rPr>
              <a:t>нової</a:t>
            </a:r>
            <a:r>
              <a:rPr lang="ru-RU" sz="2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jan Pro 3" pitchFamily="18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jan Pro 3" pitchFamily="18" charset="0"/>
              </a:rPr>
              <a:t>речі</a:t>
            </a:r>
            <a:r>
              <a:rPr lang="ru-RU" sz="2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jan Pro 3" pitchFamily="18" charset="0"/>
              </a:rPr>
              <a:t> шляхом </a:t>
            </a:r>
            <a:r>
              <a:rPr lang="ru-RU" sz="2000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jan Pro 3" pitchFamily="18" charset="0"/>
              </a:rPr>
              <a:t>переробки</a:t>
            </a:r>
            <a:r>
              <a:rPr lang="ru-RU" sz="2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jan Pro 3" pitchFamily="18" charset="0"/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jan Pro 3" pitchFamily="18" charset="0"/>
              </a:rPr>
              <a:t>існуючої</a:t>
            </a:r>
            <a:endParaRPr lang="ru-RU" sz="20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ajan Pro 3" pitchFamily="18" charset="0"/>
            </a:endParaRPr>
          </a:p>
          <a:p>
            <a:endParaRPr lang="uk-UA" sz="28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ajan Pro 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19494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5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72" name="Группа 7171"/>
          <p:cNvGrpSpPr/>
          <p:nvPr/>
        </p:nvGrpSpPr>
        <p:grpSpPr>
          <a:xfrm>
            <a:off x="611560" y="4077072"/>
            <a:ext cx="863606" cy="2232248"/>
            <a:chOff x="900572" y="4077072"/>
            <a:chExt cx="863606" cy="2232248"/>
          </a:xfrm>
          <a:solidFill>
            <a:schemeClr val="bg1"/>
          </a:solidFill>
        </p:grpSpPr>
        <p:sp>
          <p:nvSpPr>
            <p:cNvPr id="7169" name="Прямоугольник 7168"/>
            <p:cNvSpPr/>
            <p:nvPr/>
          </p:nvSpPr>
          <p:spPr>
            <a:xfrm>
              <a:off x="1294276" y="5445224"/>
              <a:ext cx="71272" cy="864096"/>
            </a:xfrm>
            <a:prstGeom prst="rect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 dirty="0"/>
            </a:p>
          </p:txBody>
        </p:sp>
        <p:sp>
          <p:nvSpPr>
            <p:cNvPr id="7168" name="Блок-схема: объединение 7167"/>
            <p:cNvSpPr/>
            <p:nvPr/>
          </p:nvSpPr>
          <p:spPr>
            <a:xfrm>
              <a:off x="900572" y="4077072"/>
              <a:ext cx="863606" cy="1569128"/>
            </a:xfrm>
            <a:prstGeom prst="flowChartMerg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 dirty="0"/>
            </a:p>
          </p:txBody>
        </p:sp>
      </p:grpSp>
      <p:sp>
        <p:nvSpPr>
          <p:cNvPr id="4" name="Прямоугольник 3"/>
          <p:cNvSpPr/>
          <p:nvPr/>
        </p:nvSpPr>
        <p:spPr>
          <a:xfrm>
            <a:off x="615064" y="1582346"/>
            <a:ext cx="788583" cy="1152128"/>
          </a:xfrm>
          <a:prstGeom prst="rect">
            <a:avLst/>
          </a:prstGeom>
          <a:solidFill>
            <a:srgbClr val="CAE2F6"/>
          </a:solidFill>
          <a:ln>
            <a:solidFill>
              <a:srgbClr val="E3F4F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dirty="0"/>
          </a:p>
        </p:txBody>
      </p:sp>
      <p:pic>
        <p:nvPicPr>
          <p:cNvPr id="58" name="Picture 3" descr="C:\Users\ВВВ\AppData\Local\Microsoft\Windows\Temporary Internet Files\Content.IE5\4K4AVJXG\MC900303689[1].wmf"/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4852" y="6106445"/>
            <a:ext cx="652326" cy="6636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1470358" y="377528"/>
            <a:ext cx="729892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uk-UA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jan Pro 3" pitchFamily="18" charset="0"/>
              </a:rPr>
              <a:t>Процес переробки паперу</a:t>
            </a:r>
          </a:p>
        </p:txBody>
      </p:sp>
      <p:sp>
        <p:nvSpPr>
          <p:cNvPr id="2" name="Блок-схема: извлечение 1"/>
          <p:cNvSpPr/>
          <p:nvPr/>
        </p:nvSpPr>
        <p:spPr>
          <a:xfrm rot="3249328">
            <a:off x="1115616" y="1057975"/>
            <a:ext cx="576064" cy="368012"/>
          </a:xfrm>
          <a:prstGeom prst="flowChartExtract">
            <a:avLst/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dirty="0"/>
          </a:p>
        </p:txBody>
      </p:sp>
      <p:sp>
        <p:nvSpPr>
          <p:cNvPr id="5" name="Прямоугольник 4"/>
          <p:cNvSpPr/>
          <p:nvPr/>
        </p:nvSpPr>
        <p:spPr>
          <a:xfrm rot="16200000">
            <a:off x="1688737" y="1810770"/>
            <a:ext cx="1080121" cy="695278"/>
          </a:xfrm>
          <a:prstGeom prst="rect">
            <a:avLst/>
          </a:prstGeom>
          <a:pattFill prst="wdDnDiag">
            <a:fgClr>
              <a:schemeClr val="accent4">
                <a:lumMod val="60000"/>
                <a:lumOff val="40000"/>
              </a:schemeClr>
            </a:fgClr>
            <a:bgClr>
              <a:schemeClr val="bg1"/>
            </a:bgClr>
          </a:pattFill>
          <a:ln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dirty="0"/>
          </a:p>
        </p:txBody>
      </p:sp>
      <p:sp>
        <p:nvSpPr>
          <p:cNvPr id="24" name="Дуга 23"/>
          <p:cNvSpPr/>
          <p:nvPr/>
        </p:nvSpPr>
        <p:spPr>
          <a:xfrm>
            <a:off x="4572000" y="2159278"/>
            <a:ext cx="360040" cy="117594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uk-UA" dirty="0"/>
          </a:p>
        </p:txBody>
      </p:sp>
      <p:sp>
        <p:nvSpPr>
          <p:cNvPr id="26" name="TextBox 25"/>
          <p:cNvSpPr txBox="1"/>
          <p:nvPr/>
        </p:nvSpPr>
        <p:spPr>
          <a:xfrm>
            <a:off x="586030" y="389276"/>
            <a:ext cx="23318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400" dirty="0" smtClean="0">
                <a:solidFill>
                  <a:srgbClr val="002060"/>
                </a:solidFill>
                <a:latin typeface="Trajan Pro 3" pitchFamily="18" charset="0"/>
              </a:rPr>
              <a:t>Сортування паперу</a:t>
            </a:r>
            <a:endParaRPr lang="uk-UA" sz="1400" dirty="0">
              <a:solidFill>
                <a:srgbClr val="002060"/>
              </a:solidFill>
              <a:latin typeface="Trajan Pro 3" pitchFamily="18" charset="0"/>
            </a:endParaRPr>
          </a:p>
        </p:txBody>
      </p:sp>
      <p:cxnSp>
        <p:nvCxnSpPr>
          <p:cNvPr id="27" name="Скругленная соединительная линия 26"/>
          <p:cNvCxnSpPr/>
          <p:nvPr/>
        </p:nvCxnSpPr>
        <p:spPr>
          <a:xfrm rot="16200000" flipV="1">
            <a:off x="1788651" y="842324"/>
            <a:ext cx="805492" cy="511698"/>
          </a:xfrm>
          <a:prstGeom prst="curvedConnector3">
            <a:avLst>
              <a:gd name="adj1" fmla="val 50000"/>
            </a:avLst>
          </a:prstGeom>
          <a:ln>
            <a:solidFill>
              <a:srgbClr val="002060"/>
            </a:solidFill>
            <a:prstDash val="lg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 стрелкой 28"/>
          <p:cNvCxnSpPr/>
          <p:nvPr/>
        </p:nvCxnSpPr>
        <p:spPr>
          <a:xfrm>
            <a:off x="3203848" y="2159278"/>
            <a:ext cx="393248" cy="0"/>
          </a:xfrm>
          <a:prstGeom prst="straightConnector1">
            <a:avLst/>
          </a:prstGeom>
          <a:ln>
            <a:solidFill>
              <a:srgbClr val="002060"/>
            </a:solidFill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grpSp>
        <p:nvGrpSpPr>
          <p:cNvPr id="31" name="Группа 30"/>
          <p:cNvGrpSpPr/>
          <p:nvPr/>
        </p:nvGrpSpPr>
        <p:grpSpPr>
          <a:xfrm>
            <a:off x="1116040" y="2945935"/>
            <a:ext cx="1093257" cy="576064"/>
            <a:chOff x="1403647" y="3422588"/>
            <a:chExt cx="1333330" cy="798500"/>
          </a:xfrm>
        </p:grpSpPr>
        <p:sp>
          <p:nvSpPr>
            <p:cNvPr id="30" name="Блок-схема: данные 29"/>
            <p:cNvSpPr/>
            <p:nvPr/>
          </p:nvSpPr>
          <p:spPr>
            <a:xfrm>
              <a:off x="1403647" y="3861048"/>
              <a:ext cx="1296145" cy="360040"/>
            </a:xfrm>
            <a:prstGeom prst="flowChartInputOutput">
              <a:avLst/>
            </a:prstGeom>
            <a:solidFill>
              <a:srgbClr val="CAE2F6"/>
            </a:solidFill>
            <a:ln>
              <a:solidFill>
                <a:srgbClr val="EFF2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 dirty="0"/>
            </a:p>
          </p:txBody>
        </p:sp>
        <p:sp>
          <p:nvSpPr>
            <p:cNvPr id="28" name="Блок-схема: память с прямым доступом 27"/>
            <p:cNvSpPr/>
            <p:nvPr/>
          </p:nvSpPr>
          <p:spPr>
            <a:xfrm>
              <a:off x="1477355" y="3422588"/>
              <a:ext cx="1259622" cy="576064"/>
            </a:xfrm>
            <a:prstGeom prst="flowChartMagneticDrum">
              <a:avLst/>
            </a:prstGeom>
            <a:solidFill>
              <a:srgbClr val="CAE2F6"/>
            </a:solidFill>
            <a:ln>
              <a:solidFill>
                <a:srgbClr val="EFF2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 dirty="0"/>
            </a:p>
          </p:txBody>
        </p:sp>
      </p:grpSp>
      <p:cxnSp>
        <p:nvCxnSpPr>
          <p:cNvPr id="51" name="Скругленная соединительная линия 50"/>
          <p:cNvCxnSpPr/>
          <p:nvPr/>
        </p:nvCxnSpPr>
        <p:spPr>
          <a:xfrm>
            <a:off x="6049102" y="2620310"/>
            <a:ext cx="643313" cy="248662"/>
          </a:xfrm>
          <a:prstGeom prst="curvedConnector3">
            <a:avLst>
              <a:gd name="adj1" fmla="val 50000"/>
            </a:avLst>
          </a:prstGeom>
          <a:ln>
            <a:solidFill>
              <a:srgbClr val="002060"/>
            </a:solidFill>
            <a:prstDash val="lg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6699685" y="2456148"/>
            <a:ext cx="2331875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400" dirty="0" smtClean="0">
                <a:solidFill>
                  <a:srgbClr val="002060"/>
                </a:solidFill>
                <a:latin typeface="Trajan Pro 3" pitchFamily="18" charset="0"/>
              </a:rPr>
              <a:t>Папір поміщається у розчин мила, соди та перекису водню у воді (З паперу виокремлюються волокна)</a:t>
            </a:r>
            <a:endParaRPr lang="uk-UA" sz="1400" dirty="0">
              <a:solidFill>
                <a:srgbClr val="002060"/>
              </a:solidFill>
              <a:latin typeface="Trajan Pro 3" pitchFamily="18" charset="0"/>
            </a:endParaRPr>
          </a:p>
        </p:txBody>
      </p:sp>
      <p:cxnSp>
        <p:nvCxnSpPr>
          <p:cNvPr id="60" name="Прямая со стрелкой 59"/>
          <p:cNvCxnSpPr/>
          <p:nvPr/>
        </p:nvCxnSpPr>
        <p:spPr>
          <a:xfrm>
            <a:off x="7164288" y="2159278"/>
            <a:ext cx="393248" cy="0"/>
          </a:xfrm>
          <a:prstGeom prst="straightConnector1">
            <a:avLst/>
          </a:prstGeom>
          <a:ln>
            <a:solidFill>
              <a:srgbClr val="002060"/>
            </a:solidFill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91" name="Прямая соединительная линия 90"/>
          <p:cNvCxnSpPr/>
          <p:nvPr/>
        </p:nvCxnSpPr>
        <p:spPr>
          <a:xfrm>
            <a:off x="768276" y="4613370"/>
            <a:ext cx="538922" cy="0"/>
          </a:xfrm>
          <a:prstGeom prst="line">
            <a:avLst/>
          </a:prstGeom>
          <a:ln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6" name="Скругленная соединительная линия 95"/>
          <p:cNvCxnSpPr>
            <a:stCxn id="98" idx="1"/>
          </p:cNvCxnSpPr>
          <p:nvPr/>
        </p:nvCxnSpPr>
        <p:spPr>
          <a:xfrm rot="10800000">
            <a:off x="1470359" y="5301209"/>
            <a:ext cx="318211" cy="805237"/>
          </a:xfrm>
          <a:prstGeom prst="curvedConnector2">
            <a:avLst/>
          </a:prstGeom>
          <a:ln>
            <a:solidFill>
              <a:srgbClr val="002060"/>
            </a:solidFill>
            <a:prstDash val="lg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8" name="TextBox 97"/>
          <p:cNvSpPr txBox="1"/>
          <p:nvPr/>
        </p:nvSpPr>
        <p:spPr>
          <a:xfrm>
            <a:off x="1788569" y="5737113"/>
            <a:ext cx="274064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400" dirty="0" smtClean="0">
                <a:solidFill>
                  <a:srgbClr val="002060"/>
                </a:solidFill>
                <a:latin typeface="Trajan Pro 3" pitchFamily="18" charset="0"/>
              </a:rPr>
              <a:t>1% волокон паперу </a:t>
            </a:r>
          </a:p>
          <a:p>
            <a:r>
              <a:rPr lang="uk-UA" sz="1400" dirty="0" smtClean="0">
                <a:solidFill>
                  <a:srgbClr val="002060"/>
                </a:solidFill>
                <a:latin typeface="Trajan Pro 3" pitchFamily="18" charset="0"/>
              </a:rPr>
              <a:t>І 99 % Води змішують у спеціальній ємності</a:t>
            </a:r>
            <a:endParaRPr lang="uk-UA" sz="1400" dirty="0">
              <a:solidFill>
                <a:srgbClr val="002060"/>
              </a:solidFill>
              <a:latin typeface="Trajan Pro 3" pitchFamily="18" charset="0"/>
            </a:endParaRPr>
          </a:p>
        </p:txBody>
      </p:sp>
      <p:cxnSp>
        <p:nvCxnSpPr>
          <p:cNvPr id="101" name="Прямая со стрелкой 100"/>
          <p:cNvCxnSpPr/>
          <p:nvPr/>
        </p:nvCxnSpPr>
        <p:spPr>
          <a:xfrm>
            <a:off x="2179080" y="4849214"/>
            <a:ext cx="393248" cy="0"/>
          </a:xfrm>
          <a:prstGeom prst="straightConnector1">
            <a:avLst/>
          </a:prstGeom>
          <a:ln>
            <a:solidFill>
              <a:srgbClr val="002060"/>
            </a:solidFill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7187" name="Прямая соединительная линия 7186"/>
          <p:cNvCxnSpPr/>
          <p:nvPr/>
        </p:nvCxnSpPr>
        <p:spPr>
          <a:xfrm>
            <a:off x="3158890" y="5072484"/>
            <a:ext cx="2637246" cy="0"/>
          </a:xfrm>
          <a:prstGeom prst="line">
            <a:avLst/>
          </a:prstGeom>
          <a:ln w="3810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Прямая соединительная линия 109"/>
          <p:cNvCxnSpPr/>
          <p:nvPr/>
        </p:nvCxnSpPr>
        <p:spPr>
          <a:xfrm>
            <a:off x="3456701" y="4981872"/>
            <a:ext cx="2086582" cy="0"/>
          </a:xfrm>
          <a:prstGeom prst="line">
            <a:avLst/>
          </a:prstGeom>
          <a:ln w="130175">
            <a:solidFill>
              <a:srgbClr val="CAE2F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Скругленная соединительная линия 111"/>
          <p:cNvCxnSpPr/>
          <p:nvPr/>
        </p:nvCxnSpPr>
        <p:spPr>
          <a:xfrm flipV="1">
            <a:off x="6271950" y="5646200"/>
            <a:ext cx="359673" cy="271855"/>
          </a:xfrm>
          <a:prstGeom prst="curvedConnector3">
            <a:avLst>
              <a:gd name="adj1" fmla="val 50000"/>
            </a:avLst>
          </a:prstGeom>
          <a:ln>
            <a:solidFill>
              <a:srgbClr val="002060"/>
            </a:solidFill>
            <a:prstDash val="lg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4" name="TextBox 113"/>
          <p:cNvSpPr txBox="1"/>
          <p:nvPr/>
        </p:nvSpPr>
        <p:spPr>
          <a:xfrm>
            <a:off x="2727433" y="3710620"/>
            <a:ext cx="274064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400" dirty="0" smtClean="0">
                <a:solidFill>
                  <a:srgbClr val="002060"/>
                </a:solidFill>
                <a:latin typeface="Trajan Pro 3" pitchFamily="18" charset="0"/>
              </a:rPr>
              <a:t>папір висушується при температурі 130°С</a:t>
            </a:r>
          </a:p>
          <a:p>
            <a:endParaRPr lang="uk-UA" sz="14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ajan Pro 3" pitchFamily="18" charset="0"/>
            </a:endParaRPr>
          </a:p>
        </p:txBody>
      </p:sp>
      <p:cxnSp>
        <p:nvCxnSpPr>
          <p:cNvPr id="115" name="Прямая со стрелкой 114"/>
          <p:cNvCxnSpPr/>
          <p:nvPr/>
        </p:nvCxnSpPr>
        <p:spPr>
          <a:xfrm>
            <a:off x="5961300" y="4861636"/>
            <a:ext cx="393248" cy="0"/>
          </a:xfrm>
          <a:prstGeom prst="straightConnector1">
            <a:avLst/>
          </a:prstGeom>
          <a:ln>
            <a:solidFill>
              <a:srgbClr val="002060"/>
            </a:solidFill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grpSp>
        <p:nvGrpSpPr>
          <p:cNvPr id="7194" name="Группа 7193"/>
          <p:cNvGrpSpPr/>
          <p:nvPr/>
        </p:nvGrpSpPr>
        <p:grpSpPr>
          <a:xfrm>
            <a:off x="6723613" y="4101310"/>
            <a:ext cx="1407977" cy="1681360"/>
            <a:chOff x="6692415" y="4195912"/>
            <a:chExt cx="1407977" cy="1681360"/>
          </a:xfrm>
        </p:grpSpPr>
        <p:sp>
          <p:nvSpPr>
            <p:cNvPr id="7191" name="Прямоугольник 7190"/>
            <p:cNvSpPr/>
            <p:nvPr/>
          </p:nvSpPr>
          <p:spPr>
            <a:xfrm>
              <a:off x="7557536" y="4293096"/>
              <a:ext cx="542856" cy="1410731"/>
            </a:xfrm>
            <a:prstGeom prst="rect">
              <a:avLst/>
            </a:prstGeom>
            <a:solidFill>
              <a:srgbClr val="CAE2F6"/>
            </a:solidFill>
            <a:ln>
              <a:solidFill>
                <a:srgbClr val="E3F4FD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 dirty="0"/>
            </a:p>
          </p:txBody>
        </p:sp>
        <p:sp>
          <p:nvSpPr>
            <p:cNvPr id="7190" name="Блок-схема: магнитный диск 7189"/>
            <p:cNvSpPr/>
            <p:nvPr/>
          </p:nvSpPr>
          <p:spPr>
            <a:xfrm>
              <a:off x="6692415" y="4195912"/>
              <a:ext cx="1173207" cy="1681360"/>
            </a:xfrm>
            <a:prstGeom prst="flowChartMagneticDisk">
              <a:avLst/>
            </a:prstGeom>
            <a:solidFill>
              <a:srgbClr val="CAE2F6"/>
            </a:solidFill>
            <a:ln>
              <a:solidFill>
                <a:srgbClr val="E3F4FD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 dirty="0"/>
            </a:p>
          </p:txBody>
        </p:sp>
        <p:sp>
          <p:nvSpPr>
            <p:cNvPr id="7192" name="Овал 7191"/>
            <p:cNvSpPr/>
            <p:nvPr/>
          </p:nvSpPr>
          <p:spPr>
            <a:xfrm>
              <a:off x="6914356" y="4293096"/>
              <a:ext cx="720080" cy="320274"/>
            </a:xfrm>
            <a:prstGeom prst="ellipse">
              <a:avLst/>
            </a:prstGeom>
            <a:solidFill>
              <a:schemeClr val="accent4">
                <a:lumMod val="50000"/>
              </a:schemeClr>
            </a:solidFill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 dirty="0"/>
            </a:p>
          </p:txBody>
        </p:sp>
      </p:grpSp>
      <p:cxnSp>
        <p:nvCxnSpPr>
          <p:cNvPr id="119" name="Скругленная соединительная линия 118"/>
          <p:cNvCxnSpPr/>
          <p:nvPr/>
        </p:nvCxnSpPr>
        <p:spPr>
          <a:xfrm rot="16200000" flipH="1">
            <a:off x="4477037" y="4293553"/>
            <a:ext cx="653301" cy="319359"/>
          </a:xfrm>
          <a:prstGeom prst="curvedConnector3">
            <a:avLst>
              <a:gd name="adj1" fmla="val 50000"/>
            </a:avLst>
          </a:prstGeom>
          <a:ln>
            <a:solidFill>
              <a:srgbClr val="002060"/>
            </a:solidFill>
            <a:prstDash val="lg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1" name="TextBox 120"/>
          <p:cNvSpPr txBox="1"/>
          <p:nvPr/>
        </p:nvSpPr>
        <p:spPr>
          <a:xfrm>
            <a:off x="4812949" y="5939988"/>
            <a:ext cx="305267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400" dirty="0" smtClean="0">
                <a:solidFill>
                  <a:srgbClr val="002060"/>
                </a:solidFill>
                <a:latin typeface="Trajan Pro 3" pitchFamily="18" charset="0"/>
              </a:rPr>
              <a:t>папір змотують у рулони, що важать 30 тонн і ділять на малі частини</a:t>
            </a:r>
          </a:p>
          <a:p>
            <a:endParaRPr lang="uk-UA" sz="14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ajan Pro 3" pitchFamily="18" charset="0"/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4355976" y="2096826"/>
            <a:ext cx="121537" cy="61584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dirty="0"/>
          </a:p>
        </p:txBody>
      </p:sp>
      <p:sp>
        <p:nvSpPr>
          <p:cNvPr id="55" name="Овал 54"/>
          <p:cNvSpPr/>
          <p:nvPr/>
        </p:nvSpPr>
        <p:spPr>
          <a:xfrm>
            <a:off x="4871271" y="2097694"/>
            <a:ext cx="121537" cy="61584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dirty="0"/>
          </a:p>
        </p:txBody>
      </p:sp>
      <p:sp>
        <p:nvSpPr>
          <p:cNvPr id="56" name="Овал 55"/>
          <p:cNvSpPr/>
          <p:nvPr/>
        </p:nvSpPr>
        <p:spPr>
          <a:xfrm>
            <a:off x="5407307" y="2096826"/>
            <a:ext cx="121537" cy="61584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dirty="0"/>
          </a:p>
        </p:txBody>
      </p:sp>
      <p:sp>
        <p:nvSpPr>
          <p:cNvPr id="59" name="Овал 58"/>
          <p:cNvSpPr/>
          <p:nvPr/>
        </p:nvSpPr>
        <p:spPr>
          <a:xfrm>
            <a:off x="4615915" y="2276872"/>
            <a:ext cx="121537" cy="61584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dirty="0"/>
          </a:p>
        </p:txBody>
      </p:sp>
      <p:sp>
        <p:nvSpPr>
          <p:cNvPr id="61" name="Овал 60"/>
          <p:cNvSpPr/>
          <p:nvPr/>
        </p:nvSpPr>
        <p:spPr>
          <a:xfrm>
            <a:off x="5735367" y="2249226"/>
            <a:ext cx="121537" cy="61584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dirty="0"/>
          </a:p>
        </p:txBody>
      </p:sp>
      <p:grpSp>
        <p:nvGrpSpPr>
          <p:cNvPr id="8" name="Группа 7"/>
          <p:cNvGrpSpPr/>
          <p:nvPr/>
        </p:nvGrpSpPr>
        <p:grpSpPr>
          <a:xfrm>
            <a:off x="3955564" y="1426451"/>
            <a:ext cx="1897619" cy="1465653"/>
            <a:chOff x="4374331" y="1482427"/>
            <a:chExt cx="1496543" cy="1081398"/>
          </a:xfrm>
        </p:grpSpPr>
        <p:sp>
          <p:nvSpPr>
            <p:cNvPr id="62" name="Прямоугольник с двумя вырезанными соседними углами 61"/>
            <p:cNvSpPr/>
            <p:nvPr/>
          </p:nvSpPr>
          <p:spPr>
            <a:xfrm rot="10800000">
              <a:off x="4374331" y="1597641"/>
              <a:ext cx="1496543" cy="966184"/>
            </a:xfrm>
            <a:prstGeom prst="snip2SameRect">
              <a:avLst/>
            </a:prstGeom>
            <a:solidFill>
              <a:schemeClr val="tx2">
                <a:lumMod val="7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 dirty="0"/>
            </a:p>
          </p:txBody>
        </p:sp>
        <p:sp>
          <p:nvSpPr>
            <p:cNvPr id="63" name="Прямоугольник с двумя вырезанными соседними углами 62"/>
            <p:cNvSpPr/>
            <p:nvPr/>
          </p:nvSpPr>
          <p:spPr>
            <a:xfrm rot="10800000">
              <a:off x="4446384" y="1697413"/>
              <a:ext cx="1348300" cy="843475"/>
            </a:xfrm>
            <a:prstGeom prst="snip2SameRect">
              <a:avLst/>
            </a:prstGeom>
            <a:solidFill>
              <a:srgbClr val="E3F4FD"/>
            </a:solidFill>
            <a:ln>
              <a:solidFill>
                <a:srgbClr val="E3F4FD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 dirty="0"/>
            </a:p>
          </p:txBody>
        </p:sp>
        <p:sp>
          <p:nvSpPr>
            <p:cNvPr id="64" name="Выноска-облако 63"/>
            <p:cNvSpPr/>
            <p:nvPr/>
          </p:nvSpPr>
          <p:spPr>
            <a:xfrm rot="258751">
              <a:off x="4481306" y="1482427"/>
              <a:ext cx="1221993" cy="898916"/>
            </a:xfrm>
            <a:prstGeom prst="cloudCallout">
              <a:avLst/>
            </a:prstGeom>
            <a:solidFill>
              <a:srgbClr val="E3F4FD"/>
            </a:solidFill>
            <a:ln>
              <a:solidFill>
                <a:srgbClr val="E3F4FD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 dirty="0"/>
            </a:p>
          </p:txBody>
        </p:sp>
      </p:grpSp>
    </p:spTree>
    <p:extLst>
      <p:ext uri="{BB962C8B-B14F-4D97-AF65-F5344CB8AC3E}">
        <p14:creationId xmlns:p14="http://schemas.microsoft.com/office/powerpoint/2010/main" val="29830492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719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2000" fill="hold"/>
                                        <p:tgtEl>
                                          <p:spTgt spid="71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71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8" name="Picture 3" descr="C:\Users\ВВВ\AppData\Local\Microsoft\Windows\Temporary Internet Files\Content.IE5\4K4AVJXG\MC900303689[1].wmf"/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06881" y="6165304"/>
            <a:ext cx="582236" cy="592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4" name="Группа 13"/>
          <p:cNvGrpSpPr/>
          <p:nvPr/>
        </p:nvGrpSpPr>
        <p:grpSpPr>
          <a:xfrm>
            <a:off x="918828" y="849216"/>
            <a:ext cx="961261" cy="1211631"/>
            <a:chOff x="918828" y="626232"/>
            <a:chExt cx="1384920" cy="1960984"/>
          </a:xfrm>
          <a:solidFill>
            <a:srgbClr val="CAE2F6"/>
          </a:solidFill>
        </p:grpSpPr>
        <p:sp>
          <p:nvSpPr>
            <p:cNvPr id="13" name="Прямоугольник 12"/>
            <p:cNvSpPr/>
            <p:nvPr/>
          </p:nvSpPr>
          <p:spPr>
            <a:xfrm>
              <a:off x="918828" y="626232"/>
              <a:ext cx="1080120" cy="1656184"/>
            </a:xfrm>
            <a:prstGeom prst="rect">
              <a:avLst/>
            </a:prstGeom>
            <a:grpFill/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 dirty="0"/>
            </a:p>
          </p:txBody>
        </p:sp>
        <p:sp>
          <p:nvSpPr>
            <p:cNvPr id="47" name="Прямоугольник 46"/>
            <p:cNvSpPr/>
            <p:nvPr/>
          </p:nvSpPr>
          <p:spPr>
            <a:xfrm>
              <a:off x="1071228" y="778632"/>
              <a:ext cx="1080120" cy="1656184"/>
            </a:xfrm>
            <a:prstGeom prst="rect">
              <a:avLst/>
            </a:prstGeom>
            <a:grpFill/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 dirty="0"/>
            </a:p>
          </p:txBody>
        </p:sp>
        <p:sp>
          <p:nvSpPr>
            <p:cNvPr id="48" name="Прямоугольник 47"/>
            <p:cNvSpPr/>
            <p:nvPr/>
          </p:nvSpPr>
          <p:spPr>
            <a:xfrm>
              <a:off x="1223628" y="931032"/>
              <a:ext cx="1080120" cy="1656184"/>
            </a:xfrm>
            <a:prstGeom prst="rect">
              <a:avLst/>
            </a:prstGeom>
            <a:grpFill/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 dirty="0"/>
            </a:p>
          </p:txBody>
        </p:sp>
      </p:grpSp>
      <p:cxnSp>
        <p:nvCxnSpPr>
          <p:cNvPr id="50" name="Скругленная соединительная линия 49"/>
          <p:cNvCxnSpPr/>
          <p:nvPr/>
        </p:nvCxnSpPr>
        <p:spPr>
          <a:xfrm>
            <a:off x="1999680" y="2164214"/>
            <a:ext cx="734775" cy="432049"/>
          </a:xfrm>
          <a:prstGeom prst="curvedConnector3">
            <a:avLst>
              <a:gd name="adj1" fmla="val 50000"/>
            </a:avLst>
          </a:prstGeom>
          <a:ln>
            <a:solidFill>
              <a:srgbClr val="002060"/>
            </a:solidFill>
            <a:prstDash val="lg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2647969" y="2475894"/>
            <a:ext cx="612275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rgbClr val="002060"/>
                </a:solidFill>
                <a:latin typeface="Trajan Pro 3" pitchFamily="18" charset="0"/>
              </a:rPr>
              <a:t>Ми використовуємо 12 млн тонн паперу кожного року </a:t>
            </a:r>
            <a:endParaRPr lang="uk-UA" dirty="0">
              <a:solidFill>
                <a:srgbClr val="002060"/>
              </a:solidFill>
              <a:latin typeface="Trajan Pro 3" pitchFamily="18" charset="0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1999680" y="1294988"/>
            <a:ext cx="648072" cy="4206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200" b="1" baseline="-25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jan Pro 3" pitchFamily="18" charset="0"/>
              </a:rPr>
              <a:t>=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1222556" y="1334452"/>
            <a:ext cx="5517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jan Pro 3" pitchFamily="18" charset="0"/>
              </a:rPr>
              <a:t>12т</a:t>
            </a:r>
            <a:endParaRPr lang="uk-UA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ajan Pro 3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454357" y="1415328"/>
            <a:ext cx="13576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dirty="0" smtClean="0">
                <a:solidFill>
                  <a:srgbClr val="002060"/>
                </a:solidFill>
                <a:latin typeface="Trajan Pro 3" pitchFamily="18" charset="0"/>
              </a:rPr>
              <a:t>84 дерева</a:t>
            </a:r>
            <a:endParaRPr lang="uk-UA" dirty="0">
              <a:solidFill>
                <a:srgbClr val="002060"/>
              </a:solidFill>
              <a:latin typeface="Trajan Pro 3" pitchFamily="18" charset="0"/>
            </a:endParaRPr>
          </a:p>
        </p:txBody>
      </p:sp>
      <p:grpSp>
        <p:nvGrpSpPr>
          <p:cNvPr id="30" name="Группа 29"/>
          <p:cNvGrpSpPr/>
          <p:nvPr/>
        </p:nvGrpSpPr>
        <p:grpSpPr>
          <a:xfrm>
            <a:off x="6372200" y="1074856"/>
            <a:ext cx="1160059" cy="808576"/>
            <a:chOff x="4924109" y="922456"/>
            <a:chExt cx="1160059" cy="808576"/>
          </a:xfrm>
        </p:grpSpPr>
        <p:grpSp>
          <p:nvGrpSpPr>
            <p:cNvPr id="59" name="Группа 58"/>
            <p:cNvGrpSpPr/>
            <p:nvPr/>
          </p:nvGrpSpPr>
          <p:grpSpPr>
            <a:xfrm>
              <a:off x="4924109" y="922456"/>
              <a:ext cx="303460" cy="793160"/>
              <a:chOff x="6660232" y="1700808"/>
              <a:chExt cx="432048" cy="1225208"/>
            </a:xfrm>
          </p:grpSpPr>
          <p:sp>
            <p:nvSpPr>
              <p:cNvPr id="60" name="Блок-схема: извлечение 59"/>
              <p:cNvSpPr/>
              <p:nvPr/>
            </p:nvSpPr>
            <p:spPr>
              <a:xfrm>
                <a:off x="6660232" y="1700808"/>
                <a:ext cx="432048" cy="864096"/>
              </a:xfrm>
              <a:prstGeom prst="flowChartExtra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uk-UA" dirty="0"/>
              </a:p>
            </p:txBody>
          </p:sp>
          <p:cxnSp>
            <p:nvCxnSpPr>
              <p:cNvPr id="61" name="Прямая соединительная линия 60"/>
              <p:cNvCxnSpPr/>
              <p:nvPr/>
            </p:nvCxnSpPr>
            <p:spPr>
              <a:xfrm>
                <a:off x="6869112" y="2167204"/>
                <a:ext cx="0" cy="758812"/>
              </a:xfrm>
              <a:prstGeom prst="line">
                <a:avLst/>
              </a:prstGeom>
              <a:ln w="381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63" name="Прямая соединительная линия 62"/>
              <p:cNvCxnSpPr/>
              <p:nvPr/>
            </p:nvCxnSpPr>
            <p:spPr>
              <a:xfrm flipV="1">
                <a:off x="6855680" y="2230980"/>
                <a:ext cx="108012" cy="216024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64" name="Прямая соединительная линия 63"/>
              <p:cNvCxnSpPr/>
              <p:nvPr/>
            </p:nvCxnSpPr>
            <p:spPr>
              <a:xfrm flipH="1" flipV="1">
                <a:off x="6756430" y="2296672"/>
                <a:ext cx="108012" cy="216024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grpSp>
          <p:nvGrpSpPr>
            <p:cNvPr id="67" name="Группа 66"/>
            <p:cNvGrpSpPr/>
            <p:nvPr/>
          </p:nvGrpSpPr>
          <p:grpSpPr>
            <a:xfrm>
              <a:off x="5342265" y="937872"/>
              <a:ext cx="303460" cy="793160"/>
              <a:chOff x="6660232" y="1700808"/>
              <a:chExt cx="432048" cy="1225208"/>
            </a:xfrm>
          </p:grpSpPr>
          <p:sp>
            <p:nvSpPr>
              <p:cNvPr id="69" name="Блок-схема: извлечение 68"/>
              <p:cNvSpPr/>
              <p:nvPr/>
            </p:nvSpPr>
            <p:spPr>
              <a:xfrm>
                <a:off x="6660232" y="1700808"/>
                <a:ext cx="432048" cy="864096"/>
              </a:xfrm>
              <a:prstGeom prst="flowChartExtra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uk-UA" dirty="0"/>
              </a:p>
            </p:txBody>
          </p:sp>
          <p:cxnSp>
            <p:nvCxnSpPr>
              <p:cNvPr id="70" name="Прямая соединительная линия 69"/>
              <p:cNvCxnSpPr/>
              <p:nvPr/>
            </p:nvCxnSpPr>
            <p:spPr>
              <a:xfrm>
                <a:off x="6869112" y="2167204"/>
                <a:ext cx="0" cy="758812"/>
              </a:xfrm>
              <a:prstGeom prst="line">
                <a:avLst/>
              </a:prstGeom>
              <a:ln w="381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71" name="Прямая соединительная линия 70"/>
              <p:cNvCxnSpPr/>
              <p:nvPr/>
            </p:nvCxnSpPr>
            <p:spPr>
              <a:xfrm flipV="1">
                <a:off x="6855680" y="2230980"/>
                <a:ext cx="108012" cy="216024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72" name="Прямая соединительная линия 71"/>
              <p:cNvCxnSpPr/>
              <p:nvPr/>
            </p:nvCxnSpPr>
            <p:spPr>
              <a:xfrm flipH="1" flipV="1">
                <a:off x="6756430" y="2296672"/>
                <a:ext cx="108012" cy="216024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grpSp>
          <p:nvGrpSpPr>
            <p:cNvPr id="73" name="Группа 72"/>
            <p:cNvGrpSpPr/>
            <p:nvPr/>
          </p:nvGrpSpPr>
          <p:grpSpPr>
            <a:xfrm>
              <a:off x="5780708" y="934120"/>
              <a:ext cx="303460" cy="793160"/>
              <a:chOff x="6660232" y="1700808"/>
              <a:chExt cx="432048" cy="1225208"/>
            </a:xfrm>
          </p:grpSpPr>
          <p:sp>
            <p:nvSpPr>
              <p:cNvPr id="74" name="Блок-схема: извлечение 73"/>
              <p:cNvSpPr/>
              <p:nvPr/>
            </p:nvSpPr>
            <p:spPr>
              <a:xfrm>
                <a:off x="6660232" y="1700808"/>
                <a:ext cx="432048" cy="864096"/>
              </a:xfrm>
              <a:prstGeom prst="flowChartExtra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uk-UA" dirty="0"/>
              </a:p>
            </p:txBody>
          </p:sp>
          <p:cxnSp>
            <p:nvCxnSpPr>
              <p:cNvPr id="75" name="Прямая соединительная линия 74"/>
              <p:cNvCxnSpPr/>
              <p:nvPr/>
            </p:nvCxnSpPr>
            <p:spPr>
              <a:xfrm>
                <a:off x="6869112" y="2167204"/>
                <a:ext cx="0" cy="758812"/>
              </a:xfrm>
              <a:prstGeom prst="line">
                <a:avLst/>
              </a:prstGeom>
              <a:ln w="381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76" name="Прямая соединительная линия 75"/>
              <p:cNvCxnSpPr/>
              <p:nvPr/>
            </p:nvCxnSpPr>
            <p:spPr>
              <a:xfrm flipV="1">
                <a:off x="6855680" y="2230980"/>
                <a:ext cx="108012" cy="216024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77" name="Прямая соединительная линия 76"/>
              <p:cNvCxnSpPr/>
              <p:nvPr/>
            </p:nvCxnSpPr>
            <p:spPr>
              <a:xfrm flipH="1" flipV="1">
                <a:off x="6756430" y="2296672"/>
                <a:ext cx="108012" cy="216024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83" name="Группа 82"/>
          <p:cNvGrpSpPr/>
          <p:nvPr/>
        </p:nvGrpSpPr>
        <p:grpSpPr>
          <a:xfrm>
            <a:off x="5076509" y="1074856"/>
            <a:ext cx="1160059" cy="808576"/>
            <a:chOff x="4924109" y="922456"/>
            <a:chExt cx="1160059" cy="808576"/>
          </a:xfrm>
        </p:grpSpPr>
        <p:grpSp>
          <p:nvGrpSpPr>
            <p:cNvPr id="84" name="Группа 83"/>
            <p:cNvGrpSpPr/>
            <p:nvPr/>
          </p:nvGrpSpPr>
          <p:grpSpPr>
            <a:xfrm>
              <a:off x="4924109" y="922456"/>
              <a:ext cx="303460" cy="793160"/>
              <a:chOff x="6660232" y="1700808"/>
              <a:chExt cx="432048" cy="1225208"/>
            </a:xfrm>
          </p:grpSpPr>
          <p:sp>
            <p:nvSpPr>
              <p:cNvPr id="95" name="Блок-схема: извлечение 94"/>
              <p:cNvSpPr/>
              <p:nvPr/>
            </p:nvSpPr>
            <p:spPr>
              <a:xfrm>
                <a:off x="6660232" y="1700808"/>
                <a:ext cx="432048" cy="864096"/>
              </a:xfrm>
              <a:prstGeom prst="flowChartExtra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uk-UA" dirty="0"/>
              </a:p>
            </p:txBody>
          </p:sp>
          <p:cxnSp>
            <p:nvCxnSpPr>
              <p:cNvPr id="96" name="Прямая соединительная линия 95"/>
              <p:cNvCxnSpPr/>
              <p:nvPr/>
            </p:nvCxnSpPr>
            <p:spPr>
              <a:xfrm>
                <a:off x="6869112" y="2167204"/>
                <a:ext cx="0" cy="758812"/>
              </a:xfrm>
              <a:prstGeom prst="line">
                <a:avLst/>
              </a:prstGeom>
              <a:ln w="381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97" name="Прямая соединительная линия 96"/>
              <p:cNvCxnSpPr/>
              <p:nvPr/>
            </p:nvCxnSpPr>
            <p:spPr>
              <a:xfrm flipV="1">
                <a:off x="6855680" y="2230980"/>
                <a:ext cx="108012" cy="216024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98" name="Прямая соединительная линия 97"/>
              <p:cNvCxnSpPr/>
              <p:nvPr/>
            </p:nvCxnSpPr>
            <p:spPr>
              <a:xfrm flipH="1" flipV="1">
                <a:off x="6756430" y="2296672"/>
                <a:ext cx="108012" cy="216024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grpSp>
          <p:nvGrpSpPr>
            <p:cNvPr id="85" name="Группа 84"/>
            <p:cNvGrpSpPr/>
            <p:nvPr/>
          </p:nvGrpSpPr>
          <p:grpSpPr>
            <a:xfrm>
              <a:off x="5342265" y="937872"/>
              <a:ext cx="303460" cy="793160"/>
              <a:chOff x="6660232" y="1700808"/>
              <a:chExt cx="432048" cy="1225208"/>
            </a:xfrm>
          </p:grpSpPr>
          <p:sp>
            <p:nvSpPr>
              <p:cNvPr id="91" name="Блок-схема: извлечение 90"/>
              <p:cNvSpPr/>
              <p:nvPr/>
            </p:nvSpPr>
            <p:spPr>
              <a:xfrm>
                <a:off x="6660232" y="1700808"/>
                <a:ext cx="432048" cy="864096"/>
              </a:xfrm>
              <a:prstGeom prst="flowChartExtra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uk-UA" dirty="0"/>
              </a:p>
            </p:txBody>
          </p:sp>
          <p:cxnSp>
            <p:nvCxnSpPr>
              <p:cNvPr id="92" name="Прямая соединительная линия 91"/>
              <p:cNvCxnSpPr/>
              <p:nvPr/>
            </p:nvCxnSpPr>
            <p:spPr>
              <a:xfrm>
                <a:off x="6869112" y="2167204"/>
                <a:ext cx="0" cy="758812"/>
              </a:xfrm>
              <a:prstGeom prst="line">
                <a:avLst/>
              </a:prstGeom>
              <a:ln w="381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93" name="Прямая соединительная линия 92"/>
              <p:cNvCxnSpPr/>
              <p:nvPr/>
            </p:nvCxnSpPr>
            <p:spPr>
              <a:xfrm flipV="1">
                <a:off x="6855680" y="2230980"/>
                <a:ext cx="108012" cy="216024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94" name="Прямая соединительная линия 93"/>
              <p:cNvCxnSpPr/>
              <p:nvPr/>
            </p:nvCxnSpPr>
            <p:spPr>
              <a:xfrm flipH="1" flipV="1">
                <a:off x="6756430" y="2296672"/>
                <a:ext cx="108012" cy="216024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grpSp>
          <p:nvGrpSpPr>
            <p:cNvPr id="86" name="Группа 85"/>
            <p:cNvGrpSpPr/>
            <p:nvPr/>
          </p:nvGrpSpPr>
          <p:grpSpPr>
            <a:xfrm>
              <a:off x="5780708" y="934120"/>
              <a:ext cx="303460" cy="793160"/>
              <a:chOff x="6660232" y="1700808"/>
              <a:chExt cx="432048" cy="1225208"/>
            </a:xfrm>
          </p:grpSpPr>
          <p:sp>
            <p:nvSpPr>
              <p:cNvPr id="87" name="Блок-схема: извлечение 86"/>
              <p:cNvSpPr/>
              <p:nvPr/>
            </p:nvSpPr>
            <p:spPr>
              <a:xfrm>
                <a:off x="6660232" y="1700808"/>
                <a:ext cx="432048" cy="864096"/>
              </a:xfrm>
              <a:prstGeom prst="flowChartExtra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uk-UA" dirty="0"/>
              </a:p>
            </p:txBody>
          </p:sp>
          <p:cxnSp>
            <p:nvCxnSpPr>
              <p:cNvPr id="88" name="Прямая соединительная линия 87"/>
              <p:cNvCxnSpPr/>
              <p:nvPr/>
            </p:nvCxnSpPr>
            <p:spPr>
              <a:xfrm>
                <a:off x="6869112" y="2167204"/>
                <a:ext cx="0" cy="758812"/>
              </a:xfrm>
              <a:prstGeom prst="line">
                <a:avLst/>
              </a:prstGeom>
              <a:ln w="381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89" name="Прямая соединительная линия 88"/>
              <p:cNvCxnSpPr/>
              <p:nvPr/>
            </p:nvCxnSpPr>
            <p:spPr>
              <a:xfrm flipV="1">
                <a:off x="6855680" y="2230980"/>
                <a:ext cx="108012" cy="216024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90" name="Прямая соединительная линия 89"/>
              <p:cNvCxnSpPr/>
              <p:nvPr/>
            </p:nvCxnSpPr>
            <p:spPr>
              <a:xfrm flipH="1" flipV="1">
                <a:off x="6756430" y="2296672"/>
                <a:ext cx="108012" cy="216024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99" name="Группа 98"/>
          <p:cNvGrpSpPr/>
          <p:nvPr/>
        </p:nvGrpSpPr>
        <p:grpSpPr>
          <a:xfrm>
            <a:off x="5291190" y="1392202"/>
            <a:ext cx="1160059" cy="808576"/>
            <a:chOff x="4924109" y="922456"/>
            <a:chExt cx="1160059" cy="808576"/>
          </a:xfrm>
        </p:grpSpPr>
        <p:grpSp>
          <p:nvGrpSpPr>
            <p:cNvPr id="100" name="Группа 99"/>
            <p:cNvGrpSpPr/>
            <p:nvPr/>
          </p:nvGrpSpPr>
          <p:grpSpPr>
            <a:xfrm>
              <a:off x="4924109" y="922456"/>
              <a:ext cx="303460" cy="793160"/>
              <a:chOff x="6660232" y="1700808"/>
              <a:chExt cx="432048" cy="1225208"/>
            </a:xfrm>
          </p:grpSpPr>
          <p:sp>
            <p:nvSpPr>
              <p:cNvPr id="111" name="Блок-схема: извлечение 110"/>
              <p:cNvSpPr/>
              <p:nvPr/>
            </p:nvSpPr>
            <p:spPr>
              <a:xfrm>
                <a:off x="6660232" y="1700808"/>
                <a:ext cx="432048" cy="864096"/>
              </a:xfrm>
              <a:prstGeom prst="flowChartExtra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uk-UA" dirty="0"/>
              </a:p>
            </p:txBody>
          </p:sp>
          <p:cxnSp>
            <p:nvCxnSpPr>
              <p:cNvPr id="112" name="Прямая соединительная линия 111"/>
              <p:cNvCxnSpPr/>
              <p:nvPr/>
            </p:nvCxnSpPr>
            <p:spPr>
              <a:xfrm>
                <a:off x="6869112" y="2167204"/>
                <a:ext cx="0" cy="758812"/>
              </a:xfrm>
              <a:prstGeom prst="line">
                <a:avLst/>
              </a:prstGeom>
              <a:ln w="381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13" name="Прямая соединительная линия 112"/>
              <p:cNvCxnSpPr/>
              <p:nvPr/>
            </p:nvCxnSpPr>
            <p:spPr>
              <a:xfrm flipV="1">
                <a:off x="6855680" y="2230980"/>
                <a:ext cx="108012" cy="216024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14" name="Прямая соединительная линия 113"/>
              <p:cNvCxnSpPr/>
              <p:nvPr/>
            </p:nvCxnSpPr>
            <p:spPr>
              <a:xfrm flipH="1" flipV="1">
                <a:off x="6756430" y="2296672"/>
                <a:ext cx="108012" cy="216024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grpSp>
          <p:nvGrpSpPr>
            <p:cNvPr id="101" name="Группа 100"/>
            <p:cNvGrpSpPr/>
            <p:nvPr/>
          </p:nvGrpSpPr>
          <p:grpSpPr>
            <a:xfrm>
              <a:off x="5342265" y="937872"/>
              <a:ext cx="303460" cy="793160"/>
              <a:chOff x="6660232" y="1700808"/>
              <a:chExt cx="432048" cy="1225208"/>
            </a:xfrm>
          </p:grpSpPr>
          <p:sp>
            <p:nvSpPr>
              <p:cNvPr id="107" name="Блок-схема: извлечение 106"/>
              <p:cNvSpPr/>
              <p:nvPr/>
            </p:nvSpPr>
            <p:spPr>
              <a:xfrm>
                <a:off x="6660232" y="1700808"/>
                <a:ext cx="432048" cy="864096"/>
              </a:xfrm>
              <a:prstGeom prst="flowChartExtra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uk-UA" dirty="0"/>
              </a:p>
            </p:txBody>
          </p:sp>
          <p:cxnSp>
            <p:nvCxnSpPr>
              <p:cNvPr id="108" name="Прямая соединительная линия 107"/>
              <p:cNvCxnSpPr/>
              <p:nvPr/>
            </p:nvCxnSpPr>
            <p:spPr>
              <a:xfrm>
                <a:off x="6869112" y="2167204"/>
                <a:ext cx="0" cy="758812"/>
              </a:xfrm>
              <a:prstGeom prst="line">
                <a:avLst/>
              </a:prstGeom>
              <a:ln w="381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09" name="Прямая соединительная линия 108"/>
              <p:cNvCxnSpPr/>
              <p:nvPr/>
            </p:nvCxnSpPr>
            <p:spPr>
              <a:xfrm flipV="1">
                <a:off x="6855680" y="2230980"/>
                <a:ext cx="108012" cy="216024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10" name="Прямая соединительная линия 109"/>
              <p:cNvCxnSpPr/>
              <p:nvPr/>
            </p:nvCxnSpPr>
            <p:spPr>
              <a:xfrm flipH="1" flipV="1">
                <a:off x="6756430" y="2296672"/>
                <a:ext cx="108012" cy="216024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grpSp>
          <p:nvGrpSpPr>
            <p:cNvPr id="102" name="Группа 101"/>
            <p:cNvGrpSpPr/>
            <p:nvPr/>
          </p:nvGrpSpPr>
          <p:grpSpPr>
            <a:xfrm>
              <a:off x="5780708" y="934120"/>
              <a:ext cx="303460" cy="793160"/>
              <a:chOff x="6660232" y="1700808"/>
              <a:chExt cx="432048" cy="1225208"/>
            </a:xfrm>
          </p:grpSpPr>
          <p:sp>
            <p:nvSpPr>
              <p:cNvPr id="103" name="Блок-схема: извлечение 102"/>
              <p:cNvSpPr/>
              <p:nvPr/>
            </p:nvSpPr>
            <p:spPr>
              <a:xfrm>
                <a:off x="6660232" y="1700808"/>
                <a:ext cx="432048" cy="864096"/>
              </a:xfrm>
              <a:prstGeom prst="flowChartExtra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uk-UA" dirty="0"/>
              </a:p>
            </p:txBody>
          </p:sp>
          <p:cxnSp>
            <p:nvCxnSpPr>
              <p:cNvPr id="104" name="Прямая соединительная линия 103"/>
              <p:cNvCxnSpPr/>
              <p:nvPr/>
            </p:nvCxnSpPr>
            <p:spPr>
              <a:xfrm>
                <a:off x="6869112" y="2167204"/>
                <a:ext cx="0" cy="758812"/>
              </a:xfrm>
              <a:prstGeom prst="line">
                <a:avLst/>
              </a:prstGeom>
              <a:ln w="381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05" name="Прямая соединительная линия 104"/>
              <p:cNvCxnSpPr/>
              <p:nvPr/>
            </p:nvCxnSpPr>
            <p:spPr>
              <a:xfrm flipV="1">
                <a:off x="6855680" y="2230980"/>
                <a:ext cx="108012" cy="216024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06" name="Прямая соединительная линия 105"/>
              <p:cNvCxnSpPr/>
              <p:nvPr/>
            </p:nvCxnSpPr>
            <p:spPr>
              <a:xfrm flipH="1" flipV="1">
                <a:off x="6756430" y="2296672"/>
                <a:ext cx="108012" cy="216024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15" name="Группа 114"/>
          <p:cNvGrpSpPr/>
          <p:nvPr/>
        </p:nvGrpSpPr>
        <p:grpSpPr>
          <a:xfrm>
            <a:off x="6615801" y="1416469"/>
            <a:ext cx="1160059" cy="808576"/>
            <a:chOff x="4924109" y="922456"/>
            <a:chExt cx="1160059" cy="808576"/>
          </a:xfrm>
        </p:grpSpPr>
        <p:grpSp>
          <p:nvGrpSpPr>
            <p:cNvPr id="116" name="Группа 115"/>
            <p:cNvGrpSpPr/>
            <p:nvPr/>
          </p:nvGrpSpPr>
          <p:grpSpPr>
            <a:xfrm>
              <a:off x="4924109" y="922456"/>
              <a:ext cx="303460" cy="793160"/>
              <a:chOff x="6660232" y="1700808"/>
              <a:chExt cx="432048" cy="1225208"/>
            </a:xfrm>
          </p:grpSpPr>
          <p:sp>
            <p:nvSpPr>
              <p:cNvPr id="127" name="Блок-схема: извлечение 126"/>
              <p:cNvSpPr/>
              <p:nvPr/>
            </p:nvSpPr>
            <p:spPr>
              <a:xfrm>
                <a:off x="6660232" y="1700808"/>
                <a:ext cx="432048" cy="864096"/>
              </a:xfrm>
              <a:prstGeom prst="flowChartExtra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uk-UA" dirty="0"/>
              </a:p>
            </p:txBody>
          </p:sp>
          <p:cxnSp>
            <p:nvCxnSpPr>
              <p:cNvPr id="128" name="Прямая соединительная линия 127"/>
              <p:cNvCxnSpPr/>
              <p:nvPr/>
            </p:nvCxnSpPr>
            <p:spPr>
              <a:xfrm>
                <a:off x="6869112" y="2167204"/>
                <a:ext cx="0" cy="758812"/>
              </a:xfrm>
              <a:prstGeom prst="line">
                <a:avLst/>
              </a:prstGeom>
              <a:ln w="381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29" name="Прямая соединительная линия 128"/>
              <p:cNvCxnSpPr/>
              <p:nvPr/>
            </p:nvCxnSpPr>
            <p:spPr>
              <a:xfrm flipV="1">
                <a:off x="6855680" y="2230980"/>
                <a:ext cx="108012" cy="216024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30" name="Прямая соединительная линия 129"/>
              <p:cNvCxnSpPr/>
              <p:nvPr/>
            </p:nvCxnSpPr>
            <p:spPr>
              <a:xfrm flipH="1" flipV="1">
                <a:off x="6756430" y="2296672"/>
                <a:ext cx="108012" cy="216024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grpSp>
          <p:nvGrpSpPr>
            <p:cNvPr id="117" name="Группа 116"/>
            <p:cNvGrpSpPr/>
            <p:nvPr/>
          </p:nvGrpSpPr>
          <p:grpSpPr>
            <a:xfrm>
              <a:off x="5342265" y="937872"/>
              <a:ext cx="303460" cy="793160"/>
              <a:chOff x="6660232" y="1700808"/>
              <a:chExt cx="432048" cy="1225208"/>
            </a:xfrm>
          </p:grpSpPr>
          <p:sp>
            <p:nvSpPr>
              <p:cNvPr id="123" name="Блок-схема: извлечение 122"/>
              <p:cNvSpPr/>
              <p:nvPr/>
            </p:nvSpPr>
            <p:spPr>
              <a:xfrm>
                <a:off x="6660232" y="1700808"/>
                <a:ext cx="432048" cy="864096"/>
              </a:xfrm>
              <a:prstGeom prst="flowChartExtra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uk-UA" dirty="0"/>
              </a:p>
            </p:txBody>
          </p:sp>
          <p:cxnSp>
            <p:nvCxnSpPr>
              <p:cNvPr id="124" name="Прямая соединительная линия 123"/>
              <p:cNvCxnSpPr/>
              <p:nvPr/>
            </p:nvCxnSpPr>
            <p:spPr>
              <a:xfrm>
                <a:off x="6869112" y="2167204"/>
                <a:ext cx="0" cy="758812"/>
              </a:xfrm>
              <a:prstGeom prst="line">
                <a:avLst/>
              </a:prstGeom>
              <a:ln w="381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25" name="Прямая соединительная линия 124"/>
              <p:cNvCxnSpPr/>
              <p:nvPr/>
            </p:nvCxnSpPr>
            <p:spPr>
              <a:xfrm flipV="1">
                <a:off x="6855680" y="2230980"/>
                <a:ext cx="108012" cy="216024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26" name="Прямая соединительная линия 125"/>
              <p:cNvCxnSpPr/>
              <p:nvPr/>
            </p:nvCxnSpPr>
            <p:spPr>
              <a:xfrm flipH="1" flipV="1">
                <a:off x="6756430" y="2296672"/>
                <a:ext cx="108012" cy="216024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grpSp>
          <p:nvGrpSpPr>
            <p:cNvPr id="118" name="Группа 117"/>
            <p:cNvGrpSpPr/>
            <p:nvPr/>
          </p:nvGrpSpPr>
          <p:grpSpPr>
            <a:xfrm>
              <a:off x="5780708" y="934120"/>
              <a:ext cx="303460" cy="793160"/>
              <a:chOff x="6660232" y="1700808"/>
              <a:chExt cx="432048" cy="1225208"/>
            </a:xfrm>
          </p:grpSpPr>
          <p:sp>
            <p:nvSpPr>
              <p:cNvPr id="119" name="Блок-схема: извлечение 118"/>
              <p:cNvSpPr/>
              <p:nvPr/>
            </p:nvSpPr>
            <p:spPr>
              <a:xfrm>
                <a:off x="6660232" y="1700808"/>
                <a:ext cx="432048" cy="864096"/>
              </a:xfrm>
              <a:prstGeom prst="flowChartExtra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uk-UA" dirty="0"/>
              </a:p>
            </p:txBody>
          </p:sp>
          <p:cxnSp>
            <p:nvCxnSpPr>
              <p:cNvPr id="120" name="Прямая соединительная линия 119"/>
              <p:cNvCxnSpPr/>
              <p:nvPr/>
            </p:nvCxnSpPr>
            <p:spPr>
              <a:xfrm>
                <a:off x="6869112" y="2167204"/>
                <a:ext cx="0" cy="758812"/>
              </a:xfrm>
              <a:prstGeom prst="line">
                <a:avLst/>
              </a:prstGeom>
              <a:ln w="381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21" name="Прямая соединительная линия 120"/>
              <p:cNvCxnSpPr/>
              <p:nvPr/>
            </p:nvCxnSpPr>
            <p:spPr>
              <a:xfrm flipV="1">
                <a:off x="6855680" y="2230980"/>
                <a:ext cx="108012" cy="216024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22" name="Прямая соединительная линия 121"/>
              <p:cNvCxnSpPr/>
              <p:nvPr/>
            </p:nvCxnSpPr>
            <p:spPr>
              <a:xfrm flipH="1" flipV="1">
                <a:off x="6756430" y="2296672"/>
                <a:ext cx="108012" cy="216024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  <p:sp>
        <p:nvSpPr>
          <p:cNvPr id="132" name="Прямоугольник 131"/>
          <p:cNvSpPr/>
          <p:nvPr/>
        </p:nvSpPr>
        <p:spPr>
          <a:xfrm>
            <a:off x="7481933" y="3131532"/>
            <a:ext cx="848645" cy="1285320"/>
          </a:xfrm>
          <a:prstGeom prst="rect">
            <a:avLst/>
          </a:prstGeom>
          <a:solidFill>
            <a:srgbClr val="CAE2F6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dirty="0"/>
          </a:p>
        </p:txBody>
      </p:sp>
      <p:sp>
        <p:nvSpPr>
          <p:cNvPr id="135" name="TextBox 134"/>
          <p:cNvSpPr txBox="1"/>
          <p:nvPr/>
        </p:nvSpPr>
        <p:spPr>
          <a:xfrm>
            <a:off x="7503525" y="3572252"/>
            <a:ext cx="8038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jan Pro 3" pitchFamily="18" charset="0"/>
              </a:rPr>
              <a:t>&lt;30%</a:t>
            </a:r>
            <a:endParaRPr lang="uk-UA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ajan Pro 3" pitchFamily="18" charset="0"/>
            </a:endParaRPr>
          </a:p>
        </p:txBody>
      </p:sp>
      <p:cxnSp>
        <p:nvCxnSpPr>
          <p:cNvPr id="136" name="Скругленная соединительная линия 135"/>
          <p:cNvCxnSpPr/>
          <p:nvPr/>
        </p:nvCxnSpPr>
        <p:spPr>
          <a:xfrm rot="10800000" flipV="1">
            <a:off x="6070386" y="3739646"/>
            <a:ext cx="1301846" cy="201938"/>
          </a:xfrm>
          <a:prstGeom prst="curvedConnector3">
            <a:avLst>
              <a:gd name="adj1" fmla="val 50000"/>
            </a:avLst>
          </a:prstGeom>
          <a:ln>
            <a:solidFill>
              <a:srgbClr val="002060"/>
            </a:solidFill>
            <a:prstDash val="lg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7" name="TextBox 136"/>
          <p:cNvSpPr txBox="1"/>
          <p:nvPr/>
        </p:nvSpPr>
        <p:spPr>
          <a:xfrm>
            <a:off x="563359" y="3546401"/>
            <a:ext cx="59522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rgbClr val="002060"/>
                </a:solidFill>
                <a:latin typeface="Trajan Pro 3" pitchFamily="18" charset="0"/>
              </a:rPr>
              <a:t>Менше 30% паперу йде на переробку</a:t>
            </a:r>
          </a:p>
          <a:p>
            <a:pPr algn="ctr"/>
            <a:r>
              <a:rPr lang="ru-RU" dirty="0" smtClean="0">
                <a:solidFill>
                  <a:srgbClr val="002060"/>
                </a:solidFill>
                <a:latin typeface="Trajan Pro 3" pitchFamily="18" charset="0"/>
              </a:rPr>
              <a:t>В </a:t>
            </a:r>
            <a:r>
              <a:rPr lang="ru-RU" dirty="0" err="1" smtClean="0">
                <a:solidFill>
                  <a:srgbClr val="002060"/>
                </a:solidFill>
                <a:latin typeface="Trajan Pro 3" pitchFamily="18" charset="0"/>
              </a:rPr>
              <a:t>Україні</a:t>
            </a:r>
            <a:endParaRPr lang="uk-UA" dirty="0">
              <a:solidFill>
                <a:srgbClr val="002060"/>
              </a:solidFill>
              <a:latin typeface="Trajan Pro 3" pitchFamily="18" charset="0"/>
            </a:endParaRPr>
          </a:p>
        </p:txBody>
      </p:sp>
      <p:sp>
        <p:nvSpPr>
          <p:cNvPr id="138" name="TextBox 137"/>
          <p:cNvSpPr txBox="1"/>
          <p:nvPr/>
        </p:nvSpPr>
        <p:spPr>
          <a:xfrm>
            <a:off x="247331" y="4636639"/>
            <a:ext cx="230425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44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jan Pro 3" pitchFamily="18" charset="0"/>
              </a:rPr>
              <a:t>СО </a:t>
            </a:r>
            <a:r>
              <a:rPr lang="uk-UA" sz="4400" baseline="-250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jan Pro 3" pitchFamily="18" charset="0"/>
              </a:rPr>
              <a:t>2</a:t>
            </a:r>
            <a:endParaRPr lang="uk-UA" sz="4400" baseline="-250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ajan Pro 3" pitchFamily="18" charset="0"/>
            </a:endParaRPr>
          </a:p>
        </p:txBody>
      </p:sp>
      <p:cxnSp>
        <p:nvCxnSpPr>
          <p:cNvPr id="139" name="Скругленная соединительная линия 138"/>
          <p:cNvCxnSpPr/>
          <p:nvPr/>
        </p:nvCxnSpPr>
        <p:spPr>
          <a:xfrm rot="16200000" flipH="1">
            <a:off x="1590774" y="5410505"/>
            <a:ext cx="518675" cy="449250"/>
          </a:xfrm>
          <a:prstGeom prst="curvedConnector3">
            <a:avLst>
              <a:gd name="adj1" fmla="val 50000"/>
            </a:avLst>
          </a:prstGeom>
          <a:ln>
            <a:solidFill>
              <a:srgbClr val="002060"/>
            </a:solidFill>
            <a:prstDash val="lg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1" name="TextBox 140"/>
          <p:cNvSpPr txBox="1"/>
          <p:nvPr/>
        </p:nvSpPr>
        <p:spPr>
          <a:xfrm>
            <a:off x="474298" y="5989445"/>
            <a:ext cx="612275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rgbClr val="002060"/>
                </a:solidFill>
                <a:latin typeface="Trajan Pro 3" pitchFamily="18" charset="0"/>
              </a:rPr>
              <a:t>При переробці хоча б 60-70% паперу можна уникнути викиду 11 млн тонн СО</a:t>
            </a:r>
            <a:r>
              <a:rPr lang="ru-RU" baseline="-25000" dirty="0" smtClean="0">
                <a:solidFill>
                  <a:srgbClr val="002060"/>
                </a:solidFill>
                <a:latin typeface="Trajan Pro 3" pitchFamily="18" charset="0"/>
              </a:rPr>
              <a:t>2</a:t>
            </a:r>
            <a:endParaRPr lang="uk-UA" baseline="-25000" dirty="0">
              <a:solidFill>
                <a:srgbClr val="002060"/>
              </a:solidFill>
              <a:latin typeface="Trajan Pro 3" pitchFamily="18" charset="0"/>
            </a:endParaRPr>
          </a:p>
        </p:txBody>
      </p:sp>
      <p:sp>
        <p:nvSpPr>
          <p:cNvPr id="143" name="TextBox 142"/>
          <p:cNvSpPr txBox="1"/>
          <p:nvPr/>
        </p:nvSpPr>
        <p:spPr>
          <a:xfrm>
            <a:off x="1894801" y="4811045"/>
            <a:ext cx="648072" cy="4206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200" b="1" baseline="-25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jan Pro 3" pitchFamily="18" charset="0"/>
              </a:rPr>
              <a:t>=</a:t>
            </a:r>
          </a:p>
        </p:txBody>
      </p:sp>
      <p:sp>
        <p:nvSpPr>
          <p:cNvPr id="145" name="TextBox 144"/>
          <p:cNvSpPr txBox="1"/>
          <p:nvPr/>
        </p:nvSpPr>
        <p:spPr>
          <a:xfrm>
            <a:off x="2331886" y="4728971"/>
            <a:ext cx="632555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C00000"/>
                </a:solidFill>
                <a:latin typeface="Trajan Pro 3" pitchFamily="18" charset="0"/>
              </a:rPr>
              <a:t>СО</a:t>
            </a:r>
            <a:r>
              <a:rPr lang="ru-RU" sz="3200" baseline="-25000" dirty="0" smtClean="0">
                <a:solidFill>
                  <a:srgbClr val="C00000"/>
                </a:solidFill>
                <a:latin typeface="Trajan Pro 3" pitchFamily="18" charset="0"/>
              </a:rPr>
              <a:t>2</a:t>
            </a:r>
            <a:r>
              <a:rPr lang="uk-UA" sz="3200" baseline="-25000" dirty="0" smtClean="0">
                <a:solidFill>
                  <a:srgbClr val="002060"/>
                </a:solidFill>
                <a:latin typeface="Trajan Pro 3" pitchFamily="18" charset="0"/>
              </a:rPr>
              <a:t> , </a:t>
            </a:r>
            <a:r>
              <a:rPr lang="uk-UA" sz="2400" baseline="-25000" dirty="0" smtClean="0">
                <a:solidFill>
                  <a:srgbClr val="002060"/>
                </a:solidFill>
                <a:latin typeface="Trajan Pro 3" pitchFamily="18" charset="0"/>
              </a:rPr>
              <a:t>який викидають 3.5 млн автомобілів </a:t>
            </a:r>
            <a:endParaRPr lang="uk-UA" sz="2400" baseline="-25000" dirty="0">
              <a:solidFill>
                <a:srgbClr val="002060"/>
              </a:solidFill>
              <a:latin typeface="Trajan Pro 3" pitchFamily="18" charset="0"/>
            </a:endParaRPr>
          </a:p>
        </p:txBody>
      </p:sp>
      <p:grpSp>
        <p:nvGrpSpPr>
          <p:cNvPr id="158" name="Группа 157"/>
          <p:cNvGrpSpPr/>
          <p:nvPr/>
        </p:nvGrpSpPr>
        <p:grpSpPr>
          <a:xfrm>
            <a:off x="6628561" y="5309932"/>
            <a:ext cx="754024" cy="566178"/>
            <a:chOff x="1505239" y="2924944"/>
            <a:chExt cx="1046348" cy="734556"/>
          </a:xfrm>
        </p:grpSpPr>
        <p:sp>
          <p:nvSpPr>
            <p:cNvPr id="159" name="Скругленный прямоугольник 158"/>
            <p:cNvSpPr/>
            <p:nvPr/>
          </p:nvSpPr>
          <p:spPr>
            <a:xfrm>
              <a:off x="1505239" y="3212976"/>
              <a:ext cx="1046348" cy="359276"/>
            </a:xfrm>
            <a:prstGeom prst="roundRect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 dirty="0"/>
            </a:p>
          </p:txBody>
        </p:sp>
        <p:sp>
          <p:nvSpPr>
            <p:cNvPr id="160" name="Блок-схема: узел 159"/>
            <p:cNvSpPr/>
            <p:nvPr/>
          </p:nvSpPr>
          <p:spPr>
            <a:xfrm>
              <a:off x="2445643" y="3267044"/>
              <a:ext cx="97230" cy="143634"/>
            </a:xfrm>
            <a:prstGeom prst="flowChartConnector">
              <a:avLst/>
            </a:prstGeom>
            <a:solidFill>
              <a:srgbClr val="FFFF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 dirty="0"/>
            </a:p>
          </p:txBody>
        </p:sp>
        <p:sp>
          <p:nvSpPr>
            <p:cNvPr id="161" name="Скругленный прямоугольник 160"/>
            <p:cNvSpPr/>
            <p:nvPr/>
          </p:nvSpPr>
          <p:spPr>
            <a:xfrm>
              <a:off x="1505239" y="2924944"/>
              <a:ext cx="796718" cy="413917"/>
            </a:xfrm>
            <a:prstGeom prst="roundRect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 dirty="0"/>
            </a:p>
          </p:txBody>
        </p:sp>
        <p:sp>
          <p:nvSpPr>
            <p:cNvPr id="162" name="Скругленный прямоугольник 161"/>
            <p:cNvSpPr/>
            <p:nvPr/>
          </p:nvSpPr>
          <p:spPr>
            <a:xfrm>
              <a:off x="1581439" y="3002238"/>
              <a:ext cx="644318" cy="152400"/>
            </a:xfrm>
            <a:prstGeom prst="roundRect">
              <a:avLst/>
            </a:prstGeom>
            <a:solidFill>
              <a:srgbClr val="CAE2F6"/>
            </a:solidFill>
            <a:ln>
              <a:solidFill>
                <a:srgbClr val="CAE2F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 dirty="0"/>
            </a:p>
          </p:txBody>
        </p:sp>
        <p:cxnSp>
          <p:nvCxnSpPr>
            <p:cNvPr id="163" name="Прямая соединительная линия 162"/>
            <p:cNvCxnSpPr>
              <a:stCxn id="161" idx="0"/>
              <a:endCxn id="161" idx="2"/>
            </p:cNvCxnSpPr>
            <p:nvPr/>
          </p:nvCxnSpPr>
          <p:spPr>
            <a:xfrm>
              <a:off x="1903598" y="2924944"/>
              <a:ext cx="0" cy="413917"/>
            </a:xfrm>
            <a:prstGeom prst="line">
              <a:avLst/>
            </a:prstGeom>
            <a:ln w="1905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4" name="Скругленный прямоугольник 163"/>
            <p:cNvSpPr/>
            <p:nvPr/>
          </p:nvSpPr>
          <p:spPr>
            <a:xfrm>
              <a:off x="1542109" y="3488556"/>
              <a:ext cx="972607" cy="83696"/>
            </a:xfrm>
            <a:prstGeom prst="roundRect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 dirty="0"/>
            </a:p>
          </p:txBody>
        </p:sp>
        <p:sp>
          <p:nvSpPr>
            <p:cNvPr id="165" name="Блок-схема: узел 164"/>
            <p:cNvSpPr/>
            <p:nvPr/>
          </p:nvSpPr>
          <p:spPr>
            <a:xfrm>
              <a:off x="1650634" y="3492108"/>
              <a:ext cx="144016" cy="163840"/>
            </a:xfrm>
            <a:prstGeom prst="flowChartConnector">
              <a:avLst/>
            </a:prstGeom>
            <a:solidFill>
              <a:schemeClr val="bg1">
                <a:lumMod val="50000"/>
              </a:schemeClr>
            </a:solidFill>
            <a:ln w="76200"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 dirty="0"/>
            </a:p>
          </p:txBody>
        </p:sp>
        <p:sp>
          <p:nvSpPr>
            <p:cNvPr id="166" name="Блок-схема: узел 165"/>
            <p:cNvSpPr/>
            <p:nvPr/>
          </p:nvSpPr>
          <p:spPr>
            <a:xfrm>
              <a:off x="2174591" y="3492108"/>
              <a:ext cx="144016" cy="167392"/>
            </a:xfrm>
            <a:prstGeom prst="flowChartConnector">
              <a:avLst/>
            </a:prstGeom>
            <a:solidFill>
              <a:schemeClr val="bg1">
                <a:lumMod val="50000"/>
              </a:schemeClr>
            </a:solidFill>
            <a:ln w="76200"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 dirty="0"/>
            </a:p>
          </p:txBody>
        </p:sp>
      </p:grpSp>
      <p:grpSp>
        <p:nvGrpSpPr>
          <p:cNvPr id="176" name="Группа 175"/>
          <p:cNvGrpSpPr/>
          <p:nvPr/>
        </p:nvGrpSpPr>
        <p:grpSpPr>
          <a:xfrm>
            <a:off x="7509921" y="5615081"/>
            <a:ext cx="601624" cy="422505"/>
            <a:chOff x="1505239" y="2924944"/>
            <a:chExt cx="1046348" cy="734556"/>
          </a:xfrm>
        </p:grpSpPr>
        <p:sp>
          <p:nvSpPr>
            <p:cNvPr id="177" name="Скругленный прямоугольник 176"/>
            <p:cNvSpPr/>
            <p:nvPr/>
          </p:nvSpPr>
          <p:spPr>
            <a:xfrm>
              <a:off x="1505239" y="3212976"/>
              <a:ext cx="1046348" cy="359276"/>
            </a:xfrm>
            <a:prstGeom prst="roundRect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 dirty="0"/>
            </a:p>
          </p:txBody>
        </p:sp>
        <p:sp>
          <p:nvSpPr>
            <p:cNvPr id="178" name="Блок-схема: узел 177"/>
            <p:cNvSpPr/>
            <p:nvPr/>
          </p:nvSpPr>
          <p:spPr>
            <a:xfrm>
              <a:off x="2445643" y="3267044"/>
              <a:ext cx="97230" cy="143634"/>
            </a:xfrm>
            <a:prstGeom prst="flowChartConnector">
              <a:avLst/>
            </a:prstGeom>
            <a:solidFill>
              <a:srgbClr val="FFFF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 dirty="0"/>
            </a:p>
          </p:txBody>
        </p:sp>
        <p:sp>
          <p:nvSpPr>
            <p:cNvPr id="179" name="Скругленный прямоугольник 178"/>
            <p:cNvSpPr/>
            <p:nvPr/>
          </p:nvSpPr>
          <p:spPr>
            <a:xfrm>
              <a:off x="1505239" y="2924944"/>
              <a:ext cx="796718" cy="413917"/>
            </a:xfrm>
            <a:prstGeom prst="roundRect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 dirty="0"/>
            </a:p>
          </p:txBody>
        </p:sp>
        <p:sp>
          <p:nvSpPr>
            <p:cNvPr id="180" name="Скругленный прямоугольник 179"/>
            <p:cNvSpPr/>
            <p:nvPr/>
          </p:nvSpPr>
          <p:spPr>
            <a:xfrm>
              <a:off x="1581439" y="3002238"/>
              <a:ext cx="644318" cy="152400"/>
            </a:xfrm>
            <a:prstGeom prst="roundRect">
              <a:avLst/>
            </a:prstGeom>
            <a:solidFill>
              <a:srgbClr val="CAE2F6"/>
            </a:solidFill>
            <a:ln>
              <a:solidFill>
                <a:srgbClr val="CAE2F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 dirty="0"/>
            </a:p>
          </p:txBody>
        </p:sp>
        <p:cxnSp>
          <p:nvCxnSpPr>
            <p:cNvPr id="181" name="Прямая соединительная линия 180"/>
            <p:cNvCxnSpPr>
              <a:stCxn id="179" idx="0"/>
              <a:endCxn id="179" idx="2"/>
            </p:cNvCxnSpPr>
            <p:nvPr/>
          </p:nvCxnSpPr>
          <p:spPr>
            <a:xfrm>
              <a:off x="1903598" y="2924944"/>
              <a:ext cx="0" cy="413917"/>
            </a:xfrm>
            <a:prstGeom prst="line">
              <a:avLst/>
            </a:prstGeom>
            <a:ln w="1905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2" name="Скругленный прямоугольник 181"/>
            <p:cNvSpPr/>
            <p:nvPr/>
          </p:nvSpPr>
          <p:spPr>
            <a:xfrm>
              <a:off x="1542109" y="3488556"/>
              <a:ext cx="972607" cy="83696"/>
            </a:xfrm>
            <a:prstGeom prst="roundRect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 dirty="0"/>
            </a:p>
          </p:txBody>
        </p:sp>
        <p:sp>
          <p:nvSpPr>
            <p:cNvPr id="183" name="Блок-схема: узел 182"/>
            <p:cNvSpPr/>
            <p:nvPr/>
          </p:nvSpPr>
          <p:spPr>
            <a:xfrm>
              <a:off x="1650634" y="3492108"/>
              <a:ext cx="144016" cy="163840"/>
            </a:xfrm>
            <a:prstGeom prst="flowChartConnector">
              <a:avLst/>
            </a:prstGeom>
            <a:solidFill>
              <a:schemeClr val="bg1">
                <a:lumMod val="50000"/>
              </a:schemeClr>
            </a:solidFill>
            <a:ln w="76200"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 dirty="0"/>
            </a:p>
          </p:txBody>
        </p:sp>
        <p:sp>
          <p:nvSpPr>
            <p:cNvPr id="184" name="Блок-схема: узел 183"/>
            <p:cNvSpPr/>
            <p:nvPr/>
          </p:nvSpPr>
          <p:spPr>
            <a:xfrm>
              <a:off x="2174591" y="3492108"/>
              <a:ext cx="144016" cy="167392"/>
            </a:xfrm>
            <a:prstGeom prst="flowChartConnector">
              <a:avLst/>
            </a:prstGeom>
            <a:solidFill>
              <a:schemeClr val="bg1">
                <a:lumMod val="50000"/>
              </a:schemeClr>
            </a:solidFill>
            <a:ln w="76200"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 dirty="0"/>
            </a:p>
          </p:txBody>
        </p:sp>
      </p:grpSp>
      <p:grpSp>
        <p:nvGrpSpPr>
          <p:cNvPr id="185" name="Группа 184"/>
          <p:cNvGrpSpPr/>
          <p:nvPr/>
        </p:nvGrpSpPr>
        <p:grpSpPr>
          <a:xfrm>
            <a:off x="8197489" y="5387196"/>
            <a:ext cx="534644" cy="424642"/>
            <a:chOff x="1505239" y="2924944"/>
            <a:chExt cx="1046348" cy="734556"/>
          </a:xfrm>
        </p:grpSpPr>
        <p:sp>
          <p:nvSpPr>
            <p:cNvPr id="186" name="Скругленный прямоугольник 185"/>
            <p:cNvSpPr/>
            <p:nvPr/>
          </p:nvSpPr>
          <p:spPr>
            <a:xfrm>
              <a:off x="1505239" y="3212976"/>
              <a:ext cx="1046348" cy="359276"/>
            </a:xfrm>
            <a:prstGeom prst="roundRect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 dirty="0"/>
            </a:p>
          </p:txBody>
        </p:sp>
        <p:sp>
          <p:nvSpPr>
            <p:cNvPr id="187" name="Блок-схема: узел 186"/>
            <p:cNvSpPr/>
            <p:nvPr/>
          </p:nvSpPr>
          <p:spPr>
            <a:xfrm>
              <a:off x="2445643" y="3267044"/>
              <a:ext cx="97230" cy="143634"/>
            </a:xfrm>
            <a:prstGeom prst="flowChartConnector">
              <a:avLst/>
            </a:prstGeom>
            <a:solidFill>
              <a:srgbClr val="FFFF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 dirty="0"/>
            </a:p>
          </p:txBody>
        </p:sp>
        <p:sp>
          <p:nvSpPr>
            <p:cNvPr id="188" name="Скругленный прямоугольник 187"/>
            <p:cNvSpPr/>
            <p:nvPr/>
          </p:nvSpPr>
          <p:spPr>
            <a:xfrm>
              <a:off x="1505239" y="2924944"/>
              <a:ext cx="796718" cy="413917"/>
            </a:xfrm>
            <a:prstGeom prst="roundRect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 dirty="0"/>
            </a:p>
          </p:txBody>
        </p:sp>
        <p:sp>
          <p:nvSpPr>
            <p:cNvPr id="189" name="Скругленный прямоугольник 188"/>
            <p:cNvSpPr/>
            <p:nvPr/>
          </p:nvSpPr>
          <p:spPr>
            <a:xfrm>
              <a:off x="1581439" y="3002238"/>
              <a:ext cx="644318" cy="152400"/>
            </a:xfrm>
            <a:prstGeom prst="roundRect">
              <a:avLst/>
            </a:prstGeom>
            <a:solidFill>
              <a:srgbClr val="CAE2F6"/>
            </a:solidFill>
            <a:ln>
              <a:solidFill>
                <a:srgbClr val="CAE2F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 dirty="0"/>
            </a:p>
          </p:txBody>
        </p:sp>
        <p:cxnSp>
          <p:nvCxnSpPr>
            <p:cNvPr id="190" name="Прямая соединительная линия 189"/>
            <p:cNvCxnSpPr>
              <a:stCxn id="188" idx="0"/>
              <a:endCxn id="188" idx="2"/>
            </p:cNvCxnSpPr>
            <p:nvPr/>
          </p:nvCxnSpPr>
          <p:spPr>
            <a:xfrm>
              <a:off x="1903598" y="2924944"/>
              <a:ext cx="0" cy="413917"/>
            </a:xfrm>
            <a:prstGeom prst="line">
              <a:avLst/>
            </a:prstGeom>
            <a:ln w="1905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1" name="Скругленный прямоугольник 190"/>
            <p:cNvSpPr/>
            <p:nvPr/>
          </p:nvSpPr>
          <p:spPr>
            <a:xfrm>
              <a:off x="1542109" y="3488556"/>
              <a:ext cx="972607" cy="83696"/>
            </a:xfrm>
            <a:prstGeom prst="roundRect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 dirty="0"/>
            </a:p>
          </p:txBody>
        </p:sp>
        <p:sp>
          <p:nvSpPr>
            <p:cNvPr id="192" name="Блок-схема: узел 191"/>
            <p:cNvSpPr/>
            <p:nvPr/>
          </p:nvSpPr>
          <p:spPr>
            <a:xfrm>
              <a:off x="1650634" y="3492108"/>
              <a:ext cx="144016" cy="163840"/>
            </a:xfrm>
            <a:prstGeom prst="flowChartConnector">
              <a:avLst/>
            </a:prstGeom>
            <a:solidFill>
              <a:schemeClr val="bg1">
                <a:lumMod val="50000"/>
              </a:schemeClr>
            </a:solidFill>
            <a:ln w="76200"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 dirty="0"/>
            </a:p>
          </p:txBody>
        </p:sp>
        <p:sp>
          <p:nvSpPr>
            <p:cNvPr id="193" name="Блок-схема: узел 192"/>
            <p:cNvSpPr/>
            <p:nvPr/>
          </p:nvSpPr>
          <p:spPr>
            <a:xfrm>
              <a:off x="2174591" y="3492108"/>
              <a:ext cx="144016" cy="167392"/>
            </a:xfrm>
            <a:prstGeom prst="flowChartConnector">
              <a:avLst/>
            </a:prstGeom>
            <a:solidFill>
              <a:schemeClr val="bg1">
                <a:lumMod val="50000"/>
              </a:schemeClr>
            </a:solidFill>
            <a:ln w="76200"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 dirty="0"/>
            </a:p>
          </p:txBody>
        </p:sp>
      </p:grpSp>
      <p:sp>
        <p:nvSpPr>
          <p:cNvPr id="196" name="TextBox 195"/>
          <p:cNvSpPr txBox="1"/>
          <p:nvPr/>
        </p:nvSpPr>
        <p:spPr>
          <a:xfrm>
            <a:off x="1470358" y="377528"/>
            <a:ext cx="729892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uk-UA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jan Pro 3" pitchFamily="18" charset="0"/>
              </a:rPr>
              <a:t>Деякі факти (переробка паперу)</a:t>
            </a:r>
            <a:endParaRPr lang="uk-UA" sz="28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ajan Pro 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88026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6" dur="100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7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" dur="5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" dur="5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" dur="500" fill="hold">
                                          <p:stCondLst>
                                            <p:cond delay="150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2" dur="2000" fill="hold"/>
                                        <p:tgtEl>
                                          <p:spTgt spid="15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3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4" dur="2000" fill="hold"/>
                                        <p:tgtEl>
                                          <p:spTgt spid="17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5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6" dur="2000" fill="hold"/>
                                        <p:tgtEl>
                                          <p:spTgt spid="18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7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8" name="Picture 3" descr="C:\Users\ВВВ\AppData\Local\Microsoft\Windows\Temporary Internet Files\Content.IE5\4K4AVJXG\MC900303689[1].wmf"/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4852" y="6106445"/>
            <a:ext cx="652326" cy="6636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4" name="Группа 3"/>
          <p:cNvGrpSpPr/>
          <p:nvPr/>
        </p:nvGrpSpPr>
        <p:grpSpPr>
          <a:xfrm>
            <a:off x="834436" y="2299698"/>
            <a:ext cx="1367992" cy="596719"/>
            <a:chOff x="1285304" y="1552471"/>
            <a:chExt cx="1367992" cy="596719"/>
          </a:xfrm>
        </p:grpSpPr>
        <p:sp>
          <p:nvSpPr>
            <p:cNvPr id="3" name="Полилиния 2"/>
            <p:cNvSpPr/>
            <p:nvPr/>
          </p:nvSpPr>
          <p:spPr>
            <a:xfrm>
              <a:off x="1399058" y="1767218"/>
              <a:ext cx="963185" cy="222168"/>
            </a:xfrm>
            <a:custGeom>
              <a:avLst/>
              <a:gdLst>
                <a:gd name="connsiteX0" fmla="*/ 0 w 2374900"/>
                <a:gd name="connsiteY0" fmla="*/ 88900 h 356675"/>
                <a:gd name="connsiteX1" fmla="*/ 1358900 w 2374900"/>
                <a:gd name="connsiteY1" fmla="*/ 355600 h 356675"/>
                <a:gd name="connsiteX2" fmla="*/ 2374900 w 2374900"/>
                <a:gd name="connsiteY2" fmla="*/ 0 h 3566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374900" h="356675">
                  <a:moveTo>
                    <a:pt x="0" y="88900"/>
                  </a:moveTo>
                  <a:cubicBezTo>
                    <a:pt x="481541" y="229658"/>
                    <a:pt x="963083" y="370417"/>
                    <a:pt x="1358900" y="355600"/>
                  </a:cubicBezTo>
                  <a:cubicBezTo>
                    <a:pt x="1754717" y="340783"/>
                    <a:pt x="2064808" y="170391"/>
                    <a:pt x="2374900" y="0"/>
                  </a:cubicBezTo>
                </a:path>
              </a:pathLst>
            </a:custGeom>
            <a:noFill/>
            <a:ln w="76200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 dirty="0"/>
            </a:p>
          </p:txBody>
        </p:sp>
        <p:sp>
          <p:nvSpPr>
            <p:cNvPr id="5" name="Хорда 4"/>
            <p:cNvSpPr/>
            <p:nvPr/>
          </p:nvSpPr>
          <p:spPr>
            <a:xfrm rot="10495741">
              <a:off x="1965623" y="1602296"/>
              <a:ext cx="687673" cy="425547"/>
            </a:xfrm>
            <a:prstGeom prst="chord">
              <a:avLst/>
            </a:prstGeom>
            <a:solidFill>
              <a:srgbClr val="002060"/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 dirty="0"/>
            </a:p>
          </p:txBody>
        </p:sp>
        <p:sp>
          <p:nvSpPr>
            <p:cNvPr id="6" name="Сердце 5"/>
            <p:cNvSpPr/>
            <p:nvPr/>
          </p:nvSpPr>
          <p:spPr>
            <a:xfrm rot="18623620">
              <a:off x="1093847" y="1743928"/>
              <a:ext cx="561696" cy="178781"/>
            </a:xfrm>
            <a:prstGeom prst="heart">
              <a:avLst/>
            </a:prstGeom>
            <a:solidFill>
              <a:srgbClr val="002060"/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 dirty="0"/>
            </a:p>
          </p:txBody>
        </p:sp>
        <p:sp>
          <p:nvSpPr>
            <p:cNvPr id="7" name="Месяц 6"/>
            <p:cNvSpPr/>
            <p:nvPr/>
          </p:nvSpPr>
          <p:spPr>
            <a:xfrm rot="9763398">
              <a:off x="2029434" y="1671372"/>
              <a:ext cx="106171" cy="472278"/>
            </a:xfrm>
            <a:prstGeom prst="moon">
              <a:avLst/>
            </a:prstGeom>
            <a:solidFill>
              <a:srgbClr val="002060"/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 dirty="0"/>
            </a:p>
          </p:txBody>
        </p:sp>
        <p:sp>
          <p:nvSpPr>
            <p:cNvPr id="9" name="Месяц 8"/>
            <p:cNvSpPr/>
            <p:nvPr/>
          </p:nvSpPr>
          <p:spPr>
            <a:xfrm rot="9763398">
              <a:off x="1852495" y="1759497"/>
              <a:ext cx="56313" cy="389693"/>
            </a:xfrm>
            <a:prstGeom prst="moon">
              <a:avLst/>
            </a:prstGeom>
            <a:solidFill>
              <a:srgbClr val="002060"/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 dirty="0"/>
            </a:p>
          </p:txBody>
        </p:sp>
        <p:sp>
          <p:nvSpPr>
            <p:cNvPr id="10" name="Месяц 9"/>
            <p:cNvSpPr/>
            <p:nvPr/>
          </p:nvSpPr>
          <p:spPr>
            <a:xfrm rot="9763398">
              <a:off x="1671373" y="1807222"/>
              <a:ext cx="45719" cy="320744"/>
            </a:xfrm>
            <a:prstGeom prst="moon">
              <a:avLst/>
            </a:prstGeom>
            <a:solidFill>
              <a:srgbClr val="002060"/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 dirty="0"/>
            </a:p>
          </p:txBody>
        </p:sp>
        <p:sp>
          <p:nvSpPr>
            <p:cNvPr id="8" name="Овал 7"/>
            <p:cNvSpPr/>
            <p:nvPr/>
          </p:nvSpPr>
          <p:spPr>
            <a:xfrm>
              <a:off x="2339345" y="1615317"/>
              <a:ext cx="145639" cy="162981"/>
            </a:xfrm>
            <a:prstGeom prst="ellipse">
              <a:avLst/>
            </a:prstGeom>
            <a:solidFill>
              <a:schemeClr val="bg2"/>
            </a:solidFill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 dirty="0"/>
            </a:p>
          </p:txBody>
        </p:sp>
      </p:grpSp>
      <p:grpSp>
        <p:nvGrpSpPr>
          <p:cNvPr id="2" name="Группа 1"/>
          <p:cNvGrpSpPr/>
          <p:nvPr/>
        </p:nvGrpSpPr>
        <p:grpSpPr>
          <a:xfrm>
            <a:off x="1033174" y="1557739"/>
            <a:ext cx="974460" cy="423288"/>
            <a:chOff x="1437704" y="1704871"/>
            <a:chExt cx="1367992" cy="596719"/>
          </a:xfrm>
        </p:grpSpPr>
        <p:sp>
          <p:nvSpPr>
            <p:cNvPr id="11" name="Полилиния 10"/>
            <p:cNvSpPr/>
            <p:nvPr/>
          </p:nvSpPr>
          <p:spPr>
            <a:xfrm>
              <a:off x="1551458" y="1919618"/>
              <a:ext cx="963185" cy="222168"/>
            </a:xfrm>
            <a:custGeom>
              <a:avLst/>
              <a:gdLst>
                <a:gd name="connsiteX0" fmla="*/ 0 w 2374900"/>
                <a:gd name="connsiteY0" fmla="*/ 88900 h 356675"/>
                <a:gd name="connsiteX1" fmla="*/ 1358900 w 2374900"/>
                <a:gd name="connsiteY1" fmla="*/ 355600 h 356675"/>
                <a:gd name="connsiteX2" fmla="*/ 2374900 w 2374900"/>
                <a:gd name="connsiteY2" fmla="*/ 0 h 3566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374900" h="356675">
                  <a:moveTo>
                    <a:pt x="0" y="88900"/>
                  </a:moveTo>
                  <a:cubicBezTo>
                    <a:pt x="481541" y="229658"/>
                    <a:pt x="963083" y="370417"/>
                    <a:pt x="1358900" y="355600"/>
                  </a:cubicBezTo>
                  <a:cubicBezTo>
                    <a:pt x="1754717" y="340783"/>
                    <a:pt x="2064808" y="170391"/>
                    <a:pt x="2374900" y="0"/>
                  </a:cubicBezTo>
                </a:path>
              </a:pathLst>
            </a:custGeom>
            <a:noFill/>
            <a:ln w="76200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 dirty="0"/>
            </a:p>
          </p:txBody>
        </p:sp>
        <p:sp>
          <p:nvSpPr>
            <p:cNvPr id="12" name="Хорда 11"/>
            <p:cNvSpPr/>
            <p:nvPr/>
          </p:nvSpPr>
          <p:spPr>
            <a:xfrm rot="10495741">
              <a:off x="2118023" y="1754696"/>
              <a:ext cx="687673" cy="425547"/>
            </a:xfrm>
            <a:prstGeom prst="chord">
              <a:avLst/>
            </a:prstGeom>
            <a:solidFill>
              <a:srgbClr val="002060"/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 dirty="0"/>
            </a:p>
          </p:txBody>
        </p:sp>
        <p:sp>
          <p:nvSpPr>
            <p:cNvPr id="13" name="Сердце 12"/>
            <p:cNvSpPr/>
            <p:nvPr/>
          </p:nvSpPr>
          <p:spPr>
            <a:xfrm rot="18623620">
              <a:off x="1246247" y="1896328"/>
              <a:ext cx="561696" cy="178781"/>
            </a:xfrm>
            <a:prstGeom prst="heart">
              <a:avLst/>
            </a:prstGeom>
            <a:solidFill>
              <a:srgbClr val="002060"/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 dirty="0"/>
            </a:p>
          </p:txBody>
        </p:sp>
        <p:sp>
          <p:nvSpPr>
            <p:cNvPr id="14" name="Месяц 13"/>
            <p:cNvSpPr/>
            <p:nvPr/>
          </p:nvSpPr>
          <p:spPr>
            <a:xfrm rot="9763398">
              <a:off x="2181834" y="1823772"/>
              <a:ext cx="106171" cy="472278"/>
            </a:xfrm>
            <a:prstGeom prst="moon">
              <a:avLst/>
            </a:prstGeom>
            <a:solidFill>
              <a:srgbClr val="002060"/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 dirty="0"/>
            </a:p>
          </p:txBody>
        </p:sp>
        <p:sp>
          <p:nvSpPr>
            <p:cNvPr id="15" name="Месяц 14"/>
            <p:cNvSpPr/>
            <p:nvPr/>
          </p:nvSpPr>
          <p:spPr>
            <a:xfrm rot="9763398">
              <a:off x="2004895" y="1911897"/>
              <a:ext cx="56313" cy="389693"/>
            </a:xfrm>
            <a:prstGeom prst="moon">
              <a:avLst/>
            </a:prstGeom>
            <a:solidFill>
              <a:srgbClr val="002060"/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 dirty="0"/>
            </a:p>
          </p:txBody>
        </p:sp>
        <p:sp>
          <p:nvSpPr>
            <p:cNvPr id="16" name="Месяц 15"/>
            <p:cNvSpPr/>
            <p:nvPr/>
          </p:nvSpPr>
          <p:spPr>
            <a:xfrm rot="9763398">
              <a:off x="1823773" y="1959622"/>
              <a:ext cx="45719" cy="320744"/>
            </a:xfrm>
            <a:prstGeom prst="moon">
              <a:avLst/>
            </a:prstGeom>
            <a:solidFill>
              <a:srgbClr val="002060"/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 dirty="0"/>
            </a:p>
          </p:txBody>
        </p:sp>
        <p:sp>
          <p:nvSpPr>
            <p:cNvPr id="17" name="Овал 16"/>
            <p:cNvSpPr/>
            <p:nvPr/>
          </p:nvSpPr>
          <p:spPr>
            <a:xfrm>
              <a:off x="2491745" y="1767717"/>
              <a:ext cx="145639" cy="162981"/>
            </a:xfrm>
            <a:prstGeom prst="ellipse">
              <a:avLst/>
            </a:prstGeom>
            <a:solidFill>
              <a:schemeClr val="bg2"/>
            </a:solidFill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 dirty="0"/>
            </a:p>
          </p:txBody>
        </p:sp>
      </p:grpSp>
      <p:cxnSp>
        <p:nvCxnSpPr>
          <p:cNvPr id="18" name="Прямая со стрелкой 17"/>
          <p:cNvCxnSpPr/>
          <p:nvPr/>
        </p:nvCxnSpPr>
        <p:spPr>
          <a:xfrm>
            <a:off x="3873466" y="2174470"/>
            <a:ext cx="681280" cy="0"/>
          </a:xfrm>
          <a:prstGeom prst="straightConnector1">
            <a:avLst/>
          </a:prstGeom>
          <a:ln>
            <a:solidFill>
              <a:srgbClr val="002060"/>
            </a:solidFill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19" name="Овал 18"/>
          <p:cNvSpPr/>
          <p:nvPr/>
        </p:nvSpPr>
        <p:spPr>
          <a:xfrm>
            <a:off x="5658390" y="1070974"/>
            <a:ext cx="2376264" cy="2304256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29" name="Блок-схема: узел 28"/>
          <p:cNvSpPr/>
          <p:nvPr/>
        </p:nvSpPr>
        <p:spPr>
          <a:xfrm>
            <a:off x="6768244" y="1879993"/>
            <a:ext cx="156556" cy="158400"/>
          </a:xfrm>
          <a:prstGeom prst="flowChartConnector">
            <a:avLst/>
          </a:prstGeom>
          <a:solidFill>
            <a:schemeClr val="accent2">
              <a:lumMod val="5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41" name="Блок-схема: узел 40"/>
          <p:cNvSpPr/>
          <p:nvPr/>
        </p:nvSpPr>
        <p:spPr>
          <a:xfrm>
            <a:off x="7344080" y="2556337"/>
            <a:ext cx="156556" cy="158400"/>
          </a:xfrm>
          <a:prstGeom prst="flowChartConnector">
            <a:avLst/>
          </a:prstGeom>
          <a:solidFill>
            <a:schemeClr val="accent2">
              <a:lumMod val="5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42" name="Блок-схема: узел 41"/>
          <p:cNvSpPr/>
          <p:nvPr/>
        </p:nvSpPr>
        <p:spPr>
          <a:xfrm>
            <a:off x="6069634" y="2554529"/>
            <a:ext cx="156556" cy="158400"/>
          </a:xfrm>
          <a:prstGeom prst="flowChartConnector">
            <a:avLst/>
          </a:prstGeom>
          <a:solidFill>
            <a:schemeClr val="accent2">
              <a:lumMod val="5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grpSp>
        <p:nvGrpSpPr>
          <p:cNvPr id="35" name="Группа 34"/>
          <p:cNvGrpSpPr/>
          <p:nvPr/>
        </p:nvGrpSpPr>
        <p:grpSpPr>
          <a:xfrm>
            <a:off x="7082264" y="1405110"/>
            <a:ext cx="432048" cy="416803"/>
            <a:chOff x="6084168" y="1438332"/>
            <a:chExt cx="432048" cy="416803"/>
          </a:xfrm>
        </p:grpSpPr>
        <p:sp>
          <p:nvSpPr>
            <p:cNvPr id="36" name="7-конечная звезда 35"/>
            <p:cNvSpPr/>
            <p:nvPr/>
          </p:nvSpPr>
          <p:spPr>
            <a:xfrm>
              <a:off x="6084168" y="1438332"/>
              <a:ext cx="432048" cy="416803"/>
            </a:xfrm>
            <a:prstGeom prst="star7">
              <a:avLst/>
            </a:prstGeom>
            <a:solidFill>
              <a:srgbClr val="002060"/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sp>
          <p:nvSpPr>
            <p:cNvPr id="37" name="Дуга 36"/>
            <p:cNvSpPr/>
            <p:nvPr/>
          </p:nvSpPr>
          <p:spPr>
            <a:xfrm rot="7612933">
              <a:off x="6186428" y="1512589"/>
              <a:ext cx="216024" cy="243744"/>
            </a:xfrm>
            <a:prstGeom prst="arc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sp>
          <p:nvSpPr>
            <p:cNvPr id="38" name="Овал 37"/>
            <p:cNvSpPr/>
            <p:nvPr/>
          </p:nvSpPr>
          <p:spPr>
            <a:xfrm>
              <a:off x="6228184" y="1611468"/>
              <a:ext cx="32400" cy="324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sp>
          <p:nvSpPr>
            <p:cNvPr id="39" name="Овал 38"/>
            <p:cNvSpPr/>
            <p:nvPr/>
          </p:nvSpPr>
          <p:spPr>
            <a:xfrm>
              <a:off x="6329784" y="1614433"/>
              <a:ext cx="32400" cy="324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</p:grpSp>
      <p:grpSp>
        <p:nvGrpSpPr>
          <p:cNvPr id="25" name="Группа 24"/>
          <p:cNvGrpSpPr/>
          <p:nvPr/>
        </p:nvGrpSpPr>
        <p:grpSpPr>
          <a:xfrm>
            <a:off x="6073492" y="1560882"/>
            <a:ext cx="432048" cy="416803"/>
            <a:chOff x="6084168" y="1438332"/>
            <a:chExt cx="432048" cy="416803"/>
          </a:xfrm>
        </p:grpSpPr>
        <p:sp>
          <p:nvSpPr>
            <p:cNvPr id="21" name="7-конечная звезда 20"/>
            <p:cNvSpPr/>
            <p:nvPr/>
          </p:nvSpPr>
          <p:spPr>
            <a:xfrm>
              <a:off x="6084168" y="1438332"/>
              <a:ext cx="432048" cy="416803"/>
            </a:xfrm>
            <a:prstGeom prst="star7">
              <a:avLst/>
            </a:prstGeom>
            <a:solidFill>
              <a:srgbClr val="002060"/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sp>
          <p:nvSpPr>
            <p:cNvPr id="23" name="Дуга 22"/>
            <p:cNvSpPr/>
            <p:nvPr/>
          </p:nvSpPr>
          <p:spPr>
            <a:xfrm rot="7612933">
              <a:off x="6186428" y="1512589"/>
              <a:ext cx="216024" cy="243744"/>
            </a:xfrm>
            <a:prstGeom prst="arc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sp>
          <p:nvSpPr>
            <p:cNvPr id="24" name="Овал 23"/>
            <p:cNvSpPr/>
            <p:nvPr/>
          </p:nvSpPr>
          <p:spPr>
            <a:xfrm>
              <a:off x="6228184" y="1611468"/>
              <a:ext cx="32400" cy="324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sp>
          <p:nvSpPr>
            <p:cNvPr id="28" name="Овал 27"/>
            <p:cNvSpPr/>
            <p:nvPr/>
          </p:nvSpPr>
          <p:spPr>
            <a:xfrm>
              <a:off x="6329784" y="1614433"/>
              <a:ext cx="32400" cy="324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</p:grpSp>
      <p:grpSp>
        <p:nvGrpSpPr>
          <p:cNvPr id="30" name="Группа 29"/>
          <p:cNvGrpSpPr/>
          <p:nvPr/>
        </p:nvGrpSpPr>
        <p:grpSpPr>
          <a:xfrm>
            <a:off x="6552220" y="2424922"/>
            <a:ext cx="432048" cy="416803"/>
            <a:chOff x="6084168" y="1438332"/>
            <a:chExt cx="432048" cy="416803"/>
          </a:xfrm>
        </p:grpSpPr>
        <p:sp>
          <p:nvSpPr>
            <p:cNvPr id="31" name="7-конечная звезда 30"/>
            <p:cNvSpPr/>
            <p:nvPr/>
          </p:nvSpPr>
          <p:spPr>
            <a:xfrm>
              <a:off x="6084168" y="1438332"/>
              <a:ext cx="432048" cy="416803"/>
            </a:xfrm>
            <a:prstGeom prst="star7">
              <a:avLst/>
            </a:prstGeom>
            <a:solidFill>
              <a:srgbClr val="002060"/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sp>
          <p:nvSpPr>
            <p:cNvPr id="32" name="Дуга 31"/>
            <p:cNvSpPr/>
            <p:nvPr/>
          </p:nvSpPr>
          <p:spPr>
            <a:xfrm rot="7612933">
              <a:off x="6186428" y="1512589"/>
              <a:ext cx="216024" cy="243744"/>
            </a:xfrm>
            <a:prstGeom prst="arc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sp>
          <p:nvSpPr>
            <p:cNvPr id="33" name="Овал 32"/>
            <p:cNvSpPr/>
            <p:nvPr/>
          </p:nvSpPr>
          <p:spPr>
            <a:xfrm>
              <a:off x="6228184" y="1611468"/>
              <a:ext cx="32400" cy="324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sp>
          <p:nvSpPr>
            <p:cNvPr id="34" name="Овал 33"/>
            <p:cNvSpPr/>
            <p:nvPr/>
          </p:nvSpPr>
          <p:spPr>
            <a:xfrm>
              <a:off x="6329784" y="1614433"/>
              <a:ext cx="32400" cy="324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</p:grpSp>
      <p:cxnSp>
        <p:nvCxnSpPr>
          <p:cNvPr id="43" name="Скругленная соединительная линия 42"/>
          <p:cNvCxnSpPr/>
          <p:nvPr/>
        </p:nvCxnSpPr>
        <p:spPr>
          <a:xfrm rot="10800000">
            <a:off x="2390297" y="2772949"/>
            <a:ext cx="827026" cy="331167"/>
          </a:xfrm>
          <a:prstGeom prst="curvedConnector3">
            <a:avLst>
              <a:gd name="adj1" fmla="val 50000"/>
            </a:avLst>
          </a:prstGeom>
          <a:ln>
            <a:solidFill>
              <a:srgbClr val="002060"/>
            </a:solidFill>
            <a:prstDash val="lg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Скругленная соединительная линия 44"/>
          <p:cNvCxnSpPr/>
          <p:nvPr/>
        </p:nvCxnSpPr>
        <p:spPr>
          <a:xfrm rot="10800000">
            <a:off x="7801759" y="3075516"/>
            <a:ext cx="588205" cy="512548"/>
          </a:xfrm>
          <a:prstGeom prst="curvedConnector3">
            <a:avLst>
              <a:gd name="adj1" fmla="val 50000"/>
            </a:avLst>
          </a:prstGeom>
          <a:ln>
            <a:solidFill>
              <a:srgbClr val="002060"/>
            </a:solidFill>
            <a:prstDash val="lg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6234454" y="3624357"/>
            <a:ext cx="316208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400" dirty="0" smtClean="0">
                <a:solidFill>
                  <a:srgbClr val="002060"/>
                </a:solidFill>
                <a:latin typeface="Trajan Pro 3" pitchFamily="18" charset="0"/>
              </a:rPr>
              <a:t>Метаногенні бактерії</a:t>
            </a:r>
            <a:endParaRPr lang="uk-UA" sz="1400" dirty="0">
              <a:solidFill>
                <a:srgbClr val="002060"/>
              </a:solidFill>
              <a:latin typeface="Trajan Pro 3" pitchFamily="18" charset="0"/>
            </a:endParaRPr>
          </a:p>
        </p:txBody>
      </p:sp>
      <p:cxnSp>
        <p:nvCxnSpPr>
          <p:cNvPr id="52" name="Прямая со стрелкой 51"/>
          <p:cNvCxnSpPr/>
          <p:nvPr/>
        </p:nvCxnSpPr>
        <p:spPr>
          <a:xfrm>
            <a:off x="1303776" y="4965849"/>
            <a:ext cx="681280" cy="0"/>
          </a:xfrm>
          <a:prstGeom prst="straightConnector1">
            <a:avLst/>
          </a:prstGeom>
          <a:ln>
            <a:solidFill>
              <a:srgbClr val="002060"/>
            </a:solidFill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51" name="Скругленный прямоугольник 50"/>
          <p:cNvSpPr/>
          <p:nvPr/>
        </p:nvSpPr>
        <p:spPr>
          <a:xfrm>
            <a:off x="2630183" y="3588064"/>
            <a:ext cx="1868360" cy="2679020"/>
          </a:xfrm>
          <a:prstGeom prst="roundRect">
            <a:avLst/>
          </a:prstGeom>
          <a:solidFill>
            <a:srgbClr val="EFF2FF"/>
          </a:solidFill>
          <a:ln>
            <a:solidFill>
              <a:srgbClr val="EFF2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53" name="Скругленный прямоугольник 52"/>
          <p:cNvSpPr/>
          <p:nvPr/>
        </p:nvSpPr>
        <p:spPr>
          <a:xfrm>
            <a:off x="2769575" y="4553939"/>
            <a:ext cx="1598013" cy="1512168"/>
          </a:xfrm>
          <a:prstGeom prst="roundRect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54" name="Облако 53"/>
          <p:cNvSpPr/>
          <p:nvPr/>
        </p:nvSpPr>
        <p:spPr>
          <a:xfrm>
            <a:off x="2817165" y="4301911"/>
            <a:ext cx="1396941" cy="1008112"/>
          </a:xfrm>
          <a:prstGeom prst="cloud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56" name="TextBox 55"/>
          <p:cNvSpPr txBox="1"/>
          <p:nvPr/>
        </p:nvSpPr>
        <p:spPr>
          <a:xfrm>
            <a:off x="3113153" y="4985987"/>
            <a:ext cx="1152128" cy="769441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uk-UA" sz="4400" dirty="0" smtClean="0">
                <a:solidFill>
                  <a:srgbClr val="EFF2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jan Pro 3" pitchFamily="18" charset="0"/>
              </a:rPr>
              <a:t>О</a:t>
            </a:r>
            <a:r>
              <a:rPr lang="uk-UA" sz="4400" baseline="-25000" dirty="0" smtClean="0">
                <a:solidFill>
                  <a:srgbClr val="EFF2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jan Pro 3" pitchFamily="18" charset="0"/>
              </a:rPr>
              <a:t>2</a:t>
            </a:r>
            <a:endParaRPr lang="uk-UA" sz="4400" baseline="-25000" dirty="0">
              <a:solidFill>
                <a:srgbClr val="EFF2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ajan Pro 3" pitchFamily="18" charset="0"/>
            </a:endParaRPr>
          </a:p>
        </p:txBody>
      </p:sp>
      <p:cxnSp>
        <p:nvCxnSpPr>
          <p:cNvPr id="57" name="Прямая соединительная линия 56"/>
          <p:cNvCxnSpPr/>
          <p:nvPr/>
        </p:nvCxnSpPr>
        <p:spPr>
          <a:xfrm>
            <a:off x="3173610" y="4941469"/>
            <a:ext cx="864096" cy="813959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TextBox 59"/>
          <p:cNvSpPr txBox="1"/>
          <p:nvPr/>
        </p:nvSpPr>
        <p:spPr>
          <a:xfrm>
            <a:off x="4695286" y="4553939"/>
            <a:ext cx="648072" cy="5437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4400" b="1" baseline="-25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jan Pro 3" pitchFamily="18" charset="0"/>
              </a:rPr>
              <a:t>=</a:t>
            </a:r>
          </a:p>
        </p:txBody>
      </p:sp>
      <p:sp>
        <p:nvSpPr>
          <p:cNvPr id="69" name="TextBox 68"/>
          <p:cNvSpPr txBox="1"/>
          <p:nvPr/>
        </p:nvSpPr>
        <p:spPr>
          <a:xfrm>
            <a:off x="3015907" y="3732079"/>
            <a:ext cx="14904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000" dirty="0" smtClean="0">
                <a:solidFill>
                  <a:schemeClr val="accent5">
                    <a:lumMod val="50000"/>
                  </a:schemeClr>
                </a:solidFill>
                <a:latin typeface="Trajan Pro 3" pitchFamily="18" charset="0"/>
              </a:rPr>
              <a:t>Біогаз</a:t>
            </a:r>
            <a:endParaRPr lang="uk-UA" sz="1400" dirty="0">
              <a:solidFill>
                <a:schemeClr val="accent5">
                  <a:lumMod val="50000"/>
                </a:schemeClr>
              </a:solidFill>
              <a:latin typeface="Trajan Pro 3" pitchFamily="18" charset="0"/>
            </a:endParaRPr>
          </a:p>
        </p:txBody>
      </p:sp>
      <p:sp>
        <p:nvSpPr>
          <p:cNvPr id="81" name="Молния 80"/>
          <p:cNvSpPr/>
          <p:nvPr/>
        </p:nvSpPr>
        <p:spPr>
          <a:xfrm>
            <a:off x="5350566" y="4458187"/>
            <a:ext cx="792462" cy="990556"/>
          </a:xfrm>
          <a:prstGeom prst="lightningBol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grpSp>
        <p:nvGrpSpPr>
          <p:cNvPr id="86" name="Группа 85"/>
          <p:cNvGrpSpPr/>
          <p:nvPr/>
        </p:nvGrpSpPr>
        <p:grpSpPr>
          <a:xfrm>
            <a:off x="6406601" y="4687674"/>
            <a:ext cx="813959" cy="820008"/>
            <a:chOff x="7457868" y="5139422"/>
            <a:chExt cx="813959" cy="820008"/>
          </a:xfrm>
        </p:grpSpPr>
        <p:sp>
          <p:nvSpPr>
            <p:cNvPr id="83" name="Капля 82"/>
            <p:cNvSpPr/>
            <p:nvPr/>
          </p:nvSpPr>
          <p:spPr>
            <a:xfrm rot="18887862">
              <a:off x="7454844" y="5142446"/>
              <a:ext cx="820008" cy="813959"/>
            </a:xfrm>
            <a:prstGeom prst="teardrop">
              <a:avLst>
                <a:gd name="adj" fmla="val 126794"/>
              </a:avLst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sp>
          <p:nvSpPr>
            <p:cNvPr id="84" name="Капля 83"/>
            <p:cNvSpPr/>
            <p:nvPr/>
          </p:nvSpPr>
          <p:spPr>
            <a:xfrm rot="18887862">
              <a:off x="7580213" y="5250875"/>
              <a:ext cx="585535" cy="597101"/>
            </a:xfrm>
            <a:prstGeom prst="teardrop">
              <a:avLst>
                <a:gd name="adj" fmla="val 126794"/>
              </a:avLst>
            </a:prstGeom>
            <a:solidFill>
              <a:srgbClr val="FFC000"/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sp>
          <p:nvSpPr>
            <p:cNvPr id="85" name="Капля 84"/>
            <p:cNvSpPr/>
            <p:nvPr/>
          </p:nvSpPr>
          <p:spPr>
            <a:xfrm rot="18887862">
              <a:off x="7682861" y="5448103"/>
              <a:ext cx="380237" cy="385404"/>
            </a:xfrm>
            <a:prstGeom prst="teardrop">
              <a:avLst>
                <a:gd name="adj" fmla="val 126794"/>
              </a:avLst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</p:grpSp>
      <p:grpSp>
        <p:nvGrpSpPr>
          <p:cNvPr id="87" name="Группа 86"/>
          <p:cNvGrpSpPr/>
          <p:nvPr/>
        </p:nvGrpSpPr>
        <p:grpSpPr>
          <a:xfrm>
            <a:off x="7648715" y="4628693"/>
            <a:ext cx="1101389" cy="764506"/>
            <a:chOff x="1505239" y="2924944"/>
            <a:chExt cx="1046348" cy="734556"/>
          </a:xfrm>
        </p:grpSpPr>
        <p:sp>
          <p:nvSpPr>
            <p:cNvPr id="88" name="Скругленный прямоугольник 87"/>
            <p:cNvSpPr/>
            <p:nvPr/>
          </p:nvSpPr>
          <p:spPr>
            <a:xfrm>
              <a:off x="1505239" y="3212976"/>
              <a:ext cx="1046348" cy="359276"/>
            </a:xfrm>
            <a:prstGeom prst="roundRect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 dirty="0"/>
            </a:p>
          </p:txBody>
        </p:sp>
        <p:sp>
          <p:nvSpPr>
            <p:cNvPr id="89" name="Блок-схема: узел 88"/>
            <p:cNvSpPr/>
            <p:nvPr/>
          </p:nvSpPr>
          <p:spPr>
            <a:xfrm>
              <a:off x="2445643" y="3267044"/>
              <a:ext cx="97230" cy="143634"/>
            </a:xfrm>
            <a:prstGeom prst="flowChartConnector">
              <a:avLst/>
            </a:prstGeom>
            <a:solidFill>
              <a:srgbClr val="FFFF00"/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 dirty="0"/>
            </a:p>
          </p:txBody>
        </p:sp>
        <p:sp>
          <p:nvSpPr>
            <p:cNvPr id="90" name="Скругленный прямоугольник 89"/>
            <p:cNvSpPr/>
            <p:nvPr/>
          </p:nvSpPr>
          <p:spPr>
            <a:xfrm>
              <a:off x="1505239" y="2924944"/>
              <a:ext cx="796718" cy="413917"/>
            </a:xfrm>
            <a:prstGeom prst="roundRect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 dirty="0"/>
            </a:p>
          </p:txBody>
        </p:sp>
        <p:sp>
          <p:nvSpPr>
            <p:cNvPr id="91" name="Скругленный прямоугольник 90"/>
            <p:cNvSpPr/>
            <p:nvPr/>
          </p:nvSpPr>
          <p:spPr>
            <a:xfrm>
              <a:off x="1581439" y="3002238"/>
              <a:ext cx="644318" cy="152400"/>
            </a:xfrm>
            <a:prstGeom prst="roundRect">
              <a:avLst/>
            </a:prstGeom>
            <a:solidFill>
              <a:srgbClr val="CAE2F6"/>
            </a:solidFill>
            <a:ln>
              <a:solidFill>
                <a:srgbClr val="CAE2F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 dirty="0"/>
            </a:p>
          </p:txBody>
        </p:sp>
        <p:cxnSp>
          <p:nvCxnSpPr>
            <p:cNvPr id="92" name="Прямая соединительная линия 91"/>
            <p:cNvCxnSpPr>
              <a:stCxn id="90" idx="0"/>
              <a:endCxn id="90" idx="2"/>
            </p:cNvCxnSpPr>
            <p:nvPr/>
          </p:nvCxnSpPr>
          <p:spPr>
            <a:xfrm>
              <a:off x="1903598" y="2924944"/>
              <a:ext cx="0" cy="413917"/>
            </a:xfrm>
            <a:prstGeom prst="line">
              <a:avLst/>
            </a:prstGeom>
            <a:ln w="19050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3" name="Скругленный прямоугольник 92"/>
            <p:cNvSpPr/>
            <p:nvPr/>
          </p:nvSpPr>
          <p:spPr>
            <a:xfrm>
              <a:off x="1542109" y="3488556"/>
              <a:ext cx="972607" cy="83696"/>
            </a:xfrm>
            <a:prstGeom prst="roundRect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 dirty="0"/>
            </a:p>
          </p:txBody>
        </p:sp>
        <p:sp>
          <p:nvSpPr>
            <p:cNvPr id="94" name="Блок-схема: узел 93"/>
            <p:cNvSpPr/>
            <p:nvPr/>
          </p:nvSpPr>
          <p:spPr>
            <a:xfrm>
              <a:off x="1650634" y="3492108"/>
              <a:ext cx="144016" cy="163840"/>
            </a:xfrm>
            <a:prstGeom prst="flowChartConnector">
              <a:avLst/>
            </a:prstGeom>
            <a:solidFill>
              <a:schemeClr val="bg1">
                <a:lumMod val="50000"/>
              </a:schemeClr>
            </a:solidFill>
            <a:ln w="76200"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 dirty="0"/>
            </a:p>
          </p:txBody>
        </p:sp>
        <p:sp>
          <p:nvSpPr>
            <p:cNvPr id="95" name="Блок-схема: узел 94"/>
            <p:cNvSpPr/>
            <p:nvPr/>
          </p:nvSpPr>
          <p:spPr>
            <a:xfrm>
              <a:off x="2174591" y="3492108"/>
              <a:ext cx="144016" cy="167392"/>
            </a:xfrm>
            <a:prstGeom prst="flowChartConnector">
              <a:avLst/>
            </a:prstGeom>
            <a:solidFill>
              <a:schemeClr val="bg1">
                <a:lumMod val="50000"/>
              </a:schemeClr>
            </a:solidFill>
            <a:ln w="76200"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 dirty="0"/>
            </a:p>
          </p:txBody>
        </p:sp>
      </p:grpSp>
      <p:sp>
        <p:nvSpPr>
          <p:cNvPr id="100" name="TextBox 99"/>
          <p:cNvSpPr txBox="1"/>
          <p:nvPr/>
        </p:nvSpPr>
        <p:spPr>
          <a:xfrm>
            <a:off x="3203848" y="2964968"/>
            <a:ext cx="316208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400" dirty="0" smtClean="0">
                <a:solidFill>
                  <a:srgbClr val="002060"/>
                </a:solidFill>
                <a:latin typeface="Trajan Pro 3" pitchFamily="18" charset="0"/>
              </a:rPr>
              <a:t>Харчові відходи</a:t>
            </a:r>
            <a:endParaRPr lang="uk-UA" sz="1400" dirty="0">
              <a:solidFill>
                <a:srgbClr val="002060"/>
              </a:solidFill>
              <a:latin typeface="Trajan Pro 3" pitchFamily="18" charset="0"/>
            </a:endParaRPr>
          </a:p>
        </p:txBody>
      </p:sp>
      <p:cxnSp>
        <p:nvCxnSpPr>
          <p:cNvPr id="101" name="Скругленная соединительная линия 100"/>
          <p:cNvCxnSpPr/>
          <p:nvPr/>
        </p:nvCxnSpPr>
        <p:spPr>
          <a:xfrm flipV="1">
            <a:off x="1799092" y="5343630"/>
            <a:ext cx="690672" cy="287749"/>
          </a:xfrm>
          <a:prstGeom prst="curvedConnector3">
            <a:avLst>
              <a:gd name="adj1" fmla="val 50000"/>
            </a:avLst>
          </a:prstGeom>
          <a:ln>
            <a:solidFill>
              <a:srgbClr val="002060"/>
            </a:solidFill>
            <a:prstDash val="lg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TextBox 102"/>
          <p:cNvSpPr txBox="1"/>
          <p:nvPr/>
        </p:nvSpPr>
        <p:spPr>
          <a:xfrm>
            <a:off x="216679" y="5683778"/>
            <a:ext cx="2611314" cy="764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400" dirty="0" smtClean="0">
                <a:solidFill>
                  <a:srgbClr val="002060"/>
                </a:solidFill>
                <a:latin typeface="Trajan Pro 3" pitchFamily="18" charset="0"/>
              </a:rPr>
              <a:t>Герметичний контейнер у якому утворюється біогаз</a:t>
            </a:r>
            <a:endParaRPr lang="uk-UA" sz="1400" dirty="0">
              <a:solidFill>
                <a:srgbClr val="002060"/>
              </a:solidFill>
              <a:latin typeface="Trajan Pro 3" pitchFamily="18" charset="0"/>
            </a:endParaRPr>
          </a:p>
        </p:txBody>
      </p:sp>
      <p:cxnSp>
        <p:nvCxnSpPr>
          <p:cNvPr id="106" name="Скругленная соединительная линия 105"/>
          <p:cNvCxnSpPr/>
          <p:nvPr/>
        </p:nvCxnSpPr>
        <p:spPr>
          <a:xfrm rot="5400000" flipH="1" flipV="1">
            <a:off x="7727139" y="5638174"/>
            <a:ext cx="516289" cy="339577"/>
          </a:xfrm>
          <a:prstGeom prst="curvedConnector3">
            <a:avLst>
              <a:gd name="adj1" fmla="val 50000"/>
            </a:avLst>
          </a:prstGeom>
          <a:ln>
            <a:solidFill>
              <a:srgbClr val="002060"/>
            </a:solidFill>
            <a:prstDash val="lg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" name="TextBox 111"/>
          <p:cNvSpPr txBox="1"/>
          <p:nvPr/>
        </p:nvSpPr>
        <p:spPr>
          <a:xfrm>
            <a:off x="4411896" y="5897752"/>
            <a:ext cx="354145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uk-UA" sz="1400" dirty="0" smtClean="0">
                <a:solidFill>
                  <a:srgbClr val="002060"/>
                </a:solidFill>
                <a:latin typeface="Trajan Pro 3" pitchFamily="18" charset="0"/>
              </a:rPr>
              <a:t>Біогаз може бути використаний як джерело енергії та альтернативне паливо</a:t>
            </a:r>
            <a:endParaRPr lang="uk-UA" sz="1400" dirty="0">
              <a:solidFill>
                <a:srgbClr val="002060"/>
              </a:solidFill>
              <a:latin typeface="Trajan Pro 3" pitchFamily="18" charset="0"/>
            </a:endParaRPr>
          </a:p>
        </p:txBody>
      </p:sp>
      <p:sp>
        <p:nvSpPr>
          <p:cNvPr id="114" name="TextBox 113"/>
          <p:cNvSpPr txBox="1"/>
          <p:nvPr/>
        </p:nvSpPr>
        <p:spPr>
          <a:xfrm>
            <a:off x="919252" y="377528"/>
            <a:ext cx="78500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uk-UA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jan Pro 3" pitchFamily="18" charset="0"/>
              </a:rPr>
              <a:t>Процес переробки харчових відходів</a:t>
            </a:r>
          </a:p>
        </p:txBody>
      </p:sp>
    </p:spTree>
    <p:extLst>
      <p:ext uri="{BB962C8B-B14F-4D97-AF65-F5344CB8AC3E}">
        <p14:creationId xmlns:p14="http://schemas.microsoft.com/office/powerpoint/2010/main" val="24030363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233 0.02337 C 0.01424 0.02708 0.01615 0.0287 0.0191 0.03101 C 0.02326 0.04027 0.01771 0.02916 0.02326 0.03657 C 0.02622 0.0405 0.02795 0.0456 0.0316 0.04884 C 0.03247 0.05254 0.03385 0.05509 0.0349 0.05879 C 0.0342 0.0699 0.03351 0.07777 0.02656 0.08449 C 0.02517 0.08981 0.02118 0.09166 0.01823 0.0956 C 0.01545 0.0993 0.01319 0.10347 0.0099 0.10671 C 0.00868 0.11111 0.00694 0.11597 0.00486 0.1199 C 0.00365 0.12476 0.00243 0.12939 0.00156 0.13449 C 0.00191 0.13888 0.00122 0.14398 0.00313 0.14768 C 0.00486 0.15138 0.01076 0.15555 0.01076 0.15578 " pathEditMode="relative" rAng="0" ptsTypes="fffffffffffA">
                                      <p:cBhvr>
                                        <p:cTn id="6" dur="5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73" y="6597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2622 0.00208 C -0.02986 0.00301 -0.03195 0.00532 -0.03542 0.00648 C -0.03594 0.00764 -0.03629 0.00903 -0.03698 0.00995 C -0.03768 0.01065 -0.03889 0.01019 -0.03959 0.01111 C -0.0408 0.01273 -0.04097 0.01574 -0.04202 0.01759 C -0.04097 0.02639 -0.03611 0.03472 -0.02952 0.03773 C -0.02587 0.04444 -0.02118 0.04954 -0.01788 0.05648 C -0.01563 0.06852 -0.01667 0.0838 -0.02205 0.09444 C -0.0217 0.10185 -0.02275 0.10995 -0.02032 0.11667 C -0.01684 0.12593 -0.01702 0.12014 -0.01702 0.12431 " pathEditMode="relative" ptsTypes="fffffffffA">
                                      <p:cBhvr>
                                        <p:cTn id="8" dur="5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9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347 -0.03287 C -0.00625 -0.03565 -0.00677 -0.03843 -0.0092 -0.0419 C -0.00972 -0.04398 -0.01041 -0.0463 -0.01093 -0.04838 C -0.01128 -0.04954 -0.0118 -0.05185 -0.0118 -0.05185 C -0.01145 -0.0581 -0.01302 -0.06574 -0.01007 -0.0706 C -0.00642 -0.07685 0.00087 -0.08148 0.0066 -0.08403 C 0.0132 -0.09283 0.01407 -0.09097 0.01407 -0.10509 L 0.00747 -0.1007 " pathEditMode="relative" ptsTypes="ffffffAA">
                                      <p:cBhvr>
                                        <p:cTn id="10" dur="5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2" presetClass="emph" presetSubtype="0" repeatCount="5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5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6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7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8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9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0" presetID="32" presetClass="emph" presetSubtype="0" repeatCount="5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1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2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3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4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5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6" presetID="32" presetClass="emph" presetSubtype="0" repeatCount="5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7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8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9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0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31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8" name="Picture 3" descr="C:\Users\ВВВ\AppData\Local\Microsoft\Windows\Temporary Internet Files\Content.IE5\4K4AVJXG\MC900303689[1].wmf"/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4852" y="6106445"/>
            <a:ext cx="652326" cy="6636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1016794" y="405448"/>
            <a:ext cx="779462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uk-UA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jan Pro 3" pitchFamily="18" charset="0"/>
              </a:rPr>
              <a:t>Що ми можемо зробити?</a:t>
            </a:r>
            <a:endParaRPr lang="uk-UA" sz="28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ajan Pro 3" pitchFamily="18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656203" y="1268760"/>
            <a:ext cx="7618649" cy="32008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dirty="0" smtClean="0">
                <a:solidFill>
                  <a:srgbClr val="002060"/>
                </a:solidFill>
                <a:latin typeface="Trajan Pro 3" pitchFamily="18" charset="0"/>
              </a:rPr>
              <a:t>Щодня українці купують більше </a:t>
            </a:r>
            <a:r>
              <a:rPr lang="uk-UA" sz="2000" dirty="0" smtClean="0">
                <a:solidFill>
                  <a:srgbClr val="C00000"/>
                </a:solidFill>
                <a:latin typeface="Trajan Pro 3" pitchFamily="18" charset="0"/>
              </a:rPr>
              <a:t>200 тис. батарейок </a:t>
            </a:r>
            <a:r>
              <a:rPr lang="uk-UA" dirty="0" smtClean="0">
                <a:solidFill>
                  <a:srgbClr val="002060"/>
                </a:solidFill>
                <a:latin typeface="Trajan Pro 3" pitchFamily="18" charset="0"/>
              </a:rPr>
              <a:t>і приблизно стільки ж щодня потрапляє на смітник. Це майже </a:t>
            </a:r>
            <a:r>
              <a:rPr lang="uk-UA" sz="2000" dirty="0" smtClean="0">
                <a:solidFill>
                  <a:srgbClr val="C00000"/>
                </a:solidFill>
                <a:latin typeface="Trajan Pro 3" pitchFamily="18" charset="0"/>
              </a:rPr>
              <a:t>10 тонн </a:t>
            </a:r>
            <a:r>
              <a:rPr lang="uk-UA" dirty="0" smtClean="0">
                <a:solidFill>
                  <a:srgbClr val="002060"/>
                </a:solidFill>
                <a:latin typeface="Trajan Pro 3" pitchFamily="18" charset="0"/>
              </a:rPr>
              <a:t>хімічно небезпечних речовин, які здатні забруднити таку ж територію, як Печерський район Києва або отруїти стільки ж води, скільки за добу споживає весь Харків.</a:t>
            </a:r>
          </a:p>
          <a:p>
            <a:pPr algn="just"/>
            <a:endParaRPr lang="uk-UA" dirty="0" smtClean="0">
              <a:solidFill>
                <a:srgbClr val="002060"/>
              </a:solidFill>
              <a:latin typeface="Trajan Pro 3" pitchFamily="18" charset="0"/>
            </a:endParaRPr>
          </a:p>
          <a:p>
            <a:pPr algn="just"/>
            <a:r>
              <a:rPr lang="uk-UA" dirty="0" smtClean="0">
                <a:solidFill>
                  <a:srgbClr val="002060"/>
                </a:solidFill>
                <a:latin typeface="Trajan Pro 3" pitchFamily="18" charset="0"/>
              </a:rPr>
              <a:t>МТС і Міністерство екології та природних ресурсів України закликають всіх викидати батарейки правильно – у спеціально встановлені для цього контейнери. </a:t>
            </a:r>
            <a:endParaRPr lang="uk-UA" dirty="0">
              <a:solidFill>
                <a:srgbClr val="002060"/>
              </a:solidFill>
              <a:latin typeface="Trajan Pro 3" pitchFamily="18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22993" y="4725144"/>
            <a:ext cx="3621415" cy="16788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" name="Прямоугольник 22"/>
          <p:cNvSpPr/>
          <p:nvPr/>
        </p:nvSpPr>
        <p:spPr>
          <a:xfrm>
            <a:off x="381606" y="6165304"/>
            <a:ext cx="410561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dirty="0">
                <a:solidFill>
                  <a:srgbClr val="C00000"/>
                </a:solidFill>
                <a:latin typeface="Trajan Pro 3" pitchFamily="18" charset="0"/>
              </a:rPr>
              <a:t>м. </a:t>
            </a:r>
            <a:r>
              <a:rPr lang="ru-RU" sz="2000" dirty="0" err="1">
                <a:solidFill>
                  <a:srgbClr val="C00000"/>
                </a:solidFill>
                <a:latin typeface="Trajan Pro 3" pitchFamily="18" charset="0"/>
              </a:rPr>
              <a:t>Бровари</a:t>
            </a:r>
            <a:r>
              <a:rPr lang="ru-RU" sz="2000" dirty="0">
                <a:solidFill>
                  <a:srgbClr val="C00000"/>
                </a:solidFill>
                <a:latin typeface="Trajan Pro 3" pitchFamily="18" charset="0"/>
              </a:rPr>
              <a:t>, </a:t>
            </a:r>
            <a:r>
              <a:rPr lang="ru-RU" sz="2000" dirty="0" err="1">
                <a:solidFill>
                  <a:srgbClr val="C00000"/>
                </a:solidFill>
                <a:latin typeface="Trajan Pro 3" pitchFamily="18" charset="0"/>
              </a:rPr>
              <a:t>вул</a:t>
            </a:r>
            <a:r>
              <a:rPr lang="ru-RU" sz="2000" dirty="0">
                <a:solidFill>
                  <a:srgbClr val="C00000"/>
                </a:solidFill>
                <a:latin typeface="Trajan Pro 3" pitchFamily="18" charset="0"/>
              </a:rPr>
              <a:t>. </a:t>
            </a:r>
            <a:r>
              <a:rPr lang="ru-RU" sz="2000" dirty="0" err="1">
                <a:solidFill>
                  <a:srgbClr val="C00000"/>
                </a:solidFill>
                <a:latin typeface="Trajan Pro 3" pitchFamily="18" charset="0"/>
              </a:rPr>
              <a:t>Гагаріна</a:t>
            </a:r>
            <a:r>
              <a:rPr lang="ru-RU" sz="2000" dirty="0">
                <a:solidFill>
                  <a:srgbClr val="C00000"/>
                </a:solidFill>
                <a:latin typeface="Trajan Pro 3" pitchFamily="18" charset="0"/>
              </a:rPr>
              <a:t>, 11</a:t>
            </a:r>
            <a:endParaRPr lang="uk-UA" sz="2000" dirty="0">
              <a:solidFill>
                <a:srgbClr val="C00000"/>
              </a:solidFill>
              <a:latin typeface="Trajan Pro 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3581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-192360" y="404535"/>
            <a:ext cx="878154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uk-UA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jan Pro 3" pitchFamily="18" charset="0"/>
              </a:rPr>
              <a:t>чому так важливо навчитися переробляти речі?</a:t>
            </a:r>
            <a:endParaRPr lang="uk-UA" sz="28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ajan Pro 3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46697" y="1598110"/>
            <a:ext cx="8208912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300000"/>
              </a:lnSpc>
            </a:pPr>
            <a:r>
              <a:rPr lang="uk-UA" sz="2000" dirty="0" smtClean="0">
                <a:solidFill>
                  <a:schemeClr val="accent1">
                    <a:lumMod val="50000"/>
                  </a:schemeClr>
                </a:solidFill>
                <a:latin typeface="Trajan Pro 3" pitchFamily="18" charset="0"/>
              </a:rPr>
              <a:t>Переробка речей…</a:t>
            </a:r>
          </a:p>
          <a:p>
            <a:pPr marL="285750" indent="-285750">
              <a:lnSpc>
                <a:spcPct val="300000"/>
              </a:lnSpc>
              <a:buClr>
                <a:schemeClr val="accent1">
                  <a:lumMod val="50000"/>
                </a:schemeClr>
              </a:buClr>
              <a:buSzPct val="139000"/>
              <a:buFont typeface="Wingdings" panose="05000000000000000000" pitchFamily="2" charset="2"/>
              <a:buChar char="v"/>
            </a:pPr>
            <a:r>
              <a:rPr lang="uk-UA" sz="1400" dirty="0" smtClean="0">
                <a:solidFill>
                  <a:srgbClr val="002060"/>
                </a:solidFill>
                <a:latin typeface="Trajan Pro 3" pitchFamily="18" charset="0"/>
              </a:rPr>
              <a:t>Зберігає природні ресурси</a:t>
            </a:r>
          </a:p>
          <a:p>
            <a:pPr marL="285750" indent="-285750">
              <a:lnSpc>
                <a:spcPct val="300000"/>
              </a:lnSpc>
              <a:buClr>
                <a:schemeClr val="accent1">
                  <a:lumMod val="50000"/>
                </a:schemeClr>
              </a:buClr>
              <a:buSzPct val="139000"/>
              <a:buFont typeface="Wingdings" panose="05000000000000000000" pitchFamily="2" charset="2"/>
              <a:buChar char="v"/>
            </a:pPr>
            <a:r>
              <a:rPr lang="uk-UA" sz="1400" dirty="0" smtClean="0">
                <a:solidFill>
                  <a:srgbClr val="002060"/>
                </a:solidFill>
                <a:latin typeface="Trajan Pro 3" pitchFamily="18" charset="0"/>
              </a:rPr>
              <a:t>Допомагає заощадити електроенергію</a:t>
            </a:r>
          </a:p>
          <a:p>
            <a:pPr marL="285750" indent="-285750">
              <a:lnSpc>
                <a:spcPct val="300000"/>
              </a:lnSpc>
              <a:buClr>
                <a:schemeClr val="accent1">
                  <a:lumMod val="50000"/>
                </a:schemeClr>
              </a:buClr>
              <a:buSzPct val="139000"/>
              <a:buFont typeface="Wingdings" panose="05000000000000000000" pitchFamily="2" charset="2"/>
              <a:buChar char="v"/>
            </a:pPr>
            <a:r>
              <a:rPr lang="uk-UA" sz="1400" dirty="0" smtClean="0">
                <a:solidFill>
                  <a:srgbClr val="002060"/>
                </a:solidFill>
                <a:latin typeface="Trajan Pro 3" pitchFamily="18" charset="0"/>
              </a:rPr>
              <a:t>Сприяє охороні навколишнього середовища</a:t>
            </a:r>
          </a:p>
          <a:p>
            <a:pPr marL="285750" indent="-285750">
              <a:lnSpc>
                <a:spcPct val="300000"/>
              </a:lnSpc>
              <a:buClr>
                <a:schemeClr val="accent1">
                  <a:lumMod val="50000"/>
                </a:schemeClr>
              </a:buClr>
              <a:buSzPct val="139000"/>
              <a:buFont typeface="Wingdings" panose="05000000000000000000" pitchFamily="2" charset="2"/>
              <a:buChar char="v"/>
            </a:pPr>
            <a:r>
              <a:rPr lang="uk-UA" sz="1400" dirty="0" smtClean="0">
                <a:solidFill>
                  <a:srgbClr val="002060"/>
                </a:solidFill>
                <a:latin typeface="Trajan Pro 3" pitchFamily="18" charset="0"/>
              </a:rPr>
              <a:t>Допомагає зменшити сміттєзвалища</a:t>
            </a:r>
            <a:endParaRPr lang="uk-UA" sz="1400" dirty="0">
              <a:solidFill>
                <a:srgbClr val="002060"/>
              </a:solidFill>
              <a:latin typeface="Trajan Pro 3" pitchFamily="18" charset="0"/>
            </a:endParaRPr>
          </a:p>
        </p:txBody>
      </p:sp>
      <p:sp>
        <p:nvSpPr>
          <p:cNvPr id="9" name="Полилиния 8"/>
          <p:cNvSpPr/>
          <p:nvPr/>
        </p:nvSpPr>
        <p:spPr>
          <a:xfrm>
            <a:off x="6638430" y="4432300"/>
            <a:ext cx="269976" cy="2108200"/>
          </a:xfrm>
          <a:custGeom>
            <a:avLst/>
            <a:gdLst>
              <a:gd name="connsiteX0" fmla="*/ 130670 w 269976"/>
              <a:gd name="connsiteY0" fmla="*/ 0 h 2108200"/>
              <a:gd name="connsiteX1" fmla="*/ 3670 w 269976"/>
              <a:gd name="connsiteY1" fmla="*/ 495300 h 2108200"/>
              <a:gd name="connsiteX2" fmla="*/ 257670 w 269976"/>
              <a:gd name="connsiteY2" fmla="*/ 1435100 h 2108200"/>
              <a:gd name="connsiteX3" fmla="*/ 206870 w 269976"/>
              <a:gd name="connsiteY3" fmla="*/ 2108200 h 2108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9976" h="2108200">
                <a:moveTo>
                  <a:pt x="130670" y="0"/>
                </a:moveTo>
                <a:cubicBezTo>
                  <a:pt x="56586" y="128058"/>
                  <a:pt x="-17497" y="256117"/>
                  <a:pt x="3670" y="495300"/>
                </a:cubicBezTo>
                <a:cubicBezTo>
                  <a:pt x="24837" y="734483"/>
                  <a:pt x="223803" y="1166283"/>
                  <a:pt x="257670" y="1435100"/>
                </a:cubicBezTo>
                <a:cubicBezTo>
                  <a:pt x="291537" y="1703917"/>
                  <a:pt x="249203" y="1906058"/>
                  <a:pt x="206870" y="2108200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9" name="Полилиния 18"/>
          <p:cNvSpPr/>
          <p:nvPr/>
        </p:nvSpPr>
        <p:spPr>
          <a:xfrm>
            <a:off x="7620506" y="4884404"/>
            <a:ext cx="269976" cy="1656095"/>
          </a:xfrm>
          <a:custGeom>
            <a:avLst/>
            <a:gdLst>
              <a:gd name="connsiteX0" fmla="*/ 130670 w 269976"/>
              <a:gd name="connsiteY0" fmla="*/ 0 h 2108200"/>
              <a:gd name="connsiteX1" fmla="*/ 3670 w 269976"/>
              <a:gd name="connsiteY1" fmla="*/ 495300 h 2108200"/>
              <a:gd name="connsiteX2" fmla="*/ 257670 w 269976"/>
              <a:gd name="connsiteY2" fmla="*/ 1435100 h 2108200"/>
              <a:gd name="connsiteX3" fmla="*/ 206870 w 269976"/>
              <a:gd name="connsiteY3" fmla="*/ 2108200 h 2108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9976" h="2108200">
                <a:moveTo>
                  <a:pt x="130670" y="0"/>
                </a:moveTo>
                <a:cubicBezTo>
                  <a:pt x="56586" y="128058"/>
                  <a:pt x="-17497" y="256117"/>
                  <a:pt x="3670" y="495300"/>
                </a:cubicBezTo>
                <a:cubicBezTo>
                  <a:pt x="24837" y="734483"/>
                  <a:pt x="223803" y="1166283"/>
                  <a:pt x="257670" y="1435100"/>
                </a:cubicBezTo>
                <a:cubicBezTo>
                  <a:pt x="291537" y="1703917"/>
                  <a:pt x="249203" y="1906058"/>
                  <a:pt x="206870" y="2108200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20" name="Полилиния 19"/>
          <p:cNvSpPr/>
          <p:nvPr/>
        </p:nvSpPr>
        <p:spPr>
          <a:xfrm>
            <a:off x="8451036" y="4356604"/>
            <a:ext cx="269976" cy="1952716"/>
          </a:xfrm>
          <a:custGeom>
            <a:avLst/>
            <a:gdLst>
              <a:gd name="connsiteX0" fmla="*/ 130670 w 269976"/>
              <a:gd name="connsiteY0" fmla="*/ 0 h 2108200"/>
              <a:gd name="connsiteX1" fmla="*/ 3670 w 269976"/>
              <a:gd name="connsiteY1" fmla="*/ 495300 h 2108200"/>
              <a:gd name="connsiteX2" fmla="*/ 257670 w 269976"/>
              <a:gd name="connsiteY2" fmla="*/ 1435100 h 2108200"/>
              <a:gd name="connsiteX3" fmla="*/ 206870 w 269976"/>
              <a:gd name="connsiteY3" fmla="*/ 2108200 h 2108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9976" h="2108200">
                <a:moveTo>
                  <a:pt x="130670" y="0"/>
                </a:moveTo>
                <a:cubicBezTo>
                  <a:pt x="56586" y="128058"/>
                  <a:pt x="-17497" y="256117"/>
                  <a:pt x="3670" y="495300"/>
                </a:cubicBezTo>
                <a:cubicBezTo>
                  <a:pt x="24837" y="734483"/>
                  <a:pt x="223803" y="1166283"/>
                  <a:pt x="257670" y="1435100"/>
                </a:cubicBezTo>
                <a:cubicBezTo>
                  <a:pt x="291537" y="1703917"/>
                  <a:pt x="249203" y="1906058"/>
                  <a:pt x="206870" y="2108200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pic>
        <p:nvPicPr>
          <p:cNvPr id="5" name="Picture 3" descr="C:\Users\ВВВ\AppData\Local\Microsoft\Windows\Temporary Internet Files\Content.IE5\4K4AVJXG\MC900303689[1].wmf"/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4852" y="6106445"/>
            <a:ext cx="652326" cy="6636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6" name="Группа 15"/>
          <p:cNvGrpSpPr/>
          <p:nvPr/>
        </p:nvGrpSpPr>
        <p:grpSpPr>
          <a:xfrm>
            <a:off x="8129415" y="3538418"/>
            <a:ext cx="943200" cy="942417"/>
            <a:chOff x="4832650" y="1434220"/>
            <a:chExt cx="943200" cy="942417"/>
          </a:xfrm>
        </p:grpSpPr>
        <p:sp>
          <p:nvSpPr>
            <p:cNvPr id="17" name="16-конечная звезда 16"/>
            <p:cNvSpPr/>
            <p:nvPr/>
          </p:nvSpPr>
          <p:spPr>
            <a:xfrm>
              <a:off x="4832650" y="1434220"/>
              <a:ext cx="943200" cy="942417"/>
            </a:xfrm>
            <a:prstGeom prst="star16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 dirty="0"/>
            </a:p>
          </p:txBody>
        </p:sp>
        <p:sp>
          <p:nvSpPr>
            <p:cNvPr id="18" name="Овал 17"/>
            <p:cNvSpPr/>
            <p:nvPr/>
          </p:nvSpPr>
          <p:spPr>
            <a:xfrm>
              <a:off x="5040958" y="1646228"/>
              <a:ext cx="517886" cy="518400"/>
            </a:xfrm>
            <a:prstGeom prst="ellipse">
              <a:avLst/>
            </a:prstGeom>
            <a:solidFill>
              <a:schemeClr val="accent5">
                <a:lumMod val="75000"/>
              </a:schemeClr>
            </a:solidFill>
            <a:ln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 dirty="0"/>
            </a:p>
          </p:txBody>
        </p:sp>
      </p:grpSp>
      <p:grpSp>
        <p:nvGrpSpPr>
          <p:cNvPr id="13" name="Группа 12"/>
          <p:cNvGrpSpPr/>
          <p:nvPr/>
        </p:nvGrpSpPr>
        <p:grpSpPr>
          <a:xfrm>
            <a:off x="7301208" y="4070759"/>
            <a:ext cx="943200" cy="942417"/>
            <a:chOff x="4832650" y="1434220"/>
            <a:chExt cx="943200" cy="942417"/>
          </a:xfrm>
        </p:grpSpPr>
        <p:sp>
          <p:nvSpPr>
            <p:cNvPr id="14" name="16-конечная звезда 13"/>
            <p:cNvSpPr/>
            <p:nvPr/>
          </p:nvSpPr>
          <p:spPr>
            <a:xfrm>
              <a:off x="4832650" y="1434220"/>
              <a:ext cx="943200" cy="942417"/>
            </a:xfrm>
            <a:prstGeom prst="star16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 dirty="0"/>
            </a:p>
          </p:txBody>
        </p:sp>
        <p:sp>
          <p:nvSpPr>
            <p:cNvPr id="15" name="Овал 14"/>
            <p:cNvSpPr/>
            <p:nvPr/>
          </p:nvSpPr>
          <p:spPr>
            <a:xfrm>
              <a:off x="5040958" y="1646228"/>
              <a:ext cx="517886" cy="518400"/>
            </a:xfrm>
            <a:prstGeom prst="ellipse">
              <a:avLst/>
            </a:prstGeom>
            <a:solidFill>
              <a:schemeClr val="accent5">
                <a:lumMod val="75000"/>
              </a:schemeClr>
            </a:solidFill>
            <a:ln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 dirty="0"/>
            </a:p>
          </p:txBody>
        </p:sp>
      </p:grpSp>
      <p:grpSp>
        <p:nvGrpSpPr>
          <p:cNvPr id="6" name="Группа 5"/>
          <p:cNvGrpSpPr/>
          <p:nvPr/>
        </p:nvGrpSpPr>
        <p:grpSpPr>
          <a:xfrm>
            <a:off x="6295843" y="3638711"/>
            <a:ext cx="943200" cy="942417"/>
            <a:chOff x="4832650" y="1434220"/>
            <a:chExt cx="943200" cy="942417"/>
          </a:xfrm>
        </p:grpSpPr>
        <p:sp>
          <p:nvSpPr>
            <p:cNvPr id="7" name="16-конечная звезда 6"/>
            <p:cNvSpPr/>
            <p:nvPr/>
          </p:nvSpPr>
          <p:spPr>
            <a:xfrm>
              <a:off x="4832650" y="1434220"/>
              <a:ext cx="943200" cy="942417"/>
            </a:xfrm>
            <a:prstGeom prst="star16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 dirty="0"/>
            </a:p>
          </p:txBody>
        </p:sp>
        <p:sp>
          <p:nvSpPr>
            <p:cNvPr id="8" name="Овал 7"/>
            <p:cNvSpPr/>
            <p:nvPr/>
          </p:nvSpPr>
          <p:spPr>
            <a:xfrm>
              <a:off x="5040958" y="1646228"/>
              <a:ext cx="517886" cy="518400"/>
            </a:xfrm>
            <a:prstGeom prst="ellipse">
              <a:avLst/>
            </a:prstGeom>
            <a:solidFill>
              <a:schemeClr val="accent5">
                <a:lumMod val="75000"/>
              </a:schemeClr>
            </a:solidFill>
            <a:ln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 dirty="0"/>
            </a:p>
          </p:txBody>
        </p:sp>
      </p:grpSp>
      <p:sp>
        <p:nvSpPr>
          <p:cNvPr id="21" name="Капля 20"/>
          <p:cNvSpPr/>
          <p:nvPr/>
        </p:nvSpPr>
        <p:spPr>
          <a:xfrm>
            <a:off x="6376170" y="5096510"/>
            <a:ext cx="288032" cy="180020"/>
          </a:xfrm>
          <a:prstGeom prst="teardrop">
            <a:avLst/>
          </a:prstGeom>
          <a:solidFill>
            <a:schemeClr val="bg2">
              <a:lumMod val="5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22" name="Капля 21"/>
          <p:cNvSpPr/>
          <p:nvPr/>
        </p:nvSpPr>
        <p:spPr>
          <a:xfrm>
            <a:off x="7332474" y="5350582"/>
            <a:ext cx="288032" cy="180020"/>
          </a:xfrm>
          <a:prstGeom prst="teardrop">
            <a:avLst/>
          </a:prstGeom>
          <a:solidFill>
            <a:schemeClr val="bg2">
              <a:lumMod val="5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23" name="Капля 22"/>
          <p:cNvSpPr/>
          <p:nvPr/>
        </p:nvSpPr>
        <p:spPr>
          <a:xfrm>
            <a:off x="8185100" y="4999830"/>
            <a:ext cx="288032" cy="180020"/>
          </a:xfrm>
          <a:prstGeom prst="teardrop">
            <a:avLst/>
          </a:prstGeom>
          <a:solidFill>
            <a:schemeClr val="bg2">
              <a:lumMod val="5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557044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8" name="Picture 3" descr="C:\Users\ВВВ\AppData\Local\Microsoft\Windows\Temporary Internet Files\Content.IE5\4K4AVJXG\MC900303689[1].wmf"/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4852" y="6106445"/>
            <a:ext cx="652326" cy="6636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05" name="Группа 104"/>
          <p:cNvGrpSpPr/>
          <p:nvPr/>
        </p:nvGrpSpPr>
        <p:grpSpPr>
          <a:xfrm rot="10800000">
            <a:off x="3248672" y="833413"/>
            <a:ext cx="575240" cy="1035782"/>
            <a:chOff x="3183543" y="780033"/>
            <a:chExt cx="733813" cy="1245656"/>
          </a:xfrm>
        </p:grpSpPr>
        <p:sp>
          <p:nvSpPr>
            <p:cNvPr id="91" name="Блок-схема: задержка 90"/>
            <p:cNvSpPr/>
            <p:nvPr/>
          </p:nvSpPr>
          <p:spPr>
            <a:xfrm rot="16200000">
              <a:off x="3469081" y="501494"/>
              <a:ext cx="166784" cy="723861"/>
            </a:xfrm>
            <a:prstGeom prst="flowChartDelay">
              <a:avLst/>
            </a:prstGeom>
            <a:solidFill>
              <a:srgbClr val="002060"/>
            </a:solidFill>
            <a:ln>
              <a:solidFill>
                <a:srgbClr val="8DC5F7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grpSp>
          <p:nvGrpSpPr>
            <p:cNvPr id="89" name="Группа 88"/>
            <p:cNvGrpSpPr/>
            <p:nvPr/>
          </p:nvGrpSpPr>
          <p:grpSpPr>
            <a:xfrm>
              <a:off x="3183543" y="814438"/>
              <a:ext cx="733813" cy="1211251"/>
              <a:chOff x="958900" y="1171100"/>
              <a:chExt cx="1093988" cy="1969868"/>
            </a:xfrm>
          </p:grpSpPr>
          <p:sp>
            <p:nvSpPr>
              <p:cNvPr id="85" name="Скругленный прямоугольник 84"/>
              <p:cNvSpPr/>
              <p:nvPr/>
            </p:nvSpPr>
            <p:spPr>
              <a:xfrm>
                <a:off x="958900" y="1268760"/>
                <a:ext cx="1080120" cy="1800200"/>
              </a:xfrm>
              <a:prstGeom prst="roundRect">
                <a:avLst/>
              </a:prstGeom>
              <a:solidFill>
                <a:srgbClr val="002060"/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uk-UA"/>
              </a:p>
            </p:txBody>
          </p:sp>
          <p:sp>
            <p:nvSpPr>
              <p:cNvPr id="86" name="Блок-схема: узел 85"/>
              <p:cNvSpPr/>
              <p:nvPr/>
            </p:nvSpPr>
            <p:spPr>
              <a:xfrm>
                <a:off x="985252" y="2780928"/>
                <a:ext cx="1044301" cy="360040"/>
              </a:xfrm>
              <a:prstGeom prst="flowChartConnector">
                <a:avLst/>
              </a:prstGeom>
              <a:solidFill>
                <a:srgbClr val="002060"/>
              </a:solidFill>
              <a:ln>
                <a:solidFill>
                  <a:srgbClr val="8DC5F7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uk-UA"/>
              </a:p>
            </p:txBody>
          </p:sp>
          <p:sp>
            <p:nvSpPr>
              <p:cNvPr id="84" name="Блок-схема: задержка 83"/>
              <p:cNvSpPr/>
              <p:nvPr/>
            </p:nvSpPr>
            <p:spPr>
              <a:xfrm rot="16200000">
                <a:off x="1377692" y="767145"/>
                <a:ext cx="271242" cy="1079151"/>
              </a:xfrm>
              <a:prstGeom prst="flowChartDelay">
                <a:avLst/>
              </a:prstGeom>
              <a:solidFill>
                <a:srgbClr val="002060"/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uk-UA"/>
              </a:p>
            </p:txBody>
          </p:sp>
        </p:grpSp>
      </p:grpSp>
      <p:cxnSp>
        <p:nvCxnSpPr>
          <p:cNvPr id="92" name="Скругленная соединительная линия 91"/>
          <p:cNvCxnSpPr/>
          <p:nvPr/>
        </p:nvCxnSpPr>
        <p:spPr>
          <a:xfrm>
            <a:off x="2339752" y="1352077"/>
            <a:ext cx="728452" cy="134292"/>
          </a:xfrm>
          <a:prstGeom prst="curvedConnector3">
            <a:avLst>
              <a:gd name="adj1" fmla="val 50000"/>
            </a:avLst>
          </a:prstGeom>
          <a:ln>
            <a:solidFill>
              <a:srgbClr val="002060"/>
            </a:solidFill>
            <a:prstDash val="lg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TextBox 94"/>
          <p:cNvSpPr txBox="1"/>
          <p:nvPr/>
        </p:nvSpPr>
        <p:spPr>
          <a:xfrm>
            <a:off x="1084183" y="1171646"/>
            <a:ext cx="121539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1400" dirty="0" smtClean="0">
                <a:solidFill>
                  <a:srgbClr val="002060"/>
                </a:solidFill>
                <a:latin typeface="Trajan Pro 3" pitchFamily="18" charset="0"/>
              </a:rPr>
              <a:t>бляшанка</a:t>
            </a:r>
            <a:endParaRPr lang="uk-UA" sz="1400" dirty="0">
              <a:solidFill>
                <a:srgbClr val="002060"/>
              </a:solidFill>
              <a:latin typeface="Trajan Pro 3" pitchFamily="18" charset="0"/>
            </a:endParaRPr>
          </a:p>
        </p:txBody>
      </p:sp>
      <p:sp>
        <p:nvSpPr>
          <p:cNvPr id="96" name="TextBox 95"/>
          <p:cNvSpPr txBox="1"/>
          <p:nvPr/>
        </p:nvSpPr>
        <p:spPr>
          <a:xfrm>
            <a:off x="4067944" y="1016165"/>
            <a:ext cx="648072" cy="5437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4400" b="1" baseline="-25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jan Pro 3" pitchFamily="18" charset="0"/>
              </a:rPr>
              <a:t>=</a:t>
            </a:r>
          </a:p>
        </p:txBody>
      </p:sp>
      <p:sp>
        <p:nvSpPr>
          <p:cNvPr id="97" name="TextBox 96"/>
          <p:cNvSpPr txBox="1"/>
          <p:nvPr/>
        </p:nvSpPr>
        <p:spPr>
          <a:xfrm>
            <a:off x="4644008" y="1053666"/>
            <a:ext cx="2466934" cy="5437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4400" baseline="-25000" dirty="0" smtClean="0">
                <a:solidFill>
                  <a:srgbClr val="C00000"/>
                </a:solidFill>
                <a:latin typeface="Trajan Pro 3" pitchFamily="18" charset="0"/>
              </a:rPr>
              <a:t>80</a:t>
            </a:r>
            <a:r>
              <a:rPr lang="uk-UA" sz="4400" baseline="-25000" dirty="0" smtClean="0">
                <a:solidFill>
                  <a:srgbClr val="002060"/>
                </a:solidFill>
                <a:latin typeface="Trajan Pro 3" pitchFamily="18" charset="0"/>
              </a:rPr>
              <a:t> років</a:t>
            </a:r>
            <a:endParaRPr lang="uk-UA" sz="4400" baseline="-25000" dirty="0">
              <a:solidFill>
                <a:srgbClr val="002060"/>
              </a:solidFill>
              <a:latin typeface="Trajan Pro 3" pitchFamily="18" charset="0"/>
            </a:endParaRPr>
          </a:p>
        </p:txBody>
      </p:sp>
      <p:grpSp>
        <p:nvGrpSpPr>
          <p:cNvPr id="102" name="Группа 101"/>
          <p:cNvGrpSpPr/>
          <p:nvPr/>
        </p:nvGrpSpPr>
        <p:grpSpPr>
          <a:xfrm>
            <a:off x="3248672" y="2055223"/>
            <a:ext cx="495736" cy="1656184"/>
            <a:chOff x="899592" y="692696"/>
            <a:chExt cx="657152" cy="2164209"/>
          </a:xfrm>
        </p:grpSpPr>
        <p:pic>
          <p:nvPicPr>
            <p:cNvPr id="103" name="Picture 3"/>
            <p:cNvPicPr>
              <a:picLocks noChangeAspect="1" noChangeArrowheads="1"/>
            </p:cNvPicPr>
            <p:nvPr/>
          </p:nvPicPr>
          <p:blipFill>
            <a:blip r:embed="rId3">
              <a:duotone>
                <a:prstClr val="black"/>
                <a:srgbClr val="00B0F0">
                  <a:tint val="45000"/>
                  <a:satMod val="400000"/>
                </a:srgbClr>
              </a:duotone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836" b="99443" l="0" r="100000">
                          <a14:foregroundMark x1="72477" y1="44568" x2="72477" y2="44568"/>
                          <a14:foregroundMark x1="60550" y1="23677" x2="60550" y2="23677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99592" y="692696"/>
              <a:ext cx="657152" cy="21642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04" name="Прямоугольник 103"/>
            <p:cNvSpPr/>
            <p:nvPr/>
          </p:nvSpPr>
          <p:spPr>
            <a:xfrm>
              <a:off x="958682" y="1886173"/>
              <a:ext cx="511676" cy="940073"/>
            </a:xfrm>
            <a:prstGeom prst="rect">
              <a:avLst/>
            </a:prstGeom>
            <a:solidFill>
              <a:srgbClr val="002060"/>
            </a:solidFill>
            <a:ln w="3175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 dirty="0"/>
            </a:p>
          </p:txBody>
        </p:sp>
      </p:grpSp>
      <p:sp>
        <p:nvSpPr>
          <p:cNvPr id="107" name="TextBox 106"/>
          <p:cNvSpPr txBox="1"/>
          <p:nvPr/>
        </p:nvSpPr>
        <p:spPr>
          <a:xfrm>
            <a:off x="4057352" y="2611445"/>
            <a:ext cx="648072" cy="5437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4400" b="1" baseline="-25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jan Pro 3" pitchFamily="18" charset="0"/>
              </a:rPr>
              <a:t>=</a:t>
            </a:r>
          </a:p>
        </p:txBody>
      </p:sp>
      <p:sp>
        <p:nvSpPr>
          <p:cNvPr id="108" name="TextBox 107"/>
          <p:cNvSpPr txBox="1"/>
          <p:nvPr/>
        </p:nvSpPr>
        <p:spPr>
          <a:xfrm>
            <a:off x="4274158" y="2611445"/>
            <a:ext cx="2466934" cy="5437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uk-UA" sz="4400" baseline="-25000" dirty="0" smtClean="0">
                <a:solidFill>
                  <a:srgbClr val="C00000"/>
                </a:solidFill>
                <a:latin typeface="Trajan Pro 3" pitchFamily="18" charset="0"/>
              </a:rPr>
              <a:t>500</a:t>
            </a:r>
            <a:r>
              <a:rPr lang="uk-UA" sz="4400" baseline="-25000" dirty="0" smtClean="0">
                <a:solidFill>
                  <a:srgbClr val="002060"/>
                </a:solidFill>
                <a:latin typeface="Trajan Pro 3" pitchFamily="18" charset="0"/>
              </a:rPr>
              <a:t> років</a:t>
            </a:r>
            <a:endParaRPr lang="uk-UA" sz="4400" baseline="-25000" dirty="0">
              <a:solidFill>
                <a:srgbClr val="002060"/>
              </a:solidFill>
              <a:latin typeface="Trajan Pro 3" pitchFamily="18" charset="0"/>
            </a:endParaRPr>
          </a:p>
        </p:txBody>
      </p:sp>
      <p:grpSp>
        <p:nvGrpSpPr>
          <p:cNvPr id="109" name="Группа 108"/>
          <p:cNvGrpSpPr/>
          <p:nvPr/>
        </p:nvGrpSpPr>
        <p:grpSpPr>
          <a:xfrm>
            <a:off x="3241693" y="3871987"/>
            <a:ext cx="489102" cy="1329646"/>
            <a:chOff x="2262981" y="1038930"/>
            <a:chExt cx="492752" cy="1669990"/>
          </a:xfrm>
          <a:solidFill>
            <a:srgbClr val="002060"/>
          </a:solidFill>
        </p:grpSpPr>
        <p:sp>
          <p:nvSpPr>
            <p:cNvPr id="110" name="Скругленный прямоугольник 109"/>
            <p:cNvSpPr/>
            <p:nvPr/>
          </p:nvSpPr>
          <p:spPr>
            <a:xfrm>
              <a:off x="2286331" y="1556790"/>
              <a:ext cx="441571" cy="1080121"/>
            </a:xfrm>
            <a:prstGeom prst="roundRect">
              <a:avLst/>
            </a:prstGeom>
            <a:grpFill/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 dirty="0"/>
            </a:p>
          </p:txBody>
        </p:sp>
        <p:sp>
          <p:nvSpPr>
            <p:cNvPr id="111" name="Овал 110"/>
            <p:cNvSpPr/>
            <p:nvPr/>
          </p:nvSpPr>
          <p:spPr>
            <a:xfrm>
              <a:off x="2269537" y="1211730"/>
              <a:ext cx="477236" cy="828093"/>
            </a:xfrm>
            <a:prstGeom prst="ellipse">
              <a:avLst/>
            </a:prstGeom>
            <a:grpFill/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 dirty="0"/>
            </a:p>
          </p:txBody>
        </p:sp>
        <p:sp>
          <p:nvSpPr>
            <p:cNvPr id="112" name="Скругленный прямоугольник 111"/>
            <p:cNvSpPr/>
            <p:nvPr/>
          </p:nvSpPr>
          <p:spPr>
            <a:xfrm>
              <a:off x="2442240" y="1038930"/>
              <a:ext cx="155637" cy="263738"/>
            </a:xfrm>
            <a:prstGeom prst="roundRect">
              <a:avLst/>
            </a:prstGeom>
            <a:grpFill/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 dirty="0"/>
            </a:p>
          </p:txBody>
        </p:sp>
        <p:cxnSp>
          <p:nvCxnSpPr>
            <p:cNvPr id="113" name="Прямая соединительная линия 112"/>
            <p:cNvCxnSpPr/>
            <p:nvPr/>
          </p:nvCxnSpPr>
          <p:spPr>
            <a:xfrm>
              <a:off x="2404691" y="1078460"/>
              <a:ext cx="273856" cy="0"/>
            </a:xfrm>
            <a:prstGeom prst="line">
              <a:avLst/>
            </a:prstGeom>
            <a:grpFill/>
            <a:ln w="1270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4" name="Прямая соединительная линия 113"/>
            <p:cNvCxnSpPr/>
            <p:nvPr/>
          </p:nvCxnSpPr>
          <p:spPr>
            <a:xfrm>
              <a:off x="2405680" y="1196752"/>
              <a:ext cx="216024" cy="0"/>
            </a:xfrm>
            <a:prstGeom prst="line">
              <a:avLst/>
            </a:prstGeom>
            <a:grpFill/>
            <a:ln w="28575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5" name="Овал 114"/>
            <p:cNvSpPr/>
            <p:nvPr/>
          </p:nvSpPr>
          <p:spPr>
            <a:xfrm>
              <a:off x="2262981" y="2348880"/>
              <a:ext cx="144016" cy="360040"/>
            </a:xfrm>
            <a:prstGeom prst="ellipse">
              <a:avLst/>
            </a:prstGeom>
            <a:grpFill/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 dirty="0"/>
            </a:p>
          </p:txBody>
        </p:sp>
        <p:sp>
          <p:nvSpPr>
            <p:cNvPr id="116" name="Овал 115"/>
            <p:cNvSpPr/>
            <p:nvPr/>
          </p:nvSpPr>
          <p:spPr>
            <a:xfrm>
              <a:off x="2611717" y="2348880"/>
              <a:ext cx="144016" cy="360040"/>
            </a:xfrm>
            <a:prstGeom prst="ellipse">
              <a:avLst/>
            </a:prstGeom>
            <a:grpFill/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 dirty="0"/>
            </a:p>
          </p:txBody>
        </p:sp>
        <p:sp>
          <p:nvSpPr>
            <p:cNvPr id="117" name="Овал 116"/>
            <p:cNvSpPr/>
            <p:nvPr/>
          </p:nvSpPr>
          <p:spPr>
            <a:xfrm>
              <a:off x="2442240" y="2492896"/>
              <a:ext cx="155637" cy="216024"/>
            </a:xfrm>
            <a:prstGeom prst="ellipse">
              <a:avLst/>
            </a:prstGeom>
            <a:grpFill/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 dirty="0"/>
            </a:p>
          </p:txBody>
        </p:sp>
      </p:grpSp>
      <p:cxnSp>
        <p:nvCxnSpPr>
          <p:cNvPr id="118" name="Скругленная соединительная линия 117"/>
          <p:cNvCxnSpPr/>
          <p:nvPr/>
        </p:nvCxnSpPr>
        <p:spPr>
          <a:xfrm>
            <a:off x="2366425" y="4360452"/>
            <a:ext cx="753620" cy="156112"/>
          </a:xfrm>
          <a:prstGeom prst="curvedConnector3">
            <a:avLst>
              <a:gd name="adj1" fmla="val 50000"/>
            </a:avLst>
          </a:prstGeom>
          <a:ln>
            <a:solidFill>
              <a:srgbClr val="002060"/>
            </a:solidFill>
            <a:prstDash val="lg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1" name="TextBox 120"/>
          <p:cNvSpPr txBox="1"/>
          <p:nvPr/>
        </p:nvSpPr>
        <p:spPr>
          <a:xfrm>
            <a:off x="101163" y="4180709"/>
            <a:ext cx="231345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1400" dirty="0" smtClean="0">
                <a:solidFill>
                  <a:srgbClr val="002060"/>
                </a:solidFill>
                <a:latin typeface="Trajan Pro 3" pitchFamily="18" charset="0"/>
              </a:rPr>
              <a:t>Пластикові пляшки</a:t>
            </a:r>
            <a:endParaRPr lang="uk-UA" sz="1400" dirty="0">
              <a:solidFill>
                <a:srgbClr val="002060"/>
              </a:solidFill>
              <a:latin typeface="Trajan Pro 3" pitchFamily="18" charset="0"/>
            </a:endParaRPr>
          </a:p>
        </p:txBody>
      </p:sp>
      <p:sp>
        <p:nvSpPr>
          <p:cNvPr id="122" name="TextBox 121"/>
          <p:cNvSpPr txBox="1"/>
          <p:nvPr/>
        </p:nvSpPr>
        <p:spPr>
          <a:xfrm>
            <a:off x="4067348" y="4166638"/>
            <a:ext cx="648072" cy="5437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4400" b="1" baseline="-25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jan Pro 3" pitchFamily="18" charset="0"/>
              </a:rPr>
              <a:t>=</a:t>
            </a:r>
          </a:p>
        </p:txBody>
      </p:sp>
      <p:sp>
        <p:nvSpPr>
          <p:cNvPr id="123" name="TextBox 122"/>
          <p:cNvSpPr txBox="1"/>
          <p:nvPr/>
        </p:nvSpPr>
        <p:spPr>
          <a:xfrm>
            <a:off x="4237651" y="4222713"/>
            <a:ext cx="2466934" cy="5437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uk-UA" sz="4400" baseline="-25000" dirty="0" smtClean="0">
                <a:solidFill>
                  <a:srgbClr val="C00000"/>
                </a:solidFill>
                <a:latin typeface="Trajan Pro 3" pitchFamily="18" charset="0"/>
              </a:rPr>
              <a:t>700</a:t>
            </a:r>
            <a:r>
              <a:rPr lang="uk-UA" sz="4400" baseline="-25000" dirty="0" smtClean="0">
                <a:solidFill>
                  <a:srgbClr val="002060"/>
                </a:solidFill>
                <a:latin typeface="Trajan Pro 3" pitchFamily="18" charset="0"/>
              </a:rPr>
              <a:t> років</a:t>
            </a:r>
            <a:endParaRPr lang="uk-UA" sz="4400" baseline="-25000" dirty="0">
              <a:solidFill>
                <a:srgbClr val="002060"/>
              </a:solidFill>
              <a:latin typeface="Trajan Pro 3" pitchFamily="18" charset="0"/>
            </a:endParaRPr>
          </a:p>
        </p:txBody>
      </p:sp>
      <p:cxnSp>
        <p:nvCxnSpPr>
          <p:cNvPr id="124" name="Скругленная соединительная линия 123"/>
          <p:cNvCxnSpPr/>
          <p:nvPr/>
        </p:nvCxnSpPr>
        <p:spPr>
          <a:xfrm>
            <a:off x="2339752" y="2968544"/>
            <a:ext cx="728452" cy="99019"/>
          </a:xfrm>
          <a:prstGeom prst="curvedConnector3">
            <a:avLst>
              <a:gd name="adj1" fmla="val 50000"/>
            </a:avLst>
          </a:prstGeom>
          <a:ln>
            <a:solidFill>
              <a:srgbClr val="002060"/>
            </a:solidFill>
            <a:prstDash val="lg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6" name="TextBox 125"/>
          <p:cNvSpPr txBox="1"/>
          <p:nvPr/>
        </p:nvSpPr>
        <p:spPr>
          <a:xfrm>
            <a:off x="539552" y="2822396"/>
            <a:ext cx="180690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1400" dirty="0" smtClean="0">
                <a:solidFill>
                  <a:srgbClr val="002060"/>
                </a:solidFill>
                <a:latin typeface="Trajan Pro 3" pitchFamily="18" charset="0"/>
              </a:rPr>
              <a:t>Скляні пляшки</a:t>
            </a:r>
            <a:endParaRPr lang="uk-UA" sz="1400" dirty="0">
              <a:solidFill>
                <a:srgbClr val="002060"/>
              </a:solidFill>
              <a:latin typeface="Trajan Pro 3" pitchFamily="18" charset="0"/>
            </a:endParaRPr>
          </a:p>
        </p:txBody>
      </p:sp>
      <p:sp>
        <p:nvSpPr>
          <p:cNvPr id="127" name="Прямоугольник 126"/>
          <p:cNvSpPr/>
          <p:nvPr/>
        </p:nvSpPr>
        <p:spPr>
          <a:xfrm>
            <a:off x="3099077" y="5496502"/>
            <a:ext cx="795578" cy="917589"/>
          </a:xfrm>
          <a:prstGeom prst="rect">
            <a:avLst/>
          </a:prstGeom>
          <a:pattFill prst="lgConfetti">
            <a:fgClr>
              <a:srgbClr val="8DC5F7"/>
            </a:fgClr>
            <a:bgClr>
              <a:schemeClr val="bg1"/>
            </a:bgClr>
          </a:pattFill>
          <a:ln>
            <a:solidFill>
              <a:srgbClr val="E3F4F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28" name="TextBox 127"/>
          <p:cNvSpPr txBox="1"/>
          <p:nvPr/>
        </p:nvSpPr>
        <p:spPr>
          <a:xfrm>
            <a:off x="4067944" y="5587215"/>
            <a:ext cx="648072" cy="5437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4400" b="1" baseline="-25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jan Pro 3" pitchFamily="18" charset="0"/>
              </a:rPr>
              <a:t>=</a:t>
            </a:r>
          </a:p>
        </p:txBody>
      </p:sp>
      <p:sp>
        <p:nvSpPr>
          <p:cNvPr id="129" name="TextBox 128"/>
          <p:cNvSpPr txBox="1"/>
          <p:nvPr/>
        </p:nvSpPr>
        <p:spPr>
          <a:xfrm>
            <a:off x="4499992" y="5661248"/>
            <a:ext cx="1835110" cy="5437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uk-UA" sz="4400" baseline="-25000" dirty="0" smtClean="0">
                <a:solidFill>
                  <a:srgbClr val="C00000"/>
                </a:solidFill>
                <a:latin typeface="Trajan Pro 3" pitchFamily="18" charset="0"/>
              </a:rPr>
              <a:t>Ніколи</a:t>
            </a:r>
            <a:endParaRPr lang="uk-UA" sz="4400" baseline="-25000" dirty="0">
              <a:solidFill>
                <a:srgbClr val="C00000"/>
              </a:solidFill>
              <a:latin typeface="Trajan Pro 3" pitchFamily="18" charset="0"/>
            </a:endParaRPr>
          </a:p>
        </p:txBody>
      </p:sp>
      <p:sp>
        <p:nvSpPr>
          <p:cNvPr id="130" name="TextBox 129"/>
          <p:cNvSpPr txBox="1"/>
          <p:nvPr/>
        </p:nvSpPr>
        <p:spPr>
          <a:xfrm>
            <a:off x="940152" y="5630898"/>
            <a:ext cx="133241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1400" dirty="0" smtClean="0">
                <a:solidFill>
                  <a:srgbClr val="002060"/>
                </a:solidFill>
                <a:latin typeface="Trajan Pro 3" pitchFamily="18" charset="0"/>
              </a:rPr>
              <a:t>Пінопласт</a:t>
            </a:r>
            <a:endParaRPr lang="uk-UA" sz="1400" dirty="0">
              <a:solidFill>
                <a:srgbClr val="002060"/>
              </a:solidFill>
              <a:latin typeface="Trajan Pro 3" pitchFamily="18" charset="0"/>
            </a:endParaRPr>
          </a:p>
        </p:txBody>
      </p:sp>
      <p:cxnSp>
        <p:nvCxnSpPr>
          <p:cNvPr id="131" name="Скругленная соединительная линия 130"/>
          <p:cNvCxnSpPr/>
          <p:nvPr/>
        </p:nvCxnSpPr>
        <p:spPr>
          <a:xfrm>
            <a:off x="2195736" y="5804361"/>
            <a:ext cx="797885" cy="153887"/>
          </a:xfrm>
          <a:prstGeom prst="curvedConnector3">
            <a:avLst>
              <a:gd name="adj1" fmla="val 50000"/>
            </a:avLst>
          </a:prstGeom>
          <a:ln>
            <a:solidFill>
              <a:srgbClr val="002060"/>
            </a:solidFill>
            <a:prstDash val="lg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9" name="TextBox 138"/>
          <p:cNvSpPr txBox="1"/>
          <p:nvPr/>
        </p:nvSpPr>
        <p:spPr>
          <a:xfrm>
            <a:off x="1768082" y="291422"/>
            <a:ext cx="729892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uk-UA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jan Pro 3" pitchFamily="18" charset="0"/>
              </a:rPr>
              <a:t>Розкладання матеріалів</a:t>
            </a:r>
          </a:p>
        </p:txBody>
      </p:sp>
    </p:spTree>
    <p:extLst>
      <p:ext uri="{BB962C8B-B14F-4D97-AF65-F5344CB8AC3E}">
        <p14:creationId xmlns:p14="http://schemas.microsoft.com/office/powerpoint/2010/main" val="31891097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" grpId="0"/>
      <p:bldP spid="108" grpId="0"/>
      <p:bldP spid="123" grpId="0"/>
      <p:bldP spid="127" grpId="0" animBg="1"/>
      <p:bldP spid="12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3" descr="C:\Users\ВВВ\AppData\Local\Microsoft\Windows\Temporary Internet Files\Content.IE5\4K4AVJXG\MC900303689[1].wmf"/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4852" y="6106445"/>
            <a:ext cx="652326" cy="6636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Пирог 17"/>
          <p:cNvSpPr/>
          <p:nvPr/>
        </p:nvSpPr>
        <p:spPr>
          <a:xfrm>
            <a:off x="1115616" y="2086529"/>
            <a:ext cx="1800200" cy="1812233"/>
          </a:xfrm>
          <a:prstGeom prst="pie">
            <a:avLst>
              <a:gd name="adj1" fmla="val 16135725"/>
              <a:gd name="adj2" fmla="val 13210002"/>
            </a:avLst>
          </a:prstGeom>
          <a:solidFill>
            <a:schemeClr val="bg1"/>
          </a:solidFill>
          <a:ln>
            <a:solidFill>
              <a:srgbClr val="00206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dirty="0">
              <a:solidFill>
                <a:schemeClr val="tx1"/>
              </a:solidFill>
            </a:endParaRPr>
          </a:p>
        </p:txBody>
      </p:sp>
      <p:grpSp>
        <p:nvGrpSpPr>
          <p:cNvPr id="25" name="Группа 24"/>
          <p:cNvGrpSpPr/>
          <p:nvPr/>
        </p:nvGrpSpPr>
        <p:grpSpPr>
          <a:xfrm>
            <a:off x="1651032" y="3132916"/>
            <a:ext cx="729368" cy="765846"/>
            <a:chOff x="1317373" y="2941366"/>
            <a:chExt cx="729368" cy="765846"/>
          </a:xfrm>
        </p:grpSpPr>
        <p:sp>
          <p:nvSpPr>
            <p:cNvPr id="45" name="Овал 44"/>
            <p:cNvSpPr/>
            <p:nvPr/>
          </p:nvSpPr>
          <p:spPr>
            <a:xfrm>
              <a:off x="1317373" y="3122273"/>
              <a:ext cx="729368" cy="584939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 dirty="0"/>
            </a:p>
          </p:txBody>
        </p:sp>
        <p:sp>
          <p:nvSpPr>
            <p:cNvPr id="46" name="Блок-схема: сопоставление 45"/>
            <p:cNvSpPr/>
            <p:nvPr/>
          </p:nvSpPr>
          <p:spPr>
            <a:xfrm rot="447051">
              <a:off x="1552895" y="2941366"/>
              <a:ext cx="258323" cy="345266"/>
            </a:xfrm>
            <a:prstGeom prst="flowChartCollate">
              <a:avLst/>
            </a:prstGeom>
            <a:solidFill>
              <a:schemeClr val="tx2">
                <a:lumMod val="7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48" name="Группа 47"/>
          <p:cNvGrpSpPr/>
          <p:nvPr/>
        </p:nvGrpSpPr>
        <p:grpSpPr>
          <a:xfrm rot="17970051">
            <a:off x="1404651" y="2670342"/>
            <a:ext cx="170905" cy="103044"/>
            <a:chOff x="1279714" y="3965784"/>
            <a:chExt cx="936847" cy="738748"/>
          </a:xfrm>
        </p:grpSpPr>
        <p:sp>
          <p:nvSpPr>
            <p:cNvPr id="49" name="Блок-схема: знак завершения 48"/>
            <p:cNvSpPr/>
            <p:nvPr/>
          </p:nvSpPr>
          <p:spPr>
            <a:xfrm rot="2035146" flipV="1">
              <a:off x="1279715" y="4320011"/>
              <a:ext cx="936846" cy="122322"/>
            </a:xfrm>
            <a:prstGeom prst="flowChartTerminator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 dirty="0"/>
            </a:p>
          </p:txBody>
        </p:sp>
        <p:sp>
          <p:nvSpPr>
            <p:cNvPr id="50" name="Блок-схема: знак завершения 49"/>
            <p:cNvSpPr/>
            <p:nvPr/>
          </p:nvSpPr>
          <p:spPr>
            <a:xfrm rot="20064199" flipV="1">
              <a:off x="1279714" y="4310793"/>
              <a:ext cx="936846" cy="122322"/>
            </a:xfrm>
            <a:prstGeom prst="flowChartTerminator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 dirty="0"/>
            </a:p>
          </p:txBody>
        </p:sp>
        <p:sp>
          <p:nvSpPr>
            <p:cNvPr id="51" name="Овал 50"/>
            <p:cNvSpPr/>
            <p:nvPr/>
          </p:nvSpPr>
          <p:spPr>
            <a:xfrm rot="211722">
              <a:off x="1570741" y="3965784"/>
              <a:ext cx="344401" cy="738748"/>
            </a:xfrm>
            <a:prstGeom prst="ellipse">
              <a:avLst/>
            </a:prstGeom>
            <a:solidFill>
              <a:schemeClr val="accent4">
                <a:lumMod val="50000"/>
              </a:schemeClr>
            </a:solidFill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 dirty="0"/>
            </a:p>
          </p:txBody>
        </p:sp>
      </p:grpSp>
      <p:cxnSp>
        <p:nvCxnSpPr>
          <p:cNvPr id="29" name="Скругленная соединительная линия 28"/>
          <p:cNvCxnSpPr/>
          <p:nvPr/>
        </p:nvCxnSpPr>
        <p:spPr>
          <a:xfrm rot="16200000" flipH="1">
            <a:off x="1376374" y="2906345"/>
            <a:ext cx="510409" cy="403589"/>
          </a:xfrm>
          <a:prstGeom prst="curvedConnector3">
            <a:avLst>
              <a:gd name="adj1" fmla="val 50000"/>
            </a:avLst>
          </a:prstGeom>
          <a:ln>
            <a:solidFill>
              <a:srgbClr val="00206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8" name="Группа 57"/>
          <p:cNvGrpSpPr/>
          <p:nvPr/>
        </p:nvGrpSpPr>
        <p:grpSpPr>
          <a:xfrm rot="17970051">
            <a:off x="1405118" y="2671167"/>
            <a:ext cx="170905" cy="103044"/>
            <a:chOff x="1279714" y="3965784"/>
            <a:chExt cx="936847" cy="738748"/>
          </a:xfrm>
        </p:grpSpPr>
        <p:sp>
          <p:nvSpPr>
            <p:cNvPr id="59" name="Блок-схема: знак завершения 58"/>
            <p:cNvSpPr/>
            <p:nvPr/>
          </p:nvSpPr>
          <p:spPr>
            <a:xfrm rot="2035146" flipV="1">
              <a:off x="1279715" y="4320011"/>
              <a:ext cx="936846" cy="122322"/>
            </a:xfrm>
            <a:prstGeom prst="flowChartTerminator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 dirty="0"/>
            </a:p>
          </p:txBody>
        </p:sp>
        <p:sp>
          <p:nvSpPr>
            <p:cNvPr id="60" name="Блок-схема: знак завершения 59"/>
            <p:cNvSpPr/>
            <p:nvPr/>
          </p:nvSpPr>
          <p:spPr>
            <a:xfrm rot="20064199" flipV="1">
              <a:off x="1279714" y="4310793"/>
              <a:ext cx="936846" cy="122322"/>
            </a:xfrm>
            <a:prstGeom prst="flowChartTerminator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 dirty="0"/>
            </a:p>
          </p:txBody>
        </p:sp>
        <p:sp>
          <p:nvSpPr>
            <p:cNvPr id="61" name="Овал 60"/>
            <p:cNvSpPr/>
            <p:nvPr/>
          </p:nvSpPr>
          <p:spPr>
            <a:xfrm rot="211722">
              <a:off x="1570741" y="3965784"/>
              <a:ext cx="344401" cy="738748"/>
            </a:xfrm>
            <a:prstGeom prst="ellipse">
              <a:avLst/>
            </a:prstGeom>
            <a:solidFill>
              <a:schemeClr val="accent4">
                <a:lumMod val="50000"/>
              </a:schemeClr>
            </a:solidFill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 dirty="0"/>
            </a:p>
          </p:txBody>
        </p:sp>
      </p:grpSp>
      <p:sp>
        <p:nvSpPr>
          <p:cNvPr id="40" name="TextBox 39"/>
          <p:cNvSpPr txBox="1"/>
          <p:nvPr/>
        </p:nvSpPr>
        <p:spPr>
          <a:xfrm>
            <a:off x="647564" y="4581128"/>
            <a:ext cx="27363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1400" dirty="0" smtClean="0">
                <a:solidFill>
                  <a:srgbClr val="002060"/>
                </a:solidFill>
                <a:latin typeface="Trajan Pro 3" pitchFamily="18" charset="0"/>
              </a:rPr>
              <a:t>Допомагає зменшити сміттєзвалища</a:t>
            </a:r>
            <a:endParaRPr lang="uk-UA" sz="1400" dirty="0">
              <a:solidFill>
                <a:srgbClr val="002060"/>
              </a:solidFill>
              <a:latin typeface="Trajan Pro 3" pitchFamily="18" charset="0"/>
            </a:endParaRPr>
          </a:p>
        </p:txBody>
      </p:sp>
      <p:sp>
        <p:nvSpPr>
          <p:cNvPr id="65" name="Пирог 64"/>
          <p:cNvSpPr/>
          <p:nvPr/>
        </p:nvSpPr>
        <p:spPr>
          <a:xfrm>
            <a:off x="3851920" y="2202022"/>
            <a:ext cx="1800200" cy="1812233"/>
          </a:xfrm>
          <a:prstGeom prst="pie">
            <a:avLst>
              <a:gd name="adj1" fmla="val 16191921"/>
              <a:gd name="adj2" fmla="val 9071215"/>
            </a:avLst>
          </a:prstGeom>
          <a:solidFill>
            <a:schemeClr val="bg1"/>
          </a:solidFill>
          <a:ln>
            <a:solidFill>
              <a:srgbClr val="00206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dirty="0">
              <a:solidFill>
                <a:schemeClr val="tx1"/>
              </a:solidFill>
            </a:endParaRPr>
          </a:p>
        </p:txBody>
      </p:sp>
      <p:pic>
        <p:nvPicPr>
          <p:cNvPr id="1040" name="Picture 16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5774"/>
          <a:stretch/>
        </p:blipFill>
        <p:spPr bwMode="auto">
          <a:xfrm>
            <a:off x="3843959" y="3572387"/>
            <a:ext cx="1822450" cy="4445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56" name="Группа 55"/>
          <p:cNvGrpSpPr/>
          <p:nvPr/>
        </p:nvGrpSpPr>
        <p:grpSpPr>
          <a:xfrm>
            <a:off x="5220072" y="2777935"/>
            <a:ext cx="303460" cy="793160"/>
            <a:chOff x="6660232" y="1700808"/>
            <a:chExt cx="432048" cy="1225208"/>
          </a:xfrm>
        </p:grpSpPr>
        <p:sp>
          <p:nvSpPr>
            <p:cNvPr id="42" name="Блок-схема: извлечение 41"/>
            <p:cNvSpPr/>
            <p:nvPr/>
          </p:nvSpPr>
          <p:spPr>
            <a:xfrm>
              <a:off x="6660232" y="1700808"/>
              <a:ext cx="432048" cy="864096"/>
            </a:xfrm>
            <a:prstGeom prst="flowChartExtra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 dirty="0"/>
            </a:p>
          </p:txBody>
        </p:sp>
        <p:cxnSp>
          <p:nvCxnSpPr>
            <p:cNvPr id="44" name="Прямая соединительная линия 43"/>
            <p:cNvCxnSpPr/>
            <p:nvPr/>
          </p:nvCxnSpPr>
          <p:spPr>
            <a:xfrm>
              <a:off x="6869112" y="2167204"/>
              <a:ext cx="0" cy="758812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3" name="Прямая соединительная линия 52"/>
            <p:cNvCxnSpPr/>
            <p:nvPr/>
          </p:nvCxnSpPr>
          <p:spPr>
            <a:xfrm flipV="1">
              <a:off x="6855680" y="2230980"/>
              <a:ext cx="108012" cy="216024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7" name="Прямая соединительная линия 76"/>
            <p:cNvCxnSpPr/>
            <p:nvPr/>
          </p:nvCxnSpPr>
          <p:spPr>
            <a:xfrm flipH="1" flipV="1">
              <a:off x="6756430" y="2296672"/>
              <a:ext cx="108012" cy="216024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80" name="Группа 79"/>
          <p:cNvGrpSpPr/>
          <p:nvPr/>
        </p:nvGrpSpPr>
        <p:grpSpPr>
          <a:xfrm>
            <a:off x="4961609" y="2788042"/>
            <a:ext cx="320068" cy="780663"/>
            <a:chOff x="6660232" y="1700808"/>
            <a:chExt cx="432048" cy="1225208"/>
          </a:xfrm>
        </p:grpSpPr>
        <p:sp>
          <p:nvSpPr>
            <p:cNvPr id="81" name="Блок-схема: извлечение 80"/>
            <p:cNvSpPr/>
            <p:nvPr/>
          </p:nvSpPr>
          <p:spPr>
            <a:xfrm>
              <a:off x="6660232" y="1700808"/>
              <a:ext cx="432048" cy="864096"/>
            </a:xfrm>
            <a:prstGeom prst="flowChartExtract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 dirty="0"/>
            </a:p>
          </p:txBody>
        </p:sp>
        <p:cxnSp>
          <p:nvCxnSpPr>
            <p:cNvPr id="82" name="Прямая соединительная линия 81"/>
            <p:cNvCxnSpPr/>
            <p:nvPr/>
          </p:nvCxnSpPr>
          <p:spPr>
            <a:xfrm>
              <a:off x="6869112" y="2167204"/>
              <a:ext cx="0" cy="758812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3" name="Прямая соединительная линия 82"/>
            <p:cNvCxnSpPr/>
            <p:nvPr/>
          </p:nvCxnSpPr>
          <p:spPr>
            <a:xfrm flipV="1">
              <a:off x="6855680" y="2230980"/>
              <a:ext cx="108012" cy="216024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4" name="Прямая соединительная линия 83"/>
            <p:cNvCxnSpPr/>
            <p:nvPr/>
          </p:nvCxnSpPr>
          <p:spPr>
            <a:xfrm flipH="1" flipV="1">
              <a:off x="6756430" y="2296672"/>
              <a:ext cx="108012" cy="216024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85" name="Группа 84"/>
          <p:cNvGrpSpPr/>
          <p:nvPr/>
        </p:nvGrpSpPr>
        <p:grpSpPr>
          <a:xfrm>
            <a:off x="4811062" y="3019616"/>
            <a:ext cx="213143" cy="553400"/>
            <a:chOff x="6660232" y="1700808"/>
            <a:chExt cx="432048" cy="1225208"/>
          </a:xfrm>
        </p:grpSpPr>
        <p:sp>
          <p:nvSpPr>
            <p:cNvPr id="86" name="Блок-схема: извлечение 85"/>
            <p:cNvSpPr/>
            <p:nvPr/>
          </p:nvSpPr>
          <p:spPr>
            <a:xfrm>
              <a:off x="6660232" y="1700808"/>
              <a:ext cx="432048" cy="864096"/>
            </a:xfrm>
            <a:prstGeom prst="flowChartExtra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 dirty="0"/>
            </a:p>
          </p:txBody>
        </p:sp>
        <p:cxnSp>
          <p:nvCxnSpPr>
            <p:cNvPr id="87" name="Прямая соединительная линия 86"/>
            <p:cNvCxnSpPr/>
            <p:nvPr/>
          </p:nvCxnSpPr>
          <p:spPr>
            <a:xfrm>
              <a:off x="6869112" y="2167204"/>
              <a:ext cx="0" cy="758812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8" name="Прямая соединительная линия 87"/>
            <p:cNvCxnSpPr/>
            <p:nvPr/>
          </p:nvCxnSpPr>
          <p:spPr>
            <a:xfrm flipV="1">
              <a:off x="6855680" y="2230980"/>
              <a:ext cx="108012" cy="216024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9" name="Прямая соединительная линия 88"/>
            <p:cNvCxnSpPr/>
            <p:nvPr/>
          </p:nvCxnSpPr>
          <p:spPr>
            <a:xfrm flipH="1" flipV="1">
              <a:off x="6756430" y="2296672"/>
              <a:ext cx="108012" cy="216024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90" name="TextBox 89"/>
          <p:cNvSpPr txBox="1"/>
          <p:nvPr/>
        </p:nvSpPr>
        <p:spPr>
          <a:xfrm>
            <a:off x="3383868" y="4581128"/>
            <a:ext cx="27363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1400" dirty="0" smtClean="0">
                <a:solidFill>
                  <a:srgbClr val="002060"/>
                </a:solidFill>
                <a:latin typeface="Trajan Pro 3" pitchFamily="18" charset="0"/>
              </a:rPr>
              <a:t>Допомагає зберегти дерева</a:t>
            </a:r>
            <a:endParaRPr lang="uk-UA" sz="1400" dirty="0">
              <a:solidFill>
                <a:srgbClr val="002060"/>
              </a:solidFill>
              <a:latin typeface="Trajan Pro 3" pitchFamily="18" charset="0"/>
            </a:endParaRPr>
          </a:p>
        </p:txBody>
      </p:sp>
      <p:sp>
        <p:nvSpPr>
          <p:cNvPr id="91" name="Пирог 90"/>
          <p:cNvSpPr/>
          <p:nvPr/>
        </p:nvSpPr>
        <p:spPr>
          <a:xfrm>
            <a:off x="6636692" y="2257561"/>
            <a:ext cx="1800200" cy="1812233"/>
          </a:xfrm>
          <a:prstGeom prst="pie">
            <a:avLst>
              <a:gd name="adj1" fmla="val 16191921"/>
              <a:gd name="adj2" fmla="val 8233698"/>
            </a:avLst>
          </a:prstGeom>
          <a:solidFill>
            <a:schemeClr val="bg1"/>
          </a:solidFill>
          <a:ln>
            <a:solidFill>
              <a:srgbClr val="00206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dirty="0">
              <a:solidFill>
                <a:schemeClr val="tx1"/>
              </a:solidFill>
            </a:endParaRPr>
          </a:p>
        </p:txBody>
      </p:sp>
      <p:sp>
        <p:nvSpPr>
          <p:cNvPr id="92" name="TextBox 91"/>
          <p:cNvSpPr txBox="1"/>
          <p:nvPr/>
        </p:nvSpPr>
        <p:spPr>
          <a:xfrm>
            <a:off x="6166094" y="4581128"/>
            <a:ext cx="27363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1400" dirty="0" smtClean="0">
                <a:solidFill>
                  <a:srgbClr val="002060"/>
                </a:solidFill>
                <a:latin typeface="Trajan Pro 3" pitchFamily="18" charset="0"/>
              </a:rPr>
              <a:t>Допомагає зберегти електроенергію</a:t>
            </a:r>
            <a:endParaRPr lang="uk-UA" sz="1400" dirty="0">
              <a:solidFill>
                <a:srgbClr val="002060"/>
              </a:solidFill>
              <a:latin typeface="Trajan Pro 3" pitchFamily="18" charset="0"/>
            </a:endParaRPr>
          </a:p>
        </p:txBody>
      </p:sp>
      <p:sp>
        <p:nvSpPr>
          <p:cNvPr id="72" name="Litebulb"/>
          <p:cNvSpPr>
            <a:spLocks noEditPoints="1" noChangeArrowheads="1"/>
          </p:cNvSpPr>
          <p:nvPr/>
        </p:nvSpPr>
        <p:spPr bwMode="auto">
          <a:xfrm>
            <a:off x="7373787" y="3326959"/>
            <a:ext cx="458167" cy="634465"/>
          </a:xfrm>
          <a:custGeom>
            <a:avLst/>
            <a:gdLst>
              <a:gd name="T0" fmla="*/ 10800 w 21600"/>
              <a:gd name="T1" fmla="*/ 0 h 21600"/>
              <a:gd name="T2" fmla="*/ 21600 w 21600"/>
              <a:gd name="T3" fmla="*/ 7782 h 21600"/>
              <a:gd name="T4" fmla="*/ 0 w 21600"/>
              <a:gd name="T5" fmla="*/ 7782 h 21600"/>
              <a:gd name="T6" fmla="*/ 10800 w 21600"/>
              <a:gd name="T7" fmla="*/ 21600 h 21600"/>
              <a:gd name="T8" fmla="*/ 3556 w 21600"/>
              <a:gd name="T9" fmla="*/ 2188 h 21600"/>
              <a:gd name="T10" fmla="*/ 18277 w 21600"/>
              <a:gd name="T11" fmla="*/ 9282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0825" y="21723"/>
                </a:moveTo>
                <a:lnTo>
                  <a:pt x="11215" y="21723"/>
                </a:lnTo>
                <a:lnTo>
                  <a:pt x="11552" y="21688"/>
                </a:lnTo>
                <a:lnTo>
                  <a:pt x="11916" y="21617"/>
                </a:lnTo>
                <a:lnTo>
                  <a:pt x="12253" y="21547"/>
                </a:lnTo>
                <a:lnTo>
                  <a:pt x="12617" y="21441"/>
                </a:lnTo>
                <a:lnTo>
                  <a:pt x="12902" y="21317"/>
                </a:lnTo>
                <a:lnTo>
                  <a:pt x="13162" y="21176"/>
                </a:lnTo>
                <a:lnTo>
                  <a:pt x="13396" y="21000"/>
                </a:lnTo>
                <a:lnTo>
                  <a:pt x="13655" y="20841"/>
                </a:lnTo>
                <a:lnTo>
                  <a:pt x="13863" y="20629"/>
                </a:lnTo>
                <a:lnTo>
                  <a:pt x="14045" y="20435"/>
                </a:lnTo>
                <a:lnTo>
                  <a:pt x="14200" y="20223"/>
                </a:lnTo>
                <a:lnTo>
                  <a:pt x="14356" y="19994"/>
                </a:lnTo>
                <a:lnTo>
                  <a:pt x="14460" y="19747"/>
                </a:lnTo>
                <a:lnTo>
                  <a:pt x="14512" y="19482"/>
                </a:lnTo>
                <a:lnTo>
                  <a:pt x="14512" y="19235"/>
                </a:lnTo>
                <a:lnTo>
                  <a:pt x="14512" y="19147"/>
                </a:lnTo>
                <a:lnTo>
                  <a:pt x="14512" y="18900"/>
                </a:lnTo>
                <a:lnTo>
                  <a:pt x="14512" y="18529"/>
                </a:lnTo>
                <a:lnTo>
                  <a:pt x="14512" y="18052"/>
                </a:lnTo>
                <a:lnTo>
                  <a:pt x="14512" y="17505"/>
                </a:lnTo>
                <a:lnTo>
                  <a:pt x="14512" y="16976"/>
                </a:lnTo>
                <a:lnTo>
                  <a:pt x="14512" y="16464"/>
                </a:lnTo>
                <a:lnTo>
                  <a:pt x="14512" y="15952"/>
                </a:lnTo>
                <a:lnTo>
                  <a:pt x="14512" y="15758"/>
                </a:lnTo>
                <a:lnTo>
                  <a:pt x="14616" y="15547"/>
                </a:lnTo>
                <a:lnTo>
                  <a:pt x="14694" y="15352"/>
                </a:lnTo>
                <a:lnTo>
                  <a:pt x="14798" y="15141"/>
                </a:lnTo>
                <a:lnTo>
                  <a:pt x="15161" y="14735"/>
                </a:lnTo>
                <a:lnTo>
                  <a:pt x="15602" y="14329"/>
                </a:lnTo>
                <a:lnTo>
                  <a:pt x="16745" y="13552"/>
                </a:lnTo>
                <a:lnTo>
                  <a:pt x="18043" y="12670"/>
                </a:lnTo>
                <a:lnTo>
                  <a:pt x="18744" y="12194"/>
                </a:lnTo>
                <a:lnTo>
                  <a:pt x="19341" y="11647"/>
                </a:lnTo>
                <a:lnTo>
                  <a:pt x="19938" y="11099"/>
                </a:lnTo>
                <a:lnTo>
                  <a:pt x="20483" y="10464"/>
                </a:lnTo>
                <a:lnTo>
                  <a:pt x="20743" y="10164"/>
                </a:lnTo>
                <a:lnTo>
                  <a:pt x="20950" y="9794"/>
                </a:lnTo>
                <a:lnTo>
                  <a:pt x="21132" y="9441"/>
                </a:lnTo>
                <a:lnTo>
                  <a:pt x="21288" y="9035"/>
                </a:lnTo>
                <a:lnTo>
                  <a:pt x="21444" y="8664"/>
                </a:lnTo>
                <a:lnTo>
                  <a:pt x="21548" y="8223"/>
                </a:lnTo>
                <a:lnTo>
                  <a:pt x="21600" y="7782"/>
                </a:lnTo>
                <a:lnTo>
                  <a:pt x="21600" y="7341"/>
                </a:lnTo>
                <a:lnTo>
                  <a:pt x="21600" y="6935"/>
                </a:lnTo>
                <a:lnTo>
                  <a:pt x="21548" y="6564"/>
                </a:lnTo>
                <a:lnTo>
                  <a:pt x="21496" y="6229"/>
                </a:lnTo>
                <a:lnTo>
                  <a:pt x="21392" y="5858"/>
                </a:lnTo>
                <a:lnTo>
                  <a:pt x="21288" y="5523"/>
                </a:lnTo>
                <a:lnTo>
                  <a:pt x="21132" y="5135"/>
                </a:lnTo>
                <a:lnTo>
                  <a:pt x="20950" y="4800"/>
                </a:lnTo>
                <a:lnTo>
                  <a:pt x="20743" y="4464"/>
                </a:lnTo>
                <a:lnTo>
                  <a:pt x="20535" y="4164"/>
                </a:lnTo>
                <a:lnTo>
                  <a:pt x="20301" y="3847"/>
                </a:lnTo>
                <a:lnTo>
                  <a:pt x="20042" y="3547"/>
                </a:lnTo>
                <a:lnTo>
                  <a:pt x="19782" y="3247"/>
                </a:lnTo>
                <a:lnTo>
                  <a:pt x="19133" y="2664"/>
                </a:lnTo>
                <a:lnTo>
                  <a:pt x="18458" y="2152"/>
                </a:lnTo>
                <a:lnTo>
                  <a:pt x="17705" y="1694"/>
                </a:lnTo>
                <a:lnTo>
                  <a:pt x="16849" y="1252"/>
                </a:lnTo>
                <a:lnTo>
                  <a:pt x="16407" y="1076"/>
                </a:lnTo>
                <a:lnTo>
                  <a:pt x="15940" y="900"/>
                </a:lnTo>
                <a:lnTo>
                  <a:pt x="15499" y="741"/>
                </a:lnTo>
                <a:lnTo>
                  <a:pt x="15057" y="600"/>
                </a:lnTo>
                <a:lnTo>
                  <a:pt x="14564" y="458"/>
                </a:lnTo>
                <a:lnTo>
                  <a:pt x="14045" y="335"/>
                </a:lnTo>
                <a:lnTo>
                  <a:pt x="13500" y="229"/>
                </a:lnTo>
                <a:lnTo>
                  <a:pt x="13006" y="158"/>
                </a:lnTo>
                <a:lnTo>
                  <a:pt x="12461" y="88"/>
                </a:lnTo>
                <a:lnTo>
                  <a:pt x="11968" y="52"/>
                </a:lnTo>
                <a:lnTo>
                  <a:pt x="11423" y="17"/>
                </a:lnTo>
                <a:lnTo>
                  <a:pt x="10825" y="17"/>
                </a:lnTo>
                <a:lnTo>
                  <a:pt x="10254" y="17"/>
                </a:lnTo>
                <a:lnTo>
                  <a:pt x="9709" y="52"/>
                </a:lnTo>
                <a:lnTo>
                  <a:pt x="9216" y="88"/>
                </a:lnTo>
                <a:lnTo>
                  <a:pt x="8671" y="158"/>
                </a:lnTo>
                <a:lnTo>
                  <a:pt x="8177" y="229"/>
                </a:lnTo>
                <a:lnTo>
                  <a:pt x="7632" y="335"/>
                </a:lnTo>
                <a:lnTo>
                  <a:pt x="7113" y="458"/>
                </a:lnTo>
                <a:lnTo>
                  <a:pt x="6620" y="600"/>
                </a:lnTo>
                <a:lnTo>
                  <a:pt x="6178" y="741"/>
                </a:lnTo>
                <a:lnTo>
                  <a:pt x="5737" y="900"/>
                </a:lnTo>
                <a:lnTo>
                  <a:pt x="5270" y="1076"/>
                </a:lnTo>
                <a:lnTo>
                  <a:pt x="4828" y="1252"/>
                </a:lnTo>
                <a:lnTo>
                  <a:pt x="3972" y="1694"/>
                </a:lnTo>
                <a:lnTo>
                  <a:pt x="3219" y="2152"/>
                </a:lnTo>
                <a:lnTo>
                  <a:pt x="2544" y="2664"/>
                </a:lnTo>
                <a:lnTo>
                  <a:pt x="1895" y="3247"/>
                </a:lnTo>
                <a:lnTo>
                  <a:pt x="1635" y="3547"/>
                </a:lnTo>
                <a:lnTo>
                  <a:pt x="1375" y="3847"/>
                </a:lnTo>
                <a:lnTo>
                  <a:pt x="1142" y="4164"/>
                </a:lnTo>
                <a:lnTo>
                  <a:pt x="934" y="4464"/>
                </a:lnTo>
                <a:lnTo>
                  <a:pt x="726" y="4800"/>
                </a:lnTo>
                <a:lnTo>
                  <a:pt x="545" y="5135"/>
                </a:lnTo>
                <a:lnTo>
                  <a:pt x="389" y="5523"/>
                </a:lnTo>
                <a:lnTo>
                  <a:pt x="285" y="5858"/>
                </a:lnTo>
                <a:lnTo>
                  <a:pt x="181" y="6229"/>
                </a:lnTo>
                <a:lnTo>
                  <a:pt x="129" y="6564"/>
                </a:lnTo>
                <a:lnTo>
                  <a:pt x="77" y="6935"/>
                </a:lnTo>
                <a:lnTo>
                  <a:pt x="77" y="7341"/>
                </a:lnTo>
                <a:lnTo>
                  <a:pt x="77" y="7782"/>
                </a:lnTo>
                <a:lnTo>
                  <a:pt x="129" y="8223"/>
                </a:lnTo>
                <a:lnTo>
                  <a:pt x="233" y="8664"/>
                </a:lnTo>
                <a:lnTo>
                  <a:pt x="389" y="9035"/>
                </a:lnTo>
                <a:lnTo>
                  <a:pt x="545" y="9441"/>
                </a:lnTo>
                <a:lnTo>
                  <a:pt x="726" y="9794"/>
                </a:lnTo>
                <a:lnTo>
                  <a:pt x="934" y="10164"/>
                </a:lnTo>
                <a:lnTo>
                  <a:pt x="1194" y="10464"/>
                </a:lnTo>
                <a:lnTo>
                  <a:pt x="1739" y="11099"/>
                </a:lnTo>
                <a:lnTo>
                  <a:pt x="2336" y="11647"/>
                </a:lnTo>
                <a:lnTo>
                  <a:pt x="2933" y="12194"/>
                </a:lnTo>
                <a:lnTo>
                  <a:pt x="3634" y="12670"/>
                </a:lnTo>
                <a:lnTo>
                  <a:pt x="4932" y="13552"/>
                </a:lnTo>
                <a:lnTo>
                  <a:pt x="6075" y="14329"/>
                </a:lnTo>
                <a:lnTo>
                  <a:pt x="6516" y="14735"/>
                </a:lnTo>
                <a:lnTo>
                  <a:pt x="6879" y="15141"/>
                </a:lnTo>
                <a:lnTo>
                  <a:pt x="6983" y="15352"/>
                </a:lnTo>
                <a:lnTo>
                  <a:pt x="7061" y="15547"/>
                </a:lnTo>
                <a:lnTo>
                  <a:pt x="7165" y="15758"/>
                </a:lnTo>
                <a:lnTo>
                  <a:pt x="7165" y="15952"/>
                </a:lnTo>
                <a:lnTo>
                  <a:pt x="7165" y="16464"/>
                </a:lnTo>
                <a:lnTo>
                  <a:pt x="7165" y="16976"/>
                </a:lnTo>
                <a:lnTo>
                  <a:pt x="7165" y="17505"/>
                </a:lnTo>
                <a:lnTo>
                  <a:pt x="7165" y="18052"/>
                </a:lnTo>
                <a:lnTo>
                  <a:pt x="7165" y="18529"/>
                </a:lnTo>
                <a:lnTo>
                  <a:pt x="7165" y="18900"/>
                </a:lnTo>
                <a:lnTo>
                  <a:pt x="7165" y="19147"/>
                </a:lnTo>
                <a:lnTo>
                  <a:pt x="7165" y="19235"/>
                </a:lnTo>
                <a:lnTo>
                  <a:pt x="7165" y="19482"/>
                </a:lnTo>
                <a:lnTo>
                  <a:pt x="7217" y="19747"/>
                </a:lnTo>
                <a:lnTo>
                  <a:pt x="7321" y="19994"/>
                </a:lnTo>
                <a:lnTo>
                  <a:pt x="7476" y="20223"/>
                </a:lnTo>
                <a:lnTo>
                  <a:pt x="7632" y="20435"/>
                </a:lnTo>
                <a:lnTo>
                  <a:pt x="7814" y="20629"/>
                </a:lnTo>
                <a:lnTo>
                  <a:pt x="8022" y="20841"/>
                </a:lnTo>
                <a:lnTo>
                  <a:pt x="8281" y="21000"/>
                </a:lnTo>
                <a:lnTo>
                  <a:pt x="8515" y="21176"/>
                </a:lnTo>
                <a:lnTo>
                  <a:pt x="8775" y="21317"/>
                </a:lnTo>
                <a:lnTo>
                  <a:pt x="9060" y="21441"/>
                </a:lnTo>
                <a:lnTo>
                  <a:pt x="9424" y="21547"/>
                </a:lnTo>
                <a:lnTo>
                  <a:pt x="9761" y="21617"/>
                </a:lnTo>
                <a:lnTo>
                  <a:pt x="10125" y="21688"/>
                </a:lnTo>
                <a:lnTo>
                  <a:pt x="10462" y="21723"/>
                </a:lnTo>
                <a:lnTo>
                  <a:pt x="10825" y="21723"/>
                </a:lnTo>
                <a:close/>
              </a:path>
              <a:path w="21600" h="21600" extrusionOk="0">
                <a:moveTo>
                  <a:pt x="9242" y="14417"/>
                </a:moveTo>
                <a:lnTo>
                  <a:pt x="8541" y="12035"/>
                </a:lnTo>
                <a:lnTo>
                  <a:pt x="7295" y="10129"/>
                </a:lnTo>
                <a:lnTo>
                  <a:pt x="6905" y="9652"/>
                </a:lnTo>
                <a:lnTo>
                  <a:pt x="8541" y="10182"/>
                </a:lnTo>
                <a:lnTo>
                  <a:pt x="9787" y="9547"/>
                </a:lnTo>
                <a:lnTo>
                  <a:pt x="11189" y="10129"/>
                </a:lnTo>
                <a:lnTo>
                  <a:pt x="12279" y="9547"/>
                </a:lnTo>
                <a:lnTo>
                  <a:pt x="13370" y="10076"/>
                </a:lnTo>
                <a:lnTo>
                  <a:pt x="14850" y="9652"/>
                </a:lnTo>
                <a:lnTo>
                  <a:pt x="12902" y="12247"/>
                </a:lnTo>
                <a:lnTo>
                  <a:pt x="12357" y="14417"/>
                </a:lnTo>
                <a:moveTo>
                  <a:pt x="7191" y="15952"/>
                </a:moveTo>
                <a:lnTo>
                  <a:pt x="14512" y="15952"/>
                </a:lnTo>
                <a:lnTo>
                  <a:pt x="14512" y="17064"/>
                </a:lnTo>
                <a:lnTo>
                  <a:pt x="7191" y="17047"/>
                </a:lnTo>
                <a:lnTo>
                  <a:pt x="7191" y="18123"/>
                </a:lnTo>
                <a:lnTo>
                  <a:pt x="14512" y="18158"/>
                </a:lnTo>
                <a:lnTo>
                  <a:pt x="14538" y="19182"/>
                </a:lnTo>
                <a:lnTo>
                  <a:pt x="7217" y="19182"/>
                </a:lnTo>
              </a:path>
            </a:pathLst>
          </a:custGeom>
          <a:solidFill>
            <a:srgbClr val="FFFF00"/>
          </a:solidFill>
          <a:ln w="19050">
            <a:solidFill>
              <a:schemeClr val="bg1">
                <a:lumMod val="50000"/>
              </a:schemeClr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 dirty="0"/>
          </a:p>
        </p:txBody>
      </p:sp>
      <p:sp>
        <p:nvSpPr>
          <p:cNvPr id="103" name="Litebulb"/>
          <p:cNvSpPr>
            <a:spLocks noEditPoints="1" noChangeArrowheads="1"/>
          </p:cNvSpPr>
          <p:nvPr/>
        </p:nvSpPr>
        <p:spPr bwMode="auto">
          <a:xfrm>
            <a:off x="7896315" y="3163132"/>
            <a:ext cx="305767" cy="469633"/>
          </a:xfrm>
          <a:custGeom>
            <a:avLst/>
            <a:gdLst>
              <a:gd name="T0" fmla="*/ 10800 w 21600"/>
              <a:gd name="T1" fmla="*/ 0 h 21600"/>
              <a:gd name="T2" fmla="*/ 21600 w 21600"/>
              <a:gd name="T3" fmla="*/ 7782 h 21600"/>
              <a:gd name="T4" fmla="*/ 0 w 21600"/>
              <a:gd name="T5" fmla="*/ 7782 h 21600"/>
              <a:gd name="T6" fmla="*/ 10800 w 21600"/>
              <a:gd name="T7" fmla="*/ 21600 h 21600"/>
              <a:gd name="T8" fmla="*/ 3556 w 21600"/>
              <a:gd name="T9" fmla="*/ 2188 h 21600"/>
              <a:gd name="T10" fmla="*/ 18277 w 21600"/>
              <a:gd name="T11" fmla="*/ 9282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0825" y="21723"/>
                </a:moveTo>
                <a:lnTo>
                  <a:pt x="11215" y="21723"/>
                </a:lnTo>
                <a:lnTo>
                  <a:pt x="11552" y="21688"/>
                </a:lnTo>
                <a:lnTo>
                  <a:pt x="11916" y="21617"/>
                </a:lnTo>
                <a:lnTo>
                  <a:pt x="12253" y="21547"/>
                </a:lnTo>
                <a:lnTo>
                  <a:pt x="12617" y="21441"/>
                </a:lnTo>
                <a:lnTo>
                  <a:pt x="12902" y="21317"/>
                </a:lnTo>
                <a:lnTo>
                  <a:pt x="13162" y="21176"/>
                </a:lnTo>
                <a:lnTo>
                  <a:pt x="13396" y="21000"/>
                </a:lnTo>
                <a:lnTo>
                  <a:pt x="13655" y="20841"/>
                </a:lnTo>
                <a:lnTo>
                  <a:pt x="13863" y="20629"/>
                </a:lnTo>
                <a:lnTo>
                  <a:pt x="14045" y="20435"/>
                </a:lnTo>
                <a:lnTo>
                  <a:pt x="14200" y="20223"/>
                </a:lnTo>
                <a:lnTo>
                  <a:pt x="14356" y="19994"/>
                </a:lnTo>
                <a:lnTo>
                  <a:pt x="14460" y="19747"/>
                </a:lnTo>
                <a:lnTo>
                  <a:pt x="14512" y="19482"/>
                </a:lnTo>
                <a:lnTo>
                  <a:pt x="14512" y="19235"/>
                </a:lnTo>
                <a:lnTo>
                  <a:pt x="14512" y="19147"/>
                </a:lnTo>
                <a:lnTo>
                  <a:pt x="14512" y="18900"/>
                </a:lnTo>
                <a:lnTo>
                  <a:pt x="14512" y="18529"/>
                </a:lnTo>
                <a:lnTo>
                  <a:pt x="14512" y="18052"/>
                </a:lnTo>
                <a:lnTo>
                  <a:pt x="14512" y="17505"/>
                </a:lnTo>
                <a:lnTo>
                  <a:pt x="14512" y="16976"/>
                </a:lnTo>
                <a:lnTo>
                  <a:pt x="14512" y="16464"/>
                </a:lnTo>
                <a:lnTo>
                  <a:pt x="14512" y="15952"/>
                </a:lnTo>
                <a:lnTo>
                  <a:pt x="14512" y="15758"/>
                </a:lnTo>
                <a:lnTo>
                  <a:pt x="14616" y="15547"/>
                </a:lnTo>
                <a:lnTo>
                  <a:pt x="14694" y="15352"/>
                </a:lnTo>
                <a:lnTo>
                  <a:pt x="14798" y="15141"/>
                </a:lnTo>
                <a:lnTo>
                  <a:pt x="15161" y="14735"/>
                </a:lnTo>
                <a:lnTo>
                  <a:pt x="15602" y="14329"/>
                </a:lnTo>
                <a:lnTo>
                  <a:pt x="16745" y="13552"/>
                </a:lnTo>
                <a:lnTo>
                  <a:pt x="18043" y="12670"/>
                </a:lnTo>
                <a:lnTo>
                  <a:pt x="18744" y="12194"/>
                </a:lnTo>
                <a:lnTo>
                  <a:pt x="19341" y="11647"/>
                </a:lnTo>
                <a:lnTo>
                  <a:pt x="19938" y="11099"/>
                </a:lnTo>
                <a:lnTo>
                  <a:pt x="20483" y="10464"/>
                </a:lnTo>
                <a:lnTo>
                  <a:pt x="20743" y="10164"/>
                </a:lnTo>
                <a:lnTo>
                  <a:pt x="20950" y="9794"/>
                </a:lnTo>
                <a:lnTo>
                  <a:pt x="21132" y="9441"/>
                </a:lnTo>
                <a:lnTo>
                  <a:pt x="21288" y="9035"/>
                </a:lnTo>
                <a:lnTo>
                  <a:pt x="21444" y="8664"/>
                </a:lnTo>
                <a:lnTo>
                  <a:pt x="21548" y="8223"/>
                </a:lnTo>
                <a:lnTo>
                  <a:pt x="21600" y="7782"/>
                </a:lnTo>
                <a:lnTo>
                  <a:pt x="21600" y="7341"/>
                </a:lnTo>
                <a:lnTo>
                  <a:pt x="21600" y="6935"/>
                </a:lnTo>
                <a:lnTo>
                  <a:pt x="21548" y="6564"/>
                </a:lnTo>
                <a:lnTo>
                  <a:pt x="21496" y="6229"/>
                </a:lnTo>
                <a:lnTo>
                  <a:pt x="21392" y="5858"/>
                </a:lnTo>
                <a:lnTo>
                  <a:pt x="21288" y="5523"/>
                </a:lnTo>
                <a:lnTo>
                  <a:pt x="21132" y="5135"/>
                </a:lnTo>
                <a:lnTo>
                  <a:pt x="20950" y="4800"/>
                </a:lnTo>
                <a:lnTo>
                  <a:pt x="20743" y="4464"/>
                </a:lnTo>
                <a:lnTo>
                  <a:pt x="20535" y="4164"/>
                </a:lnTo>
                <a:lnTo>
                  <a:pt x="20301" y="3847"/>
                </a:lnTo>
                <a:lnTo>
                  <a:pt x="20042" y="3547"/>
                </a:lnTo>
                <a:lnTo>
                  <a:pt x="19782" y="3247"/>
                </a:lnTo>
                <a:lnTo>
                  <a:pt x="19133" y="2664"/>
                </a:lnTo>
                <a:lnTo>
                  <a:pt x="18458" y="2152"/>
                </a:lnTo>
                <a:lnTo>
                  <a:pt x="17705" y="1694"/>
                </a:lnTo>
                <a:lnTo>
                  <a:pt x="16849" y="1252"/>
                </a:lnTo>
                <a:lnTo>
                  <a:pt x="16407" y="1076"/>
                </a:lnTo>
                <a:lnTo>
                  <a:pt x="15940" y="900"/>
                </a:lnTo>
                <a:lnTo>
                  <a:pt x="15499" y="741"/>
                </a:lnTo>
                <a:lnTo>
                  <a:pt x="15057" y="600"/>
                </a:lnTo>
                <a:lnTo>
                  <a:pt x="14564" y="458"/>
                </a:lnTo>
                <a:lnTo>
                  <a:pt x="14045" y="335"/>
                </a:lnTo>
                <a:lnTo>
                  <a:pt x="13500" y="229"/>
                </a:lnTo>
                <a:lnTo>
                  <a:pt x="13006" y="158"/>
                </a:lnTo>
                <a:lnTo>
                  <a:pt x="12461" y="88"/>
                </a:lnTo>
                <a:lnTo>
                  <a:pt x="11968" y="52"/>
                </a:lnTo>
                <a:lnTo>
                  <a:pt x="11423" y="17"/>
                </a:lnTo>
                <a:lnTo>
                  <a:pt x="10825" y="17"/>
                </a:lnTo>
                <a:lnTo>
                  <a:pt x="10254" y="17"/>
                </a:lnTo>
                <a:lnTo>
                  <a:pt x="9709" y="52"/>
                </a:lnTo>
                <a:lnTo>
                  <a:pt x="9216" y="88"/>
                </a:lnTo>
                <a:lnTo>
                  <a:pt x="8671" y="158"/>
                </a:lnTo>
                <a:lnTo>
                  <a:pt x="8177" y="229"/>
                </a:lnTo>
                <a:lnTo>
                  <a:pt x="7632" y="335"/>
                </a:lnTo>
                <a:lnTo>
                  <a:pt x="7113" y="458"/>
                </a:lnTo>
                <a:lnTo>
                  <a:pt x="6620" y="600"/>
                </a:lnTo>
                <a:lnTo>
                  <a:pt x="6178" y="741"/>
                </a:lnTo>
                <a:lnTo>
                  <a:pt x="5737" y="900"/>
                </a:lnTo>
                <a:lnTo>
                  <a:pt x="5270" y="1076"/>
                </a:lnTo>
                <a:lnTo>
                  <a:pt x="4828" y="1252"/>
                </a:lnTo>
                <a:lnTo>
                  <a:pt x="3972" y="1694"/>
                </a:lnTo>
                <a:lnTo>
                  <a:pt x="3219" y="2152"/>
                </a:lnTo>
                <a:lnTo>
                  <a:pt x="2544" y="2664"/>
                </a:lnTo>
                <a:lnTo>
                  <a:pt x="1895" y="3247"/>
                </a:lnTo>
                <a:lnTo>
                  <a:pt x="1635" y="3547"/>
                </a:lnTo>
                <a:lnTo>
                  <a:pt x="1375" y="3847"/>
                </a:lnTo>
                <a:lnTo>
                  <a:pt x="1142" y="4164"/>
                </a:lnTo>
                <a:lnTo>
                  <a:pt x="934" y="4464"/>
                </a:lnTo>
                <a:lnTo>
                  <a:pt x="726" y="4800"/>
                </a:lnTo>
                <a:lnTo>
                  <a:pt x="545" y="5135"/>
                </a:lnTo>
                <a:lnTo>
                  <a:pt x="389" y="5523"/>
                </a:lnTo>
                <a:lnTo>
                  <a:pt x="285" y="5858"/>
                </a:lnTo>
                <a:lnTo>
                  <a:pt x="181" y="6229"/>
                </a:lnTo>
                <a:lnTo>
                  <a:pt x="129" y="6564"/>
                </a:lnTo>
                <a:lnTo>
                  <a:pt x="77" y="6935"/>
                </a:lnTo>
                <a:lnTo>
                  <a:pt x="77" y="7341"/>
                </a:lnTo>
                <a:lnTo>
                  <a:pt x="77" y="7782"/>
                </a:lnTo>
                <a:lnTo>
                  <a:pt x="129" y="8223"/>
                </a:lnTo>
                <a:lnTo>
                  <a:pt x="233" y="8664"/>
                </a:lnTo>
                <a:lnTo>
                  <a:pt x="389" y="9035"/>
                </a:lnTo>
                <a:lnTo>
                  <a:pt x="545" y="9441"/>
                </a:lnTo>
                <a:lnTo>
                  <a:pt x="726" y="9794"/>
                </a:lnTo>
                <a:lnTo>
                  <a:pt x="934" y="10164"/>
                </a:lnTo>
                <a:lnTo>
                  <a:pt x="1194" y="10464"/>
                </a:lnTo>
                <a:lnTo>
                  <a:pt x="1739" y="11099"/>
                </a:lnTo>
                <a:lnTo>
                  <a:pt x="2336" y="11647"/>
                </a:lnTo>
                <a:lnTo>
                  <a:pt x="2933" y="12194"/>
                </a:lnTo>
                <a:lnTo>
                  <a:pt x="3634" y="12670"/>
                </a:lnTo>
                <a:lnTo>
                  <a:pt x="4932" y="13552"/>
                </a:lnTo>
                <a:lnTo>
                  <a:pt x="6075" y="14329"/>
                </a:lnTo>
                <a:lnTo>
                  <a:pt x="6516" y="14735"/>
                </a:lnTo>
                <a:lnTo>
                  <a:pt x="6879" y="15141"/>
                </a:lnTo>
                <a:lnTo>
                  <a:pt x="6983" y="15352"/>
                </a:lnTo>
                <a:lnTo>
                  <a:pt x="7061" y="15547"/>
                </a:lnTo>
                <a:lnTo>
                  <a:pt x="7165" y="15758"/>
                </a:lnTo>
                <a:lnTo>
                  <a:pt x="7165" y="15952"/>
                </a:lnTo>
                <a:lnTo>
                  <a:pt x="7165" y="16464"/>
                </a:lnTo>
                <a:lnTo>
                  <a:pt x="7165" y="16976"/>
                </a:lnTo>
                <a:lnTo>
                  <a:pt x="7165" y="17505"/>
                </a:lnTo>
                <a:lnTo>
                  <a:pt x="7165" y="18052"/>
                </a:lnTo>
                <a:lnTo>
                  <a:pt x="7165" y="18529"/>
                </a:lnTo>
                <a:lnTo>
                  <a:pt x="7165" y="18900"/>
                </a:lnTo>
                <a:lnTo>
                  <a:pt x="7165" y="19147"/>
                </a:lnTo>
                <a:lnTo>
                  <a:pt x="7165" y="19235"/>
                </a:lnTo>
                <a:lnTo>
                  <a:pt x="7165" y="19482"/>
                </a:lnTo>
                <a:lnTo>
                  <a:pt x="7217" y="19747"/>
                </a:lnTo>
                <a:lnTo>
                  <a:pt x="7321" y="19994"/>
                </a:lnTo>
                <a:lnTo>
                  <a:pt x="7476" y="20223"/>
                </a:lnTo>
                <a:lnTo>
                  <a:pt x="7632" y="20435"/>
                </a:lnTo>
                <a:lnTo>
                  <a:pt x="7814" y="20629"/>
                </a:lnTo>
                <a:lnTo>
                  <a:pt x="8022" y="20841"/>
                </a:lnTo>
                <a:lnTo>
                  <a:pt x="8281" y="21000"/>
                </a:lnTo>
                <a:lnTo>
                  <a:pt x="8515" y="21176"/>
                </a:lnTo>
                <a:lnTo>
                  <a:pt x="8775" y="21317"/>
                </a:lnTo>
                <a:lnTo>
                  <a:pt x="9060" y="21441"/>
                </a:lnTo>
                <a:lnTo>
                  <a:pt x="9424" y="21547"/>
                </a:lnTo>
                <a:lnTo>
                  <a:pt x="9761" y="21617"/>
                </a:lnTo>
                <a:lnTo>
                  <a:pt x="10125" y="21688"/>
                </a:lnTo>
                <a:lnTo>
                  <a:pt x="10462" y="21723"/>
                </a:lnTo>
                <a:lnTo>
                  <a:pt x="10825" y="21723"/>
                </a:lnTo>
                <a:close/>
              </a:path>
              <a:path w="21600" h="21600" extrusionOk="0">
                <a:moveTo>
                  <a:pt x="9242" y="14417"/>
                </a:moveTo>
                <a:lnTo>
                  <a:pt x="8541" y="12035"/>
                </a:lnTo>
                <a:lnTo>
                  <a:pt x="7295" y="10129"/>
                </a:lnTo>
                <a:lnTo>
                  <a:pt x="6905" y="9652"/>
                </a:lnTo>
                <a:lnTo>
                  <a:pt x="8541" y="10182"/>
                </a:lnTo>
                <a:lnTo>
                  <a:pt x="9787" y="9547"/>
                </a:lnTo>
                <a:lnTo>
                  <a:pt x="11189" y="10129"/>
                </a:lnTo>
                <a:lnTo>
                  <a:pt x="12279" y="9547"/>
                </a:lnTo>
                <a:lnTo>
                  <a:pt x="13370" y="10076"/>
                </a:lnTo>
                <a:lnTo>
                  <a:pt x="14850" y="9652"/>
                </a:lnTo>
                <a:lnTo>
                  <a:pt x="12902" y="12247"/>
                </a:lnTo>
                <a:lnTo>
                  <a:pt x="12357" y="14417"/>
                </a:lnTo>
                <a:moveTo>
                  <a:pt x="7191" y="15952"/>
                </a:moveTo>
                <a:lnTo>
                  <a:pt x="14512" y="15952"/>
                </a:lnTo>
                <a:lnTo>
                  <a:pt x="14512" y="17064"/>
                </a:lnTo>
                <a:lnTo>
                  <a:pt x="7191" y="17047"/>
                </a:lnTo>
                <a:lnTo>
                  <a:pt x="7191" y="18123"/>
                </a:lnTo>
                <a:lnTo>
                  <a:pt x="14512" y="18158"/>
                </a:lnTo>
                <a:lnTo>
                  <a:pt x="14538" y="19182"/>
                </a:lnTo>
                <a:lnTo>
                  <a:pt x="7217" y="19182"/>
                </a:lnTo>
              </a:path>
            </a:pathLst>
          </a:custGeom>
          <a:solidFill>
            <a:srgbClr val="FFFF00"/>
          </a:solidFill>
          <a:ln w="19050">
            <a:solidFill>
              <a:schemeClr val="bg1">
                <a:lumMod val="50000"/>
              </a:schemeClr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 dirty="0"/>
          </a:p>
        </p:txBody>
      </p:sp>
      <p:sp>
        <p:nvSpPr>
          <p:cNvPr id="104" name="Litebulb"/>
          <p:cNvSpPr>
            <a:spLocks noEditPoints="1" noChangeArrowheads="1"/>
          </p:cNvSpPr>
          <p:nvPr/>
        </p:nvSpPr>
        <p:spPr bwMode="auto">
          <a:xfrm>
            <a:off x="7602870" y="2788042"/>
            <a:ext cx="256699" cy="395908"/>
          </a:xfrm>
          <a:custGeom>
            <a:avLst/>
            <a:gdLst>
              <a:gd name="T0" fmla="*/ 10800 w 21600"/>
              <a:gd name="T1" fmla="*/ 0 h 21600"/>
              <a:gd name="T2" fmla="*/ 21600 w 21600"/>
              <a:gd name="T3" fmla="*/ 7782 h 21600"/>
              <a:gd name="T4" fmla="*/ 0 w 21600"/>
              <a:gd name="T5" fmla="*/ 7782 h 21600"/>
              <a:gd name="T6" fmla="*/ 10800 w 21600"/>
              <a:gd name="T7" fmla="*/ 21600 h 21600"/>
              <a:gd name="T8" fmla="*/ 3556 w 21600"/>
              <a:gd name="T9" fmla="*/ 2188 h 21600"/>
              <a:gd name="T10" fmla="*/ 18277 w 21600"/>
              <a:gd name="T11" fmla="*/ 9282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0825" y="21723"/>
                </a:moveTo>
                <a:lnTo>
                  <a:pt x="11215" y="21723"/>
                </a:lnTo>
                <a:lnTo>
                  <a:pt x="11552" y="21688"/>
                </a:lnTo>
                <a:lnTo>
                  <a:pt x="11916" y="21617"/>
                </a:lnTo>
                <a:lnTo>
                  <a:pt x="12253" y="21547"/>
                </a:lnTo>
                <a:lnTo>
                  <a:pt x="12617" y="21441"/>
                </a:lnTo>
                <a:lnTo>
                  <a:pt x="12902" y="21317"/>
                </a:lnTo>
                <a:lnTo>
                  <a:pt x="13162" y="21176"/>
                </a:lnTo>
                <a:lnTo>
                  <a:pt x="13396" y="21000"/>
                </a:lnTo>
                <a:lnTo>
                  <a:pt x="13655" y="20841"/>
                </a:lnTo>
                <a:lnTo>
                  <a:pt x="13863" y="20629"/>
                </a:lnTo>
                <a:lnTo>
                  <a:pt x="14045" y="20435"/>
                </a:lnTo>
                <a:lnTo>
                  <a:pt x="14200" y="20223"/>
                </a:lnTo>
                <a:lnTo>
                  <a:pt x="14356" y="19994"/>
                </a:lnTo>
                <a:lnTo>
                  <a:pt x="14460" y="19747"/>
                </a:lnTo>
                <a:lnTo>
                  <a:pt x="14512" y="19482"/>
                </a:lnTo>
                <a:lnTo>
                  <a:pt x="14512" y="19235"/>
                </a:lnTo>
                <a:lnTo>
                  <a:pt x="14512" y="19147"/>
                </a:lnTo>
                <a:lnTo>
                  <a:pt x="14512" y="18900"/>
                </a:lnTo>
                <a:lnTo>
                  <a:pt x="14512" y="18529"/>
                </a:lnTo>
                <a:lnTo>
                  <a:pt x="14512" y="18052"/>
                </a:lnTo>
                <a:lnTo>
                  <a:pt x="14512" y="17505"/>
                </a:lnTo>
                <a:lnTo>
                  <a:pt x="14512" y="16976"/>
                </a:lnTo>
                <a:lnTo>
                  <a:pt x="14512" y="16464"/>
                </a:lnTo>
                <a:lnTo>
                  <a:pt x="14512" y="15952"/>
                </a:lnTo>
                <a:lnTo>
                  <a:pt x="14512" y="15758"/>
                </a:lnTo>
                <a:lnTo>
                  <a:pt x="14616" y="15547"/>
                </a:lnTo>
                <a:lnTo>
                  <a:pt x="14694" y="15352"/>
                </a:lnTo>
                <a:lnTo>
                  <a:pt x="14798" y="15141"/>
                </a:lnTo>
                <a:lnTo>
                  <a:pt x="15161" y="14735"/>
                </a:lnTo>
                <a:lnTo>
                  <a:pt x="15602" y="14329"/>
                </a:lnTo>
                <a:lnTo>
                  <a:pt x="16745" y="13552"/>
                </a:lnTo>
                <a:lnTo>
                  <a:pt x="18043" y="12670"/>
                </a:lnTo>
                <a:lnTo>
                  <a:pt x="18744" y="12194"/>
                </a:lnTo>
                <a:lnTo>
                  <a:pt x="19341" y="11647"/>
                </a:lnTo>
                <a:lnTo>
                  <a:pt x="19938" y="11099"/>
                </a:lnTo>
                <a:lnTo>
                  <a:pt x="20483" y="10464"/>
                </a:lnTo>
                <a:lnTo>
                  <a:pt x="20743" y="10164"/>
                </a:lnTo>
                <a:lnTo>
                  <a:pt x="20950" y="9794"/>
                </a:lnTo>
                <a:lnTo>
                  <a:pt x="21132" y="9441"/>
                </a:lnTo>
                <a:lnTo>
                  <a:pt x="21288" y="9035"/>
                </a:lnTo>
                <a:lnTo>
                  <a:pt x="21444" y="8664"/>
                </a:lnTo>
                <a:lnTo>
                  <a:pt x="21548" y="8223"/>
                </a:lnTo>
                <a:lnTo>
                  <a:pt x="21600" y="7782"/>
                </a:lnTo>
                <a:lnTo>
                  <a:pt x="21600" y="7341"/>
                </a:lnTo>
                <a:lnTo>
                  <a:pt x="21600" y="6935"/>
                </a:lnTo>
                <a:lnTo>
                  <a:pt x="21548" y="6564"/>
                </a:lnTo>
                <a:lnTo>
                  <a:pt x="21496" y="6229"/>
                </a:lnTo>
                <a:lnTo>
                  <a:pt x="21392" y="5858"/>
                </a:lnTo>
                <a:lnTo>
                  <a:pt x="21288" y="5523"/>
                </a:lnTo>
                <a:lnTo>
                  <a:pt x="21132" y="5135"/>
                </a:lnTo>
                <a:lnTo>
                  <a:pt x="20950" y="4800"/>
                </a:lnTo>
                <a:lnTo>
                  <a:pt x="20743" y="4464"/>
                </a:lnTo>
                <a:lnTo>
                  <a:pt x="20535" y="4164"/>
                </a:lnTo>
                <a:lnTo>
                  <a:pt x="20301" y="3847"/>
                </a:lnTo>
                <a:lnTo>
                  <a:pt x="20042" y="3547"/>
                </a:lnTo>
                <a:lnTo>
                  <a:pt x="19782" y="3247"/>
                </a:lnTo>
                <a:lnTo>
                  <a:pt x="19133" y="2664"/>
                </a:lnTo>
                <a:lnTo>
                  <a:pt x="18458" y="2152"/>
                </a:lnTo>
                <a:lnTo>
                  <a:pt x="17705" y="1694"/>
                </a:lnTo>
                <a:lnTo>
                  <a:pt x="16849" y="1252"/>
                </a:lnTo>
                <a:lnTo>
                  <a:pt x="16407" y="1076"/>
                </a:lnTo>
                <a:lnTo>
                  <a:pt x="15940" y="900"/>
                </a:lnTo>
                <a:lnTo>
                  <a:pt x="15499" y="741"/>
                </a:lnTo>
                <a:lnTo>
                  <a:pt x="15057" y="600"/>
                </a:lnTo>
                <a:lnTo>
                  <a:pt x="14564" y="458"/>
                </a:lnTo>
                <a:lnTo>
                  <a:pt x="14045" y="335"/>
                </a:lnTo>
                <a:lnTo>
                  <a:pt x="13500" y="229"/>
                </a:lnTo>
                <a:lnTo>
                  <a:pt x="13006" y="158"/>
                </a:lnTo>
                <a:lnTo>
                  <a:pt x="12461" y="88"/>
                </a:lnTo>
                <a:lnTo>
                  <a:pt x="11968" y="52"/>
                </a:lnTo>
                <a:lnTo>
                  <a:pt x="11423" y="17"/>
                </a:lnTo>
                <a:lnTo>
                  <a:pt x="10825" y="17"/>
                </a:lnTo>
                <a:lnTo>
                  <a:pt x="10254" y="17"/>
                </a:lnTo>
                <a:lnTo>
                  <a:pt x="9709" y="52"/>
                </a:lnTo>
                <a:lnTo>
                  <a:pt x="9216" y="88"/>
                </a:lnTo>
                <a:lnTo>
                  <a:pt x="8671" y="158"/>
                </a:lnTo>
                <a:lnTo>
                  <a:pt x="8177" y="229"/>
                </a:lnTo>
                <a:lnTo>
                  <a:pt x="7632" y="335"/>
                </a:lnTo>
                <a:lnTo>
                  <a:pt x="7113" y="458"/>
                </a:lnTo>
                <a:lnTo>
                  <a:pt x="6620" y="600"/>
                </a:lnTo>
                <a:lnTo>
                  <a:pt x="6178" y="741"/>
                </a:lnTo>
                <a:lnTo>
                  <a:pt x="5737" y="900"/>
                </a:lnTo>
                <a:lnTo>
                  <a:pt x="5270" y="1076"/>
                </a:lnTo>
                <a:lnTo>
                  <a:pt x="4828" y="1252"/>
                </a:lnTo>
                <a:lnTo>
                  <a:pt x="3972" y="1694"/>
                </a:lnTo>
                <a:lnTo>
                  <a:pt x="3219" y="2152"/>
                </a:lnTo>
                <a:lnTo>
                  <a:pt x="2544" y="2664"/>
                </a:lnTo>
                <a:lnTo>
                  <a:pt x="1895" y="3247"/>
                </a:lnTo>
                <a:lnTo>
                  <a:pt x="1635" y="3547"/>
                </a:lnTo>
                <a:lnTo>
                  <a:pt x="1375" y="3847"/>
                </a:lnTo>
                <a:lnTo>
                  <a:pt x="1142" y="4164"/>
                </a:lnTo>
                <a:lnTo>
                  <a:pt x="934" y="4464"/>
                </a:lnTo>
                <a:lnTo>
                  <a:pt x="726" y="4800"/>
                </a:lnTo>
                <a:lnTo>
                  <a:pt x="545" y="5135"/>
                </a:lnTo>
                <a:lnTo>
                  <a:pt x="389" y="5523"/>
                </a:lnTo>
                <a:lnTo>
                  <a:pt x="285" y="5858"/>
                </a:lnTo>
                <a:lnTo>
                  <a:pt x="181" y="6229"/>
                </a:lnTo>
                <a:lnTo>
                  <a:pt x="129" y="6564"/>
                </a:lnTo>
                <a:lnTo>
                  <a:pt x="77" y="6935"/>
                </a:lnTo>
                <a:lnTo>
                  <a:pt x="77" y="7341"/>
                </a:lnTo>
                <a:lnTo>
                  <a:pt x="77" y="7782"/>
                </a:lnTo>
                <a:lnTo>
                  <a:pt x="129" y="8223"/>
                </a:lnTo>
                <a:lnTo>
                  <a:pt x="233" y="8664"/>
                </a:lnTo>
                <a:lnTo>
                  <a:pt x="389" y="9035"/>
                </a:lnTo>
                <a:lnTo>
                  <a:pt x="545" y="9441"/>
                </a:lnTo>
                <a:lnTo>
                  <a:pt x="726" y="9794"/>
                </a:lnTo>
                <a:lnTo>
                  <a:pt x="934" y="10164"/>
                </a:lnTo>
                <a:lnTo>
                  <a:pt x="1194" y="10464"/>
                </a:lnTo>
                <a:lnTo>
                  <a:pt x="1739" y="11099"/>
                </a:lnTo>
                <a:lnTo>
                  <a:pt x="2336" y="11647"/>
                </a:lnTo>
                <a:lnTo>
                  <a:pt x="2933" y="12194"/>
                </a:lnTo>
                <a:lnTo>
                  <a:pt x="3634" y="12670"/>
                </a:lnTo>
                <a:lnTo>
                  <a:pt x="4932" y="13552"/>
                </a:lnTo>
                <a:lnTo>
                  <a:pt x="6075" y="14329"/>
                </a:lnTo>
                <a:lnTo>
                  <a:pt x="6516" y="14735"/>
                </a:lnTo>
                <a:lnTo>
                  <a:pt x="6879" y="15141"/>
                </a:lnTo>
                <a:lnTo>
                  <a:pt x="6983" y="15352"/>
                </a:lnTo>
                <a:lnTo>
                  <a:pt x="7061" y="15547"/>
                </a:lnTo>
                <a:lnTo>
                  <a:pt x="7165" y="15758"/>
                </a:lnTo>
                <a:lnTo>
                  <a:pt x="7165" y="15952"/>
                </a:lnTo>
                <a:lnTo>
                  <a:pt x="7165" y="16464"/>
                </a:lnTo>
                <a:lnTo>
                  <a:pt x="7165" y="16976"/>
                </a:lnTo>
                <a:lnTo>
                  <a:pt x="7165" y="17505"/>
                </a:lnTo>
                <a:lnTo>
                  <a:pt x="7165" y="18052"/>
                </a:lnTo>
                <a:lnTo>
                  <a:pt x="7165" y="18529"/>
                </a:lnTo>
                <a:lnTo>
                  <a:pt x="7165" y="18900"/>
                </a:lnTo>
                <a:lnTo>
                  <a:pt x="7165" y="19147"/>
                </a:lnTo>
                <a:lnTo>
                  <a:pt x="7165" y="19235"/>
                </a:lnTo>
                <a:lnTo>
                  <a:pt x="7165" y="19482"/>
                </a:lnTo>
                <a:lnTo>
                  <a:pt x="7217" y="19747"/>
                </a:lnTo>
                <a:lnTo>
                  <a:pt x="7321" y="19994"/>
                </a:lnTo>
                <a:lnTo>
                  <a:pt x="7476" y="20223"/>
                </a:lnTo>
                <a:lnTo>
                  <a:pt x="7632" y="20435"/>
                </a:lnTo>
                <a:lnTo>
                  <a:pt x="7814" y="20629"/>
                </a:lnTo>
                <a:lnTo>
                  <a:pt x="8022" y="20841"/>
                </a:lnTo>
                <a:lnTo>
                  <a:pt x="8281" y="21000"/>
                </a:lnTo>
                <a:lnTo>
                  <a:pt x="8515" y="21176"/>
                </a:lnTo>
                <a:lnTo>
                  <a:pt x="8775" y="21317"/>
                </a:lnTo>
                <a:lnTo>
                  <a:pt x="9060" y="21441"/>
                </a:lnTo>
                <a:lnTo>
                  <a:pt x="9424" y="21547"/>
                </a:lnTo>
                <a:lnTo>
                  <a:pt x="9761" y="21617"/>
                </a:lnTo>
                <a:lnTo>
                  <a:pt x="10125" y="21688"/>
                </a:lnTo>
                <a:lnTo>
                  <a:pt x="10462" y="21723"/>
                </a:lnTo>
                <a:lnTo>
                  <a:pt x="10825" y="21723"/>
                </a:lnTo>
                <a:close/>
              </a:path>
              <a:path w="21600" h="21600" extrusionOk="0">
                <a:moveTo>
                  <a:pt x="9242" y="14417"/>
                </a:moveTo>
                <a:lnTo>
                  <a:pt x="8541" y="12035"/>
                </a:lnTo>
                <a:lnTo>
                  <a:pt x="7295" y="10129"/>
                </a:lnTo>
                <a:lnTo>
                  <a:pt x="6905" y="9652"/>
                </a:lnTo>
                <a:lnTo>
                  <a:pt x="8541" y="10182"/>
                </a:lnTo>
                <a:lnTo>
                  <a:pt x="9787" y="9547"/>
                </a:lnTo>
                <a:lnTo>
                  <a:pt x="11189" y="10129"/>
                </a:lnTo>
                <a:lnTo>
                  <a:pt x="12279" y="9547"/>
                </a:lnTo>
                <a:lnTo>
                  <a:pt x="13370" y="10076"/>
                </a:lnTo>
                <a:lnTo>
                  <a:pt x="14850" y="9652"/>
                </a:lnTo>
                <a:lnTo>
                  <a:pt x="12902" y="12247"/>
                </a:lnTo>
                <a:lnTo>
                  <a:pt x="12357" y="14417"/>
                </a:lnTo>
                <a:moveTo>
                  <a:pt x="7191" y="15952"/>
                </a:moveTo>
                <a:lnTo>
                  <a:pt x="14512" y="15952"/>
                </a:lnTo>
                <a:lnTo>
                  <a:pt x="14512" y="17064"/>
                </a:lnTo>
                <a:lnTo>
                  <a:pt x="7191" y="17047"/>
                </a:lnTo>
                <a:lnTo>
                  <a:pt x="7191" y="18123"/>
                </a:lnTo>
                <a:lnTo>
                  <a:pt x="14512" y="18158"/>
                </a:lnTo>
                <a:lnTo>
                  <a:pt x="14538" y="19182"/>
                </a:lnTo>
                <a:lnTo>
                  <a:pt x="7217" y="19182"/>
                </a:lnTo>
              </a:path>
            </a:pathLst>
          </a:custGeom>
          <a:solidFill>
            <a:srgbClr val="FFFF00"/>
          </a:solidFill>
          <a:ln w="19050">
            <a:solidFill>
              <a:schemeClr val="bg1">
                <a:lumMod val="50000"/>
              </a:schemeClr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 dirty="0"/>
          </a:p>
        </p:txBody>
      </p:sp>
      <p:sp>
        <p:nvSpPr>
          <p:cNvPr id="105" name="TextBox 104"/>
          <p:cNvSpPr txBox="1"/>
          <p:nvPr/>
        </p:nvSpPr>
        <p:spPr>
          <a:xfrm>
            <a:off x="596236" y="1753950"/>
            <a:ext cx="103340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000" dirty="0" smtClean="0">
                <a:solidFill>
                  <a:srgbClr val="002060"/>
                </a:solidFill>
                <a:latin typeface="Trajan Pro 3" pitchFamily="18" charset="0"/>
              </a:rPr>
              <a:t>81%</a:t>
            </a:r>
            <a:endParaRPr lang="uk-UA" sz="2000" dirty="0">
              <a:solidFill>
                <a:srgbClr val="002060"/>
              </a:solidFill>
              <a:latin typeface="Trajan Pro 3" pitchFamily="18" charset="0"/>
            </a:endParaRPr>
          </a:p>
        </p:txBody>
      </p:sp>
      <p:sp>
        <p:nvSpPr>
          <p:cNvPr id="108" name="TextBox 107"/>
          <p:cNvSpPr txBox="1"/>
          <p:nvPr/>
        </p:nvSpPr>
        <p:spPr>
          <a:xfrm>
            <a:off x="3411621" y="1753950"/>
            <a:ext cx="103340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000" dirty="0" smtClean="0">
                <a:solidFill>
                  <a:srgbClr val="002060"/>
                </a:solidFill>
                <a:latin typeface="Trajan Pro 3" pitchFamily="18" charset="0"/>
              </a:rPr>
              <a:t>68%</a:t>
            </a:r>
            <a:endParaRPr lang="uk-UA" sz="2000" dirty="0">
              <a:solidFill>
                <a:srgbClr val="002060"/>
              </a:solidFill>
              <a:latin typeface="Trajan Pro 3" pitchFamily="18" charset="0"/>
            </a:endParaRPr>
          </a:p>
        </p:txBody>
      </p:sp>
      <p:sp>
        <p:nvSpPr>
          <p:cNvPr id="109" name="TextBox 108"/>
          <p:cNvSpPr txBox="1"/>
          <p:nvPr/>
        </p:nvSpPr>
        <p:spPr>
          <a:xfrm>
            <a:off x="6235036" y="1753950"/>
            <a:ext cx="103340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000" dirty="0" smtClean="0">
                <a:solidFill>
                  <a:srgbClr val="002060"/>
                </a:solidFill>
                <a:latin typeface="Trajan Pro 3" pitchFamily="18" charset="0"/>
              </a:rPr>
              <a:t>62%</a:t>
            </a:r>
            <a:endParaRPr lang="uk-UA" sz="2000" dirty="0">
              <a:solidFill>
                <a:srgbClr val="002060"/>
              </a:solidFill>
              <a:latin typeface="Trajan Pro 3" pitchFamily="18" charset="0"/>
            </a:endParaRPr>
          </a:p>
        </p:txBody>
      </p:sp>
      <p:sp>
        <p:nvSpPr>
          <p:cNvPr id="110" name="TextBox 109"/>
          <p:cNvSpPr txBox="1"/>
          <p:nvPr/>
        </p:nvSpPr>
        <p:spPr>
          <a:xfrm>
            <a:off x="1016794" y="405448"/>
            <a:ext cx="779462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uk-UA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jan Pro 3" pitchFamily="18" charset="0"/>
              </a:rPr>
              <a:t>Переваги переробки речей</a:t>
            </a:r>
          </a:p>
          <a:p>
            <a:pPr algn="r"/>
            <a:r>
              <a:rPr lang="uk-UA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jan Pro 3" pitchFamily="18" charset="0"/>
              </a:rPr>
              <a:t>(за думками опитаних)</a:t>
            </a:r>
            <a:endParaRPr lang="uk-UA" sz="28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ajan Pro 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64060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2257 -0.01898 C -0.02396 -0.02199 -0.03611 -0.05278 -0.04202 -0.05787 C -0.04254 -0.05972 -0.04271 -0.06157 -0.04341 -0.06343 C -0.0441 -0.06551 -0.04618 -0.06898 -0.04618 -0.06898 C -0.04566 -0.07523 -0.04618 -0.08171 -0.04479 -0.0875 C -0.04427 -0.08958 -0.04184 -0.08958 -0.04063 -0.0912 C -0.03646 -0.09676 -0.03559 -0.09954 -0.02952 -0.10232 C -0.02604 -0.10926 -0.02795 -0.10625 -0.02396 -0.11157 L 0.02604 -0.12824 L 0.08437 -0.12269 L 0.09132 -0.05232 L 0.13715 -0.02639 " pathEditMode="relative" ptsTypes="fffffffAAAAA">
                                      <p:cBhvr>
                                        <p:cTn id="6" dur="5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-180528" y="404664"/>
            <a:ext cx="878154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uk-UA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jan Pro 3" pitchFamily="18" charset="0"/>
              </a:rPr>
              <a:t>чому люди незацікавлені в переробці речей?</a:t>
            </a:r>
            <a:endParaRPr lang="uk-UA" sz="28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ajan Pro 3" pitchFamily="18" charset="0"/>
            </a:endParaRPr>
          </a:p>
        </p:txBody>
      </p:sp>
      <p:grpSp>
        <p:nvGrpSpPr>
          <p:cNvPr id="35" name="Группа 34"/>
          <p:cNvGrpSpPr/>
          <p:nvPr/>
        </p:nvGrpSpPr>
        <p:grpSpPr>
          <a:xfrm>
            <a:off x="6444208" y="4598122"/>
            <a:ext cx="2400176" cy="1949484"/>
            <a:chOff x="1737487" y="3303982"/>
            <a:chExt cx="2400176" cy="1949484"/>
          </a:xfrm>
        </p:grpSpPr>
        <p:sp>
          <p:nvSpPr>
            <p:cNvPr id="37" name="Параллелограмм 36"/>
            <p:cNvSpPr/>
            <p:nvPr/>
          </p:nvSpPr>
          <p:spPr>
            <a:xfrm>
              <a:off x="1737487" y="3425088"/>
              <a:ext cx="2400176" cy="765028"/>
            </a:xfrm>
            <a:prstGeom prst="parallelogram">
              <a:avLst>
                <a:gd name="adj" fmla="val 78333"/>
              </a:avLst>
            </a:pr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 dirty="0"/>
            </a:p>
          </p:txBody>
        </p:sp>
        <p:sp>
          <p:nvSpPr>
            <p:cNvPr id="38" name="Облако 37"/>
            <p:cNvSpPr/>
            <p:nvPr/>
          </p:nvSpPr>
          <p:spPr>
            <a:xfrm>
              <a:off x="1875373" y="3568977"/>
              <a:ext cx="1869583" cy="1542586"/>
            </a:xfrm>
            <a:prstGeom prst="cloud">
              <a:avLst/>
            </a:prstGeom>
            <a:solidFill>
              <a:schemeClr val="tx1">
                <a:lumMod val="95000"/>
                <a:lumOff val="5000"/>
              </a:schemeClr>
            </a:solidFill>
            <a:ln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 dirty="0"/>
            </a:p>
          </p:txBody>
        </p:sp>
        <p:cxnSp>
          <p:nvCxnSpPr>
            <p:cNvPr id="39" name="Прямая соединительная линия 38"/>
            <p:cNvCxnSpPr/>
            <p:nvPr/>
          </p:nvCxnSpPr>
          <p:spPr>
            <a:xfrm>
              <a:off x="2270391" y="3426508"/>
              <a:ext cx="1867272" cy="0"/>
            </a:xfrm>
            <a:prstGeom prst="line">
              <a:avLst/>
            </a:prstGeom>
            <a:ln w="57150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Прямая соединительная линия 39"/>
            <p:cNvCxnSpPr/>
            <p:nvPr/>
          </p:nvCxnSpPr>
          <p:spPr>
            <a:xfrm flipV="1">
              <a:off x="1737487" y="3413808"/>
              <a:ext cx="556499" cy="787588"/>
            </a:xfrm>
            <a:prstGeom prst="line">
              <a:avLst/>
            </a:prstGeom>
            <a:ln w="57150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1" name="Овал 40"/>
            <p:cNvSpPr/>
            <p:nvPr/>
          </p:nvSpPr>
          <p:spPr>
            <a:xfrm>
              <a:off x="2937575" y="3523916"/>
              <a:ext cx="909533" cy="936104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 dirty="0"/>
            </a:p>
          </p:txBody>
        </p:sp>
        <p:grpSp>
          <p:nvGrpSpPr>
            <p:cNvPr id="42" name="Группа 41"/>
            <p:cNvGrpSpPr/>
            <p:nvPr/>
          </p:nvGrpSpPr>
          <p:grpSpPr>
            <a:xfrm>
              <a:off x="3516486" y="3453266"/>
              <a:ext cx="611946" cy="1800200"/>
              <a:chOff x="1979712" y="2924944"/>
              <a:chExt cx="1224136" cy="2304256"/>
            </a:xfrm>
            <a:solidFill>
              <a:srgbClr val="3C852B"/>
            </a:solidFill>
          </p:grpSpPr>
          <p:sp>
            <p:nvSpPr>
              <p:cNvPr id="43" name="Прямоугольный треугольник 42"/>
              <p:cNvSpPr/>
              <p:nvPr/>
            </p:nvSpPr>
            <p:spPr>
              <a:xfrm flipH="1">
                <a:off x="1979712" y="2924944"/>
                <a:ext cx="1224136" cy="1008112"/>
              </a:xfrm>
              <a:prstGeom prst="rtTriangle">
                <a:avLst/>
              </a:prstGeom>
              <a:grpFill/>
              <a:ln>
                <a:solidFill>
                  <a:srgbClr val="3C852B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uk-UA" dirty="0"/>
              </a:p>
            </p:txBody>
          </p:sp>
          <p:sp>
            <p:nvSpPr>
              <p:cNvPr id="44" name="Прямоугольник 43"/>
              <p:cNvSpPr/>
              <p:nvPr/>
            </p:nvSpPr>
            <p:spPr>
              <a:xfrm>
                <a:off x="1979712" y="3933056"/>
                <a:ext cx="1224136" cy="1296144"/>
              </a:xfrm>
              <a:prstGeom prst="rect">
                <a:avLst/>
              </a:prstGeom>
              <a:grpFill/>
              <a:ln>
                <a:solidFill>
                  <a:srgbClr val="3C852B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uk-UA" dirty="0"/>
              </a:p>
            </p:txBody>
          </p:sp>
        </p:grpSp>
        <p:pic>
          <p:nvPicPr>
            <p:cNvPr id="45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297422">
              <a:off x="3481857" y="3391823"/>
              <a:ext cx="630405" cy="85695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46" name="Овал 45"/>
            <p:cNvSpPr/>
            <p:nvPr/>
          </p:nvSpPr>
          <p:spPr>
            <a:xfrm>
              <a:off x="2675669" y="3820302"/>
              <a:ext cx="795742" cy="519968"/>
            </a:xfrm>
            <a:prstGeom prst="ellipse">
              <a:avLst/>
            </a:prstGeom>
            <a:solidFill>
              <a:schemeClr val="accent4">
                <a:lumMod val="75000"/>
              </a:schemeClr>
            </a:solidFill>
            <a:ln>
              <a:solidFill>
                <a:schemeClr val="accent4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 dirty="0"/>
            </a:p>
          </p:txBody>
        </p:sp>
        <p:sp>
          <p:nvSpPr>
            <p:cNvPr id="47" name="Прямоугольник 46"/>
            <p:cNvSpPr/>
            <p:nvPr/>
          </p:nvSpPr>
          <p:spPr>
            <a:xfrm>
              <a:off x="1737487" y="4214095"/>
              <a:ext cx="1769771" cy="1039371"/>
            </a:xfrm>
            <a:prstGeom prst="rect">
              <a:avLst/>
            </a:prstGeom>
            <a:solidFill>
              <a:srgbClr val="439630"/>
            </a:solidFill>
            <a:ln>
              <a:solidFill>
                <a:srgbClr val="43963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 dirty="0"/>
            </a:p>
          </p:txBody>
        </p:sp>
        <p:sp>
          <p:nvSpPr>
            <p:cNvPr id="49" name="Блок-схема: сопоставление 48"/>
            <p:cNvSpPr/>
            <p:nvPr/>
          </p:nvSpPr>
          <p:spPr>
            <a:xfrm rot="447051">
              <a:off x="3310344" y="3303982"/>
              <a:ext cx="322133" cy="552545"/>
            </a:xfrm>
            <a:prstGeom prst="flowChartCollate">
              <a:avLst/>
            </a:prstGeom>
            <a:solidFill>
              <a:schemeClr val="tx2">
                <a:lumMod val="7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 dirty="0">
                <a:solidFill>
                  <a:schemeClr val="tx1"/>
                </a:solidFill>
              </a:endParaRPr>
            </a:p>
          </p:txBody>
        </p:sp>
        <p:sp>
          <p:nvSpPr>
            <p:cNvPr id="50" name="Блок-схема: сопоставление 49"/>
            <p:cNvSpPr/>
            <p:nvPr/>
          </p:nvSpPr>
          <p:spPr>
            <a:xfrm rot="19902000">
              <a:off x="2906361" y="3660393"/>
              <a:ext cx="241523" cy="429376"/>
            </a:xfrm>
            <a:prstGeom prst="flowChartCollate">
              <a:avLst/>
            </a:prstGeom>
            <a:solidFill>
              <a:schemeClr val="accent4">
                <a:lumMod val="75000"/>
              </a:schemeClr>
            </a:solidFill>
            <a:ln>
              <a:solidFill>
                <a:schemeClr val="accent4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 dirty="0">
                <a:solidFill>
                  <a:schemeClr val="tx1"/>
                </a:solidFill>
              </a:endParaRPr>
            </a:p>
          </p:txBody>
        </p:sp>
        <p:sp>
          <p:nvSpPr>
            <p:cNvPr id="51" name="Блок-схема: узел 50"/>
            <p:cNvSpPr/>
            <p:nvPr/>
          </p:nvSpPr>
          <p:spPr>
            <a:xfrm>
              <a:off x="2461015" y="3781202"/>
              <a:ext cx="72008" cy="89400"/>
            </a:xfrm>
            <a:prstGeom prst="flowChartConnector">
              <a:avLst/>
            </a:prstGeom>
            <a:solidFill>
              <a:srgbClr val="FFC00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 dirty="0"/>
            </a:p>
          </p:txBody>
        </p:sp>
        <p:sp>
          <p:nvSpPr>
            <p:cNvPr id="52" name="Блок-схема: узел 51"/>
            <p:cNvSpPr/>
            <p:nvPr/>
          </p:nvSpPr>
          <p:spPr>
            <a:xfrm>
              <a:off x="2221978" y="3947268"/>
              <a:ext cx="72008" cy="89400"/>
            </a:xfrm>
            <a:prstGeom prst="flowChartConnector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 dirty="0"/>
            </a:p>
          </p:txBody>
        </p:sp>
        <p:sp>
          <p:nvSpPr>
            <p:cNvPr id="53" name="Блок-схема: узел 52"/>
            <p:cNvSpPr/>
            <p:nvPr/>
          </p:nvSpPr>
          <p:spPr>
            <a:xfrm>
              <a:off x="2461015" y="4035586"/>
              <a:ext cx="72008" cy="89400"/>
            </a:xfrm>
            <a:prstGeom prst="flowChartConnector">
              <a:avLst/>
            </a:prstGeom>
            <a:solidFill>
              <a:srgbClr val="FFC00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 dirty="0"/>
            </a:p>
          </p:txBody>
        </p:sp>
      </p:grpSp>
      <p:cxnSp>
        <p:nvCxnSpPr>
          <p:cNvPr id="55" name="Прямая соединительная линия 54"/>
          <p:cNvCxnSpPr/>
          <p:nvPr/>
        </p:nvCxnSpPr>
        <p:spPr>
          <a:xfrm flipV="1">
            <a:off x="6423031" y="5478942"/>
            <a:ext cx="1803648" cy="7272"/>
          </a:xfrm>
          <a:prstGeom prst="line">
            <a:avLst/>
          </a:prstGeom>
          <a:ln w="571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7" name="Picture 3" descr="C:\Users\ВВВ\AppData\Local\Microsoft\Windows\Temporary Internet Files\Content.IE5\4K4AVJXG\MC900303689[1].wmf"/>
          <p:cNvPicPr>
            <a:picLocks noChangeAspect="1" noChangeArrowheads="1"/>
          </p:cNvPicPr>
          <p:nvPr/>
        </p:nvPicPr>
        <p:blipFill>
          <a:blip r:embed="rId3" cstate="print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2816" y="6104152"/>
            <a:ext cx="435864" cy="4434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6" name="Прямоугольник 35"/>
          <p:cNvSpPr/>
          <p:nvPr/>
        </p:nvSpPr>
        <p:spPr>
          <a:xfrm>
            <a:off x="6351023" y="5806193"/>
            <a:ext cx="72008" cy="235107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dirty="0"/>
          </a:p>
        </p:txBody>
      </p:sp>
      <p:cxnSp>
        <p:nvCxnSpPr>
          <p:cNvPr id="58" name="Прямая соединительная линия 57"/>
          <p:cNvCxnSpPr/>
          <p:nvPr/>
        </p:nvCxnSpPr>
        <p:spPr>
          <a:xfrm>
            <a:off x="6444208" y="5923746"/>
            <a:ext cx="1769771" cy="1"/>
          </a:xfrm>
          <a:prstGeom prst="line">
            <a:avLst/>
          </a:prstGeom>
          <a:ln w="19050">
            <a:solidFill>
              <a:srgbClr val="3C852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Прямая соединительная линия 62"/>
          <p:cNvCxnSpPr/>
          <p:nvPr/>
        </p:nvCxnSpPr>
        <p:spPr>
          <a:xfrm>
            <a:off x="6438697" y="6041299"/>
            <a:ext cx="1769771" cy="1"/>
          </a:xfrm>
          <a:prstGeom prst="line">
            <a:avLst/>
          </a:prstGeom>
          <a:ln w="19050">
            <a:solidFill>
              <a:srgbClr val="3C852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Прямая соединительная линия 63"/>
          <p:cNvCxnSpPr/>
          <p:nvPr/>
        </p:nvCxnSpPr>
        <p:spPr>
          <a:xfrm>
            <a:off x="6444208" y="5792564"/>
            <a:ext cx="1769771" cy="1"/>
          </a:xfrm>
          <a:prstGeom prst="line">
            <a:avLst/>
          </a:prstGeom>
          <a:ln w="19050">
            <a:solidFill>
              <a:srgbClr val="3C852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1" name="Группа 70"/>
          <p:cNvGrpSpPr/>
          <p:nvPr/>
        </p:nvGrpSpPr>
        <p:grpSpPr>
          <a:xfrm>
            <a:off x="6438697" y="6547607"/>
            <a:ext cx="143397" cy="210706"/>
            <a:chOff x="2109787" y="2470237"/>
            <a:chExt cx="132557" cy="277396"/>
          </a:xfrm>
        </p:grpSpPr>
        <p:sp>
          <p:nvSpPr>
            <p:cNvPr id="69" name="Полилиния 68"/>
            <p:cNvSpPr/>
            <p:nvPr/>
          </p:nvSpPr>
          <p:spPr>
            <a:xfrm>
              <a:off x="2112169" y="2470237"/>
              <a:ext cx="130175" cy="133380"/>
            </a:xfrm>
            <a:custGeom>
              <a:avLst/>
              <a:gdLst>
                <a:gd name="connsiteX0" fmla="*/ 0 w 520700"/>
                <a:gd name="connsiteY0" fmla="*/ 38100 h 533518"/>
                <a:gd name="connsiteX1" fmla="*/ 292100 w 520700"/>
                <a:gd name="connsiteY1" fmla="*/ 533400 h 533518"/>
                <a:gd name="connsiteX2" fmla="*/ 520700 w 520700"/>
                <a:gd name="connsiteY2" fmla="*/ 0 h 5335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520700" h="533518">
                  <a:moveTo>
                    <a:pt x="0" y="38100"/>
                  </a:moveTo>
                  <a:cubicBezTo>
                    <a:pt x="102658" y="288925"/>
                    <a:pt x="205317" y="539750"/>
                    <a:pt x="292100" y="533400"/>
                  </a:cubicBezTo>
                  <a:cubicBezTo>
                    <a:pt x="378883" y="527050"/>
                    <a:pt x="449791" y="263525"/>
                    <a:pt x="520700" y="0"/>
                  </a:cubicBezTo>
                </a:path>
              </a:pathLst>
            </a:custGeom>
            <a:noFill/>
            <a:ln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 dirty="0"/>
            </a:p>
          </p:txBody>
        </p:sp>
        <p:sp>
          <p:nvSpPr>
            <p:cNvPr id="70" name="Блок-схема: узел 69"/>
            <p:cNvSpPr/>
            <p:nvPr/>
          </p:nvSpPr>
          <p:spPr>
            <a:xfrm>
              <a:off x="2109787" y="2603617"/>
              <a:ext cx="130175" cy="144016"/>
            </a:xfrm>
            <a:prstGeom prst="flowChartConnector">
              <a:avLst/>
            </a:prstGeom>
            <a:solidFill>
              <a:schemeClr val="bg1">
                <a:lumMod val="50000"/>
              </a:schemeClr>
            </a:solidFill>
            <a:ln w="381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 dirty="0"/>
            </a:p>
          </p:txBody>
        </p:sp>
      </p:grpSp>
      <p:grpSp>
        <p:nvGrpSpPr>
          <p:cNvPr id="74" name="Группа 73"/>
          <p:cNvGrpSpPr/>
          <p:nvPr/>
        </p:nvGrpSpPr>
        <p:grpSpPr>
          <a:xfrm>
            <a:off x="8174715" y="6562220"/>
            <a:ext cx="143397" cy="210706"/>
            <a:chOff x="2109787" y="2470237"/>
            <a:chExt cx="132557" cy="277396"/>
          </a:xfrm>
        </p:grpSpPr>
        <p:sp>
          <p:nvSpPr>
            <p:cNvPr id="75" name="Полилиния 74"/>
            <p:cNvSpPr/>
            <p:nvPr/>
          </p:nvSpPr>
          <p:spPr>
            <a:xfrm>
              <a:off x="2112169" y="2470237"/>
              <a:ext cx="130175" cy="133380"/>
            </a:xfrm>
            <a:custGeom>
              <a:avLst/>
              <a:gdLst>
                <a:gd name="connsiteX0" fmla="*/ 0 w 520700"/>
                <a:gd name="connsiteY0" fmla="*/ 38100 h 533518"/>
                <a:gd name="connsiteX1" fmla="*/ 292100 w 520700"/>
                <a:gd name="connsiteY1" fmla="*/ 533400 h 533518"/>
                <a:gd name="connsiteX2" fmla="*/ 520700 w 520700"/>
                <a:gd name="connsiteY2" fmla="*/ 0 h 5335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520700" h="533518">
                  <a:moveTo>
                    <a:pt x="0" y="38100"/>
                  </a:moveTo>
                  <a:cubicBezTo>
                    <a:pt x="102658" y="288925"/>
                    <a:pt x="205317" y="539750"/>
                    <a:pt x="292100" y="533400"/>
                  </a:cubicBezTo>
                  <a:cubicBezTo>
                    <a:pt x="378883" y="527050"/>
                    <a:pt x="449791" y="263525"/>
                    <a:pt x="520700" y="0"/>
                  </a:cubicBezTo>
                </a:path>
              </a:pathLst>
            </a:custGeom>
            <a:noFill/>
            <a:ln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 dirty="0"/>
            </a:p>
          </p:txBody>
        </p:sp>
        <p:sp>
          <p:nvSpPr>
            <p:cNvPr id="76" name="Блок-схема: узел 75"/>
            <p:cNvSpPr/>
            <p:nvPr/>
          </p:nvSpPr>
          <p:spPr>
            <a:xfrm>
              <a:off x="2109787" y="2603617"/>
              <a:ext cx="130175" cy="144016"/>
            </a:xfrm>
            <a:prstGeom prst="flowChartConnector">
              <a:avLst/>
            </a:prstGeom>
            <a:solidFill>
              <a:schemeClr val="bg1">
                <a:lumMod val="50000"/>
              </a:schemeClr>
            </a:solidFill>
            <a:ln w="381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 dirty="0"/>
            </a:p>
          </p:txBody>
        </p:sp>
      </p:grpSp>
      <p:grpSp>
        <p:nvGrpSpPr>
          <p:cNvPr id="77" name="Группа 76"/>
          <p:cNvGrpSpPr/>
          <p:nvPr/>
        </p:nvGrpSpPr>
        <p:grpSpPr>
          <a:xfrm>
            <a:off x="8691756" y="6547607"/>
            <a:ext cx="143397" cy="210706"/>
            <a:chOff x="2109787" y="2470237"/>
            <a:chExt cx="132557" cy="277396"/>
          </a:xfrm>
        </p:grpSpPr>
        <p:sp>
          <p:nvSpPr>
            <p:cNvPr id="78" name="Полилиния 77"/>
            <p:cNvSpPr/>
            <p:nvPr/>
          </p:nvSpPr>
          <p:spPr>
            <a:xfrm>
              <a:off x="2112169" y="2470237"/>
              <a:ext cx="130175" cy="133380"/>
            </a:xfrm>
            <a:custGeom>
              <a:avLst/>
              <a:gdLst>
                <a:gd name="connsiteX0" fmla="*/ 0 w 520700"/>
                <a:gd name="connsiteY0" fmla="*/ 38100 h 533518"/>
                <a:gd name="connsiteX1" fmla="*/ 292100 w 520700"/>
                <a:gd name="connsiteY1" fmla="*/ 533400 h 533518"/>
                <a:gd name="connsiteX2" fmla="*/ 520700 w 520700"/>
                <a:gd name="connsiteY2" fmla="*/ 0 h 5335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520700" h="533518">
                  <a:moveTo>
                    <a:pt x="0" y="38100"/>
                  </a:moveTo>
                  <a:cubicBezTo>
                    <a:pt x="102658" y="288925"/>
                    <a:pt x="205317" y="539750"/>
                    <a:pt x="292100" y="533400"/>
                  </a:cubicBezTo>
                  <a:cubicBezTo>
                    <a:pt x="378883" y="527050"/>
                    <a:pt x="449791" y="263525"/>
                    <a:pt x="520700" y="0"/>
                  </a:cubicBezTo>
                </a:path>
              </a:pathLst>
            </a:custGeom>
            <a:noFill/>
            <a:ln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 dirty="0"/>
            </a:p>
          </p:txBody>
        </p:sp>
        <p:sp>
          <p:nvSpPr>
            <p:cNvPr id="79" name="Блок-схема: узел 78"/>
            <p:cNvSpPr/>
            <p:nvPr/>
          </p:nvSpPr>
          <p:spPr>
            <a:xfrm>
              <a:off x="2109787" y="2603617"/>
              <a:ext cx="130175" cy="144016"/>
            </a:xfrm>
            <a:prstGeom prst="flowChartConnector">
              <a:avLst/>
            </a:prstGeom>
            <a:solidFill>
              <a:schemeClr val="bg1">
                <a:lumMod val="50000"/>
              </a:schemeClr>
            </a:solidFill>
            <a:ln w="381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 dirty="0"/>
            </a:p>
          </p:txBody>
        </p:sp>
      </p:grpSp>
      <p:sp>
        <p:nvSpPr>
          <p:cNvPr id="73" name="Полилиния 72"/>
          <p:cNvSpPr/>
          <p:nvPr/>
        </p:nvSpPr>
        <p:spPr>
          <a:xfrm rot="20461643">
            <a:off x="7234862" y="3269945"/>
            <a:ext cx="774903" cy="1569922"/>
          </a:xfrm>
          <a:custGeom>
            <a:avLst/>
            <a:gdLst>
              <a:gd name="connsiteX0" fmla="*/ 0 w 774903"/>
              <a:gd name="connsiteY0" fmla="*/ 1569922 h 1569922"/>
              <a:gd name="connsiteX1" fmla="*/ 317500 w 774903"/>
              <a:gd name="connsiteY1" fmla="*/ 1176222 h 1569922"/>
              <a:gd name="connsiteX2" fmla="*/ 152400 w 774903"/>
              <a:gd name="connsiteY2" fmla="*/ 1112722 h 1569922"/>
              <a:gd name="connsiteX3" fmla="*/ 317500 w 774903"/>
              <a:gd name="connsiteY3" fmla="*/ 1315922 h 1569922"/>
              <a:gd name="connsiteX4" fmla="*/ 673100 w 774903"/>
              <a:gd name="connsiteY4" fmla="*/ 1112722 h 1569922"/>
              <a:gd name="connsiteX5" fmla="*/ 762000 w 774903"/>
              <a:gd name="connsiteY5" fmla="*/ 744422 h 1569922"/>
              <a:gd name="connsiteX6" fmla="*/ 508000 w 774903"/>
              <a:gd name="connsiteY6" fmla="*/ 604722 h 1569922"/>
              <a:gd name="connsiteX7" fmla="*/ 571500 w 774903"/>
              <a:gd name="connsiteY7" fmla="*/ 769822 h 1569922"/>
              <a:gd name="connsiteX8" fmla="*/ 774700 w 774903"/>
              <a:gd name="connsiteY8" fmla="*/ 477722 h 1569922"/>
              <a:gd name="connsiteX9" fmla="*/ 609600 w 774903"/>
              <a:gd name="connsiteY9" fmla="*/ 45922 h 1569922"/>
              <a:gd name="connsiteX10" fmla="*/ 609600 w 774903"/>
              <a:gd name="connsiteY10" fmla="*/ 33222 h 15699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774903" h="1569922">
                <a:moveTo>
                  <a:pt x="0" y="1569922"/>
                </a:moveTo>
                <a:cubicBezTo>
                  <a:pt x="146050" y="1411172"/>
                  <a:pt x="292100" y="1252422"/>
                  <a:pt x="317500" y="1176222"/>
                </a:cubicBezTo>
                <a:cubicBezTo>
                  <a:pt x="342900" y="1100022"/>
                  <a:pt x="152400" y="1089439"/>
                  <a:pt x="152400" y="1112722"/>
                </a:cubicBezTo>
                <a:cubicBezTo>
                  <a:pt x="152400" y="1136005"/>
                  <a:pt x="230717" y="1315922"/>
                  <a:pt x="317500" y="1315922"/>
                </a:cubicBezTo>
                <a:cubicBezTo>
                  <a:pt x="404283" y="1315922"/>
                  <a:pt x="599017" y="1207972"/>
                  <a:pt x="673100" y="1112722"/>
                </a:cubicBezTo>
                <a:cubicBezTo>
                  <a:pt x="747183" y="1017472"/>
                  <a:pt x="789517" y="829089"/>
                  <a:pt x="762000" y="744422"/>
                </a:cubicBezTo>
                <a:cubicBezTo>
                  <a:pt x="734483" y="659755"/>
                  <a:pt x="539750" y="600489"/>
                  <a:pt x="508000" y="604722"/>
                </a:cubicBezTo>
                <a:cubicBezTo>
                  <a:pt x="476250" y="608955"/>
                  <a:pt x="527050" y="790989"/>
                  <a:pt x="571500" y="769822"/>
                </a:cubicBezTo>
                <a:cubicBezTo>
                  <a:pt x="615950" y="748655"/>
                  <a:pt x="768350" y="598372"/>
                  <a:pt x="774700" y="477722"/>
                </a:cubicBezTo>
                <a:cubicBezTo>
                  <a:pt x="781050" y="357072"/>
                  <a:pt x="637117" y="120005"/>
                  <a:pt x="609600" y="45922"/>
                </a:cubicBezTo>
                <a:cubicBezTo>
                  <a:pt x="582083" y="-28161"/>
                  <a:pt x="595841" y="2530"/>
                  <a:pt x="609600" y="33222"/>
                </a:cubicBezTo>
              </a:path>
            </a:pathLst>
          </a:custGeom>
          <a:noFill/>
          <a:ln>
            <a:solidFill>
              <a:schemeClr val="bg1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dirty="0"/>
          </a:p>
        </p:txBody>
      </p:sp>
      <p:grpSp>
        <p:nvGrpSpPr>
          <p:cNvPr id="82" name="Группа 81"/>
          <p:cNvGrpSpPr/>
          <p:nvPr/>
        </p:nvGrpSpPr>
        <p:grpSpPr>
          <a:xfrm>
            <a:off x="7451699" y="3002809"/>
            <a:ext cx="268619" cy="195412"/>
            <a:chOff x="1279714" y="3965784"/>
            <a:chExt cx="936847" cy="738748"/>
          </a:xfrm>
        </p:grpSpPr>
        <p:sp>
          <p:nvSpPr>
            <p:cNvPr id="80" name="Блок-схема: знак завершения 79"/>
            <p:cNvSpPr/>
            <p:nvPr/>
          </p:nvSpPr>
          <p:spPr>
            <a:xfrm rot="2035146" flipV="1">
              <a:off x="1279715" y="4320011"/>
              <a:ext cx="936846" cy="122322"/>
            </a:xfrm>
            <a:prstGeom prst="flowChartTerminator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 dirty="0"/>
            </a:p>
          </p:txBody>
        </p:sp>
        <p:sp>
          <p:nvSpPr>
            <p:cNvPr id="85" name="Блок-схема: знак завершения 84"/>
            <p:cNvSpPr/>
            <p:nvPr/>
          </p:nvSpPr>
          <p:spPr>
            <a:xfrm rot="20064199" flipV="1">
              <a:off x="1279714" y="4310793"/>
              <a:ext cx="936846" cy="122322"/>
            </a:xfrm>
            <a:prstGeom prst="flowChartTerminator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 dirty="0"/>
            </a:p>
          </p:txBody>
        </p:sp>
        <p:sp>
          <p:nvSpPr>
            <p:cNvPr id="81" name="Овал 80"/>
            <p:cNvSpPr/>
            <p:nvPr/>
          </p:nvSpPr>
          <p:spPr>
            <a:xfrm rot="211722">
              <a:off x="1570741" y="3965784"/>
              <a:ext cx="344401" cy="738748"/>
            </a:xfrm>
            <a:prstGeom prst="ellipse">
              <a:avLst/>
            </a:prstGeom>
            <a:solidFill>
              <a:schemeClr val="accent4">
                <a:lumMod val="50000"/>
              </a:schemeClr>
            </a:solidFill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 dirty="0"/>
            </a:p>
          </p:txBody>
        </p:sp>
      </p:grpSp>
      <p:grpSp>
        <p:nvGrpSpPr>
          <p:cNvPr id="95" name="Группа 94"/>
          <p:cNvGrpSpPr/>
          <p:nvPr/>
        </p:nvGrpSpPr>
        <p:grpSpPr>
          <a:xfrm rot="17970051">
            <a:off x="7356848" y="3903639"/>
            <a:ext cx="170905" cy="103044"/>
            <a:chOff x="1279714" y="3965784"/>
            <a:chExt cx="936847" cy="738748"/>
          </a:xfrm>
        </p:grpSpPr>
        <p:sp>
          <p:nvSpPr>
            <p:cNvPr id="96" name="Блок-схема: знак завершения 95"/>
            <p:cNvSpPr/>
            <p:nvPr/>
          </p:nvSpPr>
          <p:spPr>
            <a:xfrm rot="2035146" flipV="1">
              <a:off x="1279715" y="4320011"/>
              <a:ext cx="936846" cy="122322"/>
            </a:xfrm>
            <a:prstGeom prst="flowChartTerminator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 dirty="0"/>
            </a:p>
          </p:txBody>
        </p:sp>
        <p:sp>
          <p:nvSpPr>
            <p:cNvPr id="97" name="Блок-схема: знак завершения 96"/>
            <p:cNvSpPr/>
            <p:nvPr/>
          </p:nvSpPr>
          <p:spPr>
            <a:xfrm rot="20064199" flipV="1">
              <a:off x="1279714" y="4310793"/>
              <a:ext cx="936846" cy="122322"/>
            </a:xfrm>
            <a:prstGeom prst="flowChartTerminator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 dirty="0"/>
            </a:p>
          </p:txBody>
        </p:sp>
        <p:sp>
          <p:nvSpPr>
            <p:cNvPr id="98" name="Овал 97"/>
            <p:cNvSpPr/>
            <p:nvPr/>
          </p:nvSpPr>
          <p:spPr>
            <a:xfrm rot="211722">
              <a:off x="1570741" y="3965784"/>
              <a:ext cx="344401" cy="738748"/>
            </a:xfrm>
            <a:prstGeom prst="ellipse">
              <a:avLst/>
            </a:prstGeom>
            <a:solidFill>
              <a:schemeClr val="accent4">
                <a:lumMod val="50000"/>
              </a:schemeClr>
            </a:solidFill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 dirty="0"/>
            </a:p>
          </p:txBody>
        </p:sp>
      </p:grpSp>
      <p:grpSp>
        <p:nvGrpSpPr>
          <p:cNvPr id="103" name="Группа 102"/>
          <p:cNvGrpSpPr/>
          <p:nvPr/>
        </p:nvGrpSpPr>
        <p:grpSpPr>
          <a:xfrm rot="3352420">
            <a:off x="8279724" y="3532818"/>
            <a:ext cx="226093" cy="185342"/>
            <a:chOff x="1279714" y="3965784"/>
            <a:chExt cx="936847" cy="738748"/>
          </a:xfrm>
        </p:grpSpPr>
        <p:sp>
          <p:nvSpPr>
            <p:cNvPr id="104" name="Блок-схема: знак завершения 103"/>
            <p:cNvSpPr/>
            <p:nvPr/>
          </p:nvSpPr>
          <p:spPr>
            <a:xfrm rot="2035146" flipV="1">
              <a:off x="1279715" y="4320011"/>
              <a:ext cx="936846" cy="122322"/>
            </a:xfrm>
            <a:prstGeom prst="flowChartTerminator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 dirty="0"/>
            </a:p>
          </p:txBody>
        </p:sp>
        <p:sp>
          <p:nvSpPr>
            <p:cNvPr id="105" name="Блок-схема: знак завершения 104"/>
            <p:cNvSpPr/>
            <p:nvPr/>
          </p:nvSpPr>
          <p:spPr>
            <a:xfrm rot="20064199" flipV="1">
              <a:off x="1279714" y="4310793"/>
              <a:ext cx="936846" cy="122322"/>
            </a:xfrm>
            <a:prstGeom prst="flowChartTerminator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 dirty="0"/>
            </a:p>
          </p:txBody>
        </p:sp>
        <p:sp>
          <p:nvSpPr>
            <p:cNvPr id="106" name="Овал 105"/>
            <p:cNvSpPr/>
            <p:nvPr/>
          </p:nvSpPr>
          <p:spPr>
            <a:xfrm rot="211722">
              <a:off x="1570741" y="3965784"/>
              <a:ext cx="344401" cy="738748"/>
            </a:xfrm>
            <a:prstGeom prst="ellipse">
              <a:avLst/>
            </a:prstGeom>
            <a:solidFill>
              <a:schemeClr val="accent4">
                <a:lumMod val="50000"/>
              </a:schemeClr>
            </a:solidFill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 dirty="0"/>
            </a:p>
          </p:txBody>
        </p:sp>
      </p:grpSp>
      <p:cxnSp>
        <p:nvCxnSpPr>
          <p:cNvPr id="86" name="Прямая соединительная линия 85"/>
          <p:cNvCxnSpPr/>
          <p:nvPr/>
        </p:nvCxnSpPr>
        <p:spPr>
          <a:xfrm>
            <a:off x="1115616" y="2060848"/>
            <a:ext cx="0" cy="3980452"/>
          </a:xfrm>
          <a:prstGeom prst="line">
            <a:avLst/>
          </a:prstGeom>
          <a:ln w="28575" cap="rnd">
            <a:solidFill>
              <a:schemeClr val="bg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Прямая соединительная линия 108"/>
          <p:cNvCxnSpPr/>
          <p:nvPr/>
        </p:nvCxnSpPr>
        <p:spPr>
          <a:xfrm>
            <a:off x="2339752" y="2047468"/>
            <a:ext cx="0" cy="3980452"/>
          </a:xfrm>
          <a:prstGeom prst="line">
            <a:avLst/>
          </a:prstGeom>
          <a:ln w="28575" cap="rnd">
            <a:solidFill>
              <a:schemeClr val="bg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Прямая соединительная линия 109"/>
          <p:cNvCxnSpPr/>
          <p:nvPr/>
        </p:nvCxnSpPr>
        <p:spPr>
          <a:xfrm>
            <a:off x="3563888" y="2039360"/>
            <a:ext cx="0" cy="3980452"/>
          </a:xfrm>
          <a:prstGeom prst="line">
            <a:avLst/>
          </a:prstGeom>
          <a:ln w="28575" cap="rnd">
            <a:solidFill>
              <a:schemeClr val="bg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Прямая соединительная линия 110"/>
          <p:cNvCxnSpPr/>
          <p:nvPr/>
        </p:nvCxnSpPr>
        <p:spPr>
          <a:xfrm>
            <a:off x="4860032" y="2045581"/>
            <a:ext cx="0" cy="3980452"/>
          </a:xfrm>
          <a:prstGeom prst="line">
            <a:avLst/>
          </a:prstGeom>
          <a:ln w="28575" cap="rnd">
            <a:solidFill>
              <a:schemeClr val="bg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7" name="TextBox 106"/>
          <p:cNvSpPr txBox="1"/>
          <p:nvPr/>
        </p:nvSpPr>
        <p:spPr>
          <a:xfrm>
            <a:off x="971600" y="6217653"/>
            <a:ext cx="46085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jan Pro 3" pitchFamily="18" charset="0"/>
              </a:rPr>
              <a:t>0%                10%               20%                 30%</a:t>
            </a:r>
            <a:endParaRPr lang="uk-UA" sz="14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ajan Pro 3" pitchFamily="18" charset="0"/>
            </a:endParaRPr>
          </a:p>
        </p:txBody>
      </p:sp>
      <p:sp>
        <p:nvSpPr>
          <p:cNvPr id="108" name="Прямоугольник 107"/>
          <p:cNvSpPr/>
          <p:nvPr/>
        </p:nvSpPr>
        <p:spPr>
          <a:xfrm>
            <a:off x="1187624" y="2060848"/>
            <a:ext cx="3240360" cy="360040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dirty="0"/>
          </a:p>
        </p:txBody>
      </p:sp>
      <p:sp>
        <p:nvSpPr>
          <p:cNvPr id="114" name="Прямоугольник 113"/>
          <p:cNvSpPr/>
          <p:nvPr/>
        </p:nvSpPr>
        <p:spPr>
          <a:xfrm>
            <a:off x="1187624" y="2810225"/>
            <a:ext cx="1224136" cy="360040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dirty="0"/>
          </a:p>
        </p:txBody>
      </p:sp>
      <p:sp>
        <p:nvSpPr>
          <p:cNvPr id="115" name="Прямоугольник 114"/>
          <p:cNvSpPr/>
          <p:nvPr/>
        </p:nvSpPr>
        <p:spPr>
          <a:xfrm>
            <a:off x="1187624" y="3511812"/>
            <a:ext cx="1224136" cy="360040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dirty="0"/>
          </a:p>
        </p:txBody>
      </p:sp>
      <p:sp>
        <p:nvSpPr>
          <p:cNvPr id="116" name="Прямоугольник 115"/>
          <p:cNvSpPr/>
          <p:nvPr/>
        </p:nvSpPr>
        <p:spPr>
          <a:xfrm>
            <a:off x="1187624" y="4184160"/>
            <a:ext cx="1008112" cy="360040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dirty="0"/>
          </a:p>
        </p:txBody>
      </p:sp>
      <p:sp>
        <p:nvSpPr>
          <p:cNvPr id="117" name="Прямоугольник 116"/>
          <p:cNvSpPr/>
          <p:nvPr/>
        </p:nvSpPr>
        <p:spPr>
          <a:xfrm>
            <a:off x="1187624" y="4874394"/>
            <a:ext cx="720080" cy="360040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dirty="0"/>
          </a:p>
        </p:txBody>
      </p:sp>
      <p:sp>
        <p:nvSpPr>
          <p:cNvPr id="112" name="TextBox 111"/>
          <p:cNvSpPr txBox="1"/>
          <p:nvPr/>
        </p:nvSpPr>
        <p:spPr>
          <a:xfrm>
            <a:off x="3741441" y="2123564"/>
            <a:ext cx="7585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>
                <a:solidFill>
                  <a:schemeClr val="bg1"/>
                </a:solidFill>
                <a:latin typeface="Trajan Pro 3" pitchFamily="18" charset="0"/>
              </a:rPr>
              <a:t>25%</a:t>
            </a:r>
            <a:endParaRPr lang="uk-UA" dirty="0">
              <a:solidFill>
                <a:schemeClr val="bg1"/>
              </a:solidFill>
              <a:latin typeface="Trajan Pro 3" pitchFamily="18" charset="0"/>
            </a:endParaRPr>
          </a:p>
        </p:txBody>
      </p:sp>
      <p:sp>
        <p:nvSpPr>
          <p:cNvPr id="119" name="TextBox 118"/>
          <p:cNvSpPr txBox="1"/>
          <p:nvPr/>
        </p:nvSpPr>
        <p:spPr>
          <a:xfrm>
            <a:off x="1771825" y="2890252"/>
            <a:ext cx="7585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>
                <a:solidFill>
                  <a:schemeClr val="bg1"/>
                </a:solidFill>
                <a:latin typeface="Trajan Pro 3" pitchFamily="18" charset="0"/>
              </a:rPr>
              <a:t>10%</a:t>
            </a:r>
            <a:endParaRPr lang="uk-UA" dirty="0">
              <a:solidFill>
                <a:schemeClr val="bg1"/>
              </a:solidFill>
              <a:latin typeface="Trajan Pro 3" pitchFamily="18" charset="0"/>
            </a:endParaRPr>
          </a:p>
        </p:txBody>
      </p:sp>
      <p:sp>
        <p:nvSpPr>
          <p:cNvPr id="120" name="TextBox 119"/>
          <p:cNvSpPr txBox="1"/>
          <p:nvPr/>
        </p:nvSpPr>
        <p:spPr>
          <a:xfrm>
            <a:off x="1747528" y="3591654"/>
            <a:ext cx="7585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>
                <a:solidFill>
                  <a:schemeClr val="bg1"/>
                </a:solidFill>
                <a:latin typeface="Trajan Pro 3" pitchFamily="18" charset="0"/>
              </a:rPr>
              <a:t>10%</a:t>
            </a:r>
            <a:endParaRPr lang="uk-UA" dirty="0">
              <a:solidFill>
                <a:schemeClr val="bg1"/>
              </a:solidFill>
              <a:latin typeface="Trajan Pro 3" pitchFamily="18" charset="0"/>
            </a:endParaRPr>
          </a:p>
        </p:txBody>
      </p:sp>
      <p:sp>
        <p:nvSpPr>
          <p:cNvPr id="121" name="TextBox 120"/>
          <p:cNvSpPr txBox="1"/>
          <p:nvPr/>
        </p:nvSpPr>
        <p:spPr>
          <a:xfrm>
            <a:off x="1619672" y="4254976"/>
            <a:ext cx="7585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>
                <a:solidFill>
                  <a:schemeClr val="bg1"/>
                </a:solidFill>
                <a:latin typeface="Trajan Pro 3" pitchFamily="18" charset="0"/>
              </a:rPr>
              <a:t>8%</a:t>
            </a:r>
            <a:endParaRPr lang="uk-UA" dirty="0">
              <a:solidFill>
                <a:schemeClr val="bg1"/>
              </a:solidFill>
              <a:latin typeface="Trajan Pro 3" pitchFamily="18" charset="0"/>
            </a:endParaRPr>
          </a:p>
        </p:txBody>
      </p:sp>
      <p:sp>
        <p:nvSpPr>
          <p:cNvPr id="122" name="TextBox 121"/>
          <p:cNvSpPr txBox="1"/>
          <p:nvPr/>
        </p:nvSpPr>
        <p:spPr>
          <a:xfrm>
            <a:off x="1368252" y="4954676"/>
            <a:ext cx="7585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>
                <a:solidFill>
                  <a:schemeClr val="bg1"/>
                </a:solidFill>
                <a:latin typeface="Trajan Pro 3" pitchFamily="18" charset="0"/>
              </a:rPr>
              <a:t>6%</a:t>
            </a:r>
            <a:endParaRPr lang="uk-UA" dirty="0">
              <a:solidFill>
                <a:schemeClr val="bg1"/>
              </a:solidFill>
              <a:latin typeface="Trajan Pro 3" pitchFamily="18" charset="0"/>
            </a:endParaRPr>
          </a:p>
        </p:txBody>
      </p:sp>
      <p:sp>
        <p:nvSpPr>
          <p:cNvPr id="113" name="TextBox 112"/>
          <p:cNvSpPr txBox="1"/>
          <p:nvPr/>
        </p:nvSpPr>
        <p:spPr>
          <a:xfrm>
            <a:off x="4389356" y="1300696"/>
            <a:ext cx="258775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1400" dirty="0" smtClean="0">
                <a:solidFill>
                  <a:srgbClr val="002060"/>
                </a:solidFill>
                <a:latin typeface="Trajan Pro 3" pitchFamily="18" charset="0"/>
              </a:rPr>
              <a:t>Обладнання для переробки важко знайти</a:t>
            </a:r>
            <a:endParaRPr lang="uk-UA" sz="1400" dirty="0">
              <a:solidFill>
                <a:srgbClr val="002060"/>
              </a:solidFill>
              <a:latin typeface="Trajan Pro 3" pitchFamily="18" charset="0"/>
            </a:endParaRPr>
          </a:p>
        </p:txBody>
      </p:sp>
      <p:cxnSp>
        <p:nvCxnSpPr>
          <p:cNvPr id="123" name="Скругленная соединительная линия 122"/>
          <p:cNvCxnSpPr/>
          <p:nvPr/>
        </p:nvCxnSpPr>
        <p:spPr>
          <a:xfrm rot="10800000" flipV="1">
            <a:off x="4499992" y="1772816"/>
            <a:ext cx="576064" cy="535414"/>
          </a:xfrm>
          <a:prstGeom prst="curvedConnector3">
            <a:avLst>
              <a:gd name="adj1" fmla="val 50000"/>
            </a:avLst>
          </a:prstGeom>
          <a:ln>
            <a:solidFill>
              <a:srgbClr val="002060"/>
            </a:solidFill>
            <a:prstDash val="lg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Скругленная соединительная линия 131"/>
          <p:cNvCxnSpPr/>
          <p:nvPr/>
        </p:nvCxnSpPr>
        <p:spPr>
          <a:xfrm rot="10800000" flipV="1">
            <a:off x="2502012" y="2810225"/>
            <a:ext cx="917861" cy="185820"/>
          </a:xfrm>
          <a:prstGeom prst="curvedConnector3">
            <a:avLst>
              <a:gd name="adj1" fmla="val 50000"/>
            </a:avLst>
          </a:prstGeom>
          <a:ln>
            <a:solidFill>
              <a:srgbClr val="002060"/>
            </a:solidFill>
            <a:prstDash val="lg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4" name="TextBox 133"/>
          <p:cNvSpPr txBox="1"/>
          <p:nvPr/>
        </p:nvSpPr>
        <p:spPr>
          <a:xfrm>
            <a:off x="3500971" y="2664381"/>
            <a:ext cx="25877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1400" dirty="0" smtClean="0">
                <a:solidFill>
                  <a:srgbClr val="002060"/>
                </a:solidFill>
                <a:latin typeface="Trajan Pro 3" pitchFamily="18" charset="0"/>
              </a:rPr>
              <a:t>На це потрібно багато часу</a:t>
            </a:r>
            <a:endParaRPr lang="uk-UA" sz="1400" dirty="0">
              <a:solidFill>
                <a:srgbClr val="002060"/>
              </a:solidFill>
              <a:latin typeface="Trajan Pro 3" pitchFamily="18" charset="0"/>
            </a:endParaRPr>
          </a:p>
        </p:txBody>
      </p:sp>
      <p:cxnSp>
        <p:nvCxnSpPr>
          <p:cNvPr id="135" name="Скругленная соединительная линия 134"/>
          <p:cNvCxnSpPr/>
          <p:nvPr/>
        </p:nvCxnSpPr>
        <p:spPr>
          <a:xfrm rot="10800000" flipV="1">
            <a:off x="2559552" y="3521573"/>
            <a:ext cx="917861" cy="185820"/>
          </a:xfrm>
          <a:prstGeom prst="curvedConnector3">
            <a:avLst>
              <a:gd name="adj1" fmla="val 50000"/>
            </a:avLst>
          </a:prstGeom>
          <a:ln>
            <a:solidFill>
              <a:srgbClr val="002060"/>
            </a:solidFill>
            <a:prstDash val="lg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6" name="TextBox 135"/>
          <p:cNvSpPr txBox="1"/>
          <p:nvPr/>
        </p:nvSpPr>
        <p:spPr>
          <a:xfrm>
            <a:off x="3419873" y="3352873"/>
            <a:ext cx="25877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1400" dirty="0" smtClean="0">
                <a:solidFill>
                  <a:srgbClr val="002060"/>
                </a:solidFill>
                <a:latin typeface="Trajan Pro 3" pitchFamily="18" charset="0"/>
              </a:rPr>
              <a:t>Люди забувають про це</a:t>
            </a:r>
            <a:endParaRPr lang="uk-UA" sz="1400" dirty="0">
              <a:solidFill>
                <a:srgbClr val="002060"/>
              </a:solidFill>
              <a:latin typeface="Trajan Pro 3" pitchFamily="18" charset="0"/>
            </a:endParaRPr>
          </a:p>
        </p:txBody>
      </p:sp>
      <p:cxnSp>
        <p:nvCxnSpPr>
          <p:cNvPr id="137" name="Скругленная соединительная линия 136"/>
          <p:cNvCxnSpPr/>
          <p:nvPr/>
        </p:nvCxnSpPr>
        <p:spPr>
          <a:xfrm rot="10800000" flipV="1">
            <a:off x="2343325" y="4254976"/>
            <a:ext cx="917861" cy="185820"/>
          </a:xfrm>
          <a:prstGeom prst="curvedConnector3">
            <a:avLst>
              <a:gd name="adj1" fmla="val 50000"/>
            </a:avLst>
          </a:prstGeom>
          <a:ln>
            <a:solidFill>
              <a:srgbClr val="002060"/>
            </a:solidFill>
            <a:prstDash val="lg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8" name="TextBox 137"/>
          <p:cNvSpPr txBox="1"/>
          <p:nvPr/>
        </p:nvSpPr>
        <p:spPr>
          <a:xfrm>
            <a:off x="3364014" y="4056348"/>
            <a:ext cx="25877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1400" dirty="0" smtClean="0">
                <a:solidFill>
                  <a:srgbClr val="002060"/>
                </a:solidFill>
                <a:latin typeface="Trajan Pro 3" pitchFamily="18" charset="0"/>
              </a:rPr>
              <a:t>Не чули про переробку речей </a:t>
            </a:r>
            <a:endParaRPr lang="uk-UA" sz="1400" dirty="0">
              <a:solidFill>
                <a:srgbClr val="002060"/>
              </a:solidFill>
              <a:latin typeface="Trajan Pro 3" pitchFamily="18" charset="0"/>
            </a:endParaRPr>
          </a:p>
        </p:txBody>
      </p:sp>
      <p:cxnSp>
        <p:nvCxnSpPr>
          <p:cNvPr id="139" name="Скругленная соединительная линия 138"/>
          <p:cNvCxnSpPr/>
          <p:nvPr/>
        </p:nvCxnSpPr>
        <p:spPr>
          <a:xfrm rot="10800000" flipV="1">
            <a:off x="2047148" y="4915922"/>
            <a:ext cx="917861" cy="185820"/>
          </a:xfrm>
          <a:prstGeom prst="curvedConnector3">
            <a:avLst>
              <a:gd name="adj1" fmla="val 50000"/>
            </a:avLst>
          </a:prstGeom>
          <a:ln>
            <a:solidFill>
              <a:srgbClr val="002060"/>
            </a:solidFill>
            <a:prstDash val="lg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0" name="TextBox 139"/>
          <p:cNvSpPr txBox="1"/>
          <p:nvPr/>
        </p:nvSpPr>
        <p:spPr>
          <a:xfrm>
            <a:off x="2826838" y="4718188"/>
            <a:ext cx="25877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1400" dirty="0" smtClean="0">
                <a:solidFill>
                  <a:srgbClr val="002060"/>
                </a:solidFill>
                <a:latin typeface="Trajan Pro 3" pitchFamily="18" charset="0"/>
              </a:rPr>
              <a:t>Це вимагає багато коштів</a:t>
            </a:r>
            <a:endParaRPr lang="uk-UA" sz="1400" dirty="0">
              <a:solidFill>
                <a:srgbClr val="002060"/>
              </a:solidFill>
              <a:latin typeface="Trajan Pro 3" pitchFamily="18" charset="0"/>
            </a:endParaRPr>
          </a:p>
        </p:txBody>
      </p:sp>
      <p:cxnSp>
        <p:nvCxnSpPr>
          <p:cNvPr id="1029" name="Прямая соединительная линия 1028"/>
          <p:cNvCxnSpPr/>
          <p:nvPr/>
        </p:nvCxnSpPr>
        <p:spPr>
          <a:xfrm>
            <a:off x="7714126" y="6104152"/>
            <a:ext cx="438606" cy="421278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449170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39000" decel="6100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0.01563 0.04051 L 0.03229 -0.00208 L 0.02084 -0.03727 L 0.02865 -0.10208 L 0.01875 -0.15764 L 0.03438 -0.2169 L 0.02552 -0.28912 L 0.04063 -0.34653 L 0.02761 -0.38541 L 0.01528 -0.3743 " pathEditMode="relative" rAng="0" ptsTypes="AAAAAAAAAA">
                                      <p:cBhvr>
                                        <p:cTn id="6" dur="50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33" y="-21296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667 -0.01921 L -0.0375 -0.02292 L -0.06528 -0.06921 L -0.06667 -0.13588 L -0.0875 -0.19884 L -0.08056 -0.30069 L -0.05278 -0.39699 L -0.02222 -0.4544 L -0.01945 -0.46736 L -0.01667 -0.47847 " pathEditMode="relative" ptsTypes="AAAAAAAAAA">
                                      <p:cBhvr>
                                        <p:cTn id="8" dur="50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9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20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4" dur="20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0" dur="20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20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:\Users\ВВВ\AppData\Local\Microsoft\Windows\Temporary Internet Files\Content.IE5\4K4AVJXG\MC900303689[1].wmf"/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4852" y="6106445"/>
            <a:ext cx="652326" cy="6636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25657" y="6246911"/>
            <a:ext cx="779462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uk-UA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jan Pro 3" pitchFamily="18" charset="0"/>
              </a:rPr>
              <a:t>Процес переробки скляних пляшок</a:t>
            </a:r>
            <a:endParaRPr lang="uk-UA" sz="28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ajan Pro 3" pitchFamily="18" charset="0"/>
            </a:endParaRPr>
          </a:p>
        </p:txBody>
      </p:sp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3" cstate="print">
            <a:duotone>
              <a:prstClr val="black"/>
              <a:srgbClr val="00B050">
                <a:tint val="45000"/>
                <a:satMod val="400000"/>
              </a:srgbClr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836" b="99443" l="0" r="100000">
                        <a14:foregroundMark x1="72477" y1="44568" x2="72477" y2="44568"/>
                        <a14:foregroundMark x1="60550" y1="23677" x2="60550" y2="2367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3" y="1078316"/>
            <a:ext cx="360040" cy="11857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3" cstate="print">
            <a:duotone>
              <a:prstClr val="black"/>
              <a:srgbClr val="00B050">
                <a:tint val="45000"/>
                <a:satMod val="400000"/>
              </a:srgbClr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836" b="99443" l="0" r="100000">
                        <a14:foregroundMark x1="72477" y1="44568" x2="72477" y2="44568"/>
                        <a14:foregroundMark x1="60550" y1="23677" x2="60550" y2="2367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2033" y="1078316"/>
            <a:ext cx="360040" cy="11857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3"/>
          <p:cNvPicPr>
            <a:picLocks noChangeAspect="1" noChangeArrowheads="1"/>
          </p:cNvPicPr>
          <p:nvPr/>
        </p:nvPicPr>
        <p:blipFill>
          <a:blip r:embed="rId3" cstate="print">
            <a:duotone>
              <a:prstClr val="black"/>
              <a:srgbClr val="00B050">
                <a:tint val="45000"/>
                <a:satMod val="400000"/>
              </a:srgbClr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836" b="99443" l="0" r="100000">
                        <a14:foregroundMark x1="72477" y1="44568" x2="72477" y2="44568"/>
                        <a14:foregroundMark x1="60550" y1="23677" x2="60550" y2="2367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1078316"/>
            <a:ext cx="360040" cy="11857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3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836" b="99443" l="0" r="100000">
                        <a14:foregroundMark x1="72477" y1="44568" x2="72477" y2="44568"/>
                        <a14:foregroundMark x1="60550" y1="23677" x2="60550" y2="2367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613" y="1556792"/>
            <a:ext cx="360040" cy="11857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Picture 3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836" b="99443" l="0" r="100000">
                        <a14:foregroundMark x1="72477" y1="44568" x2="72477" y2="44568"/>
                        <a14:foregroundMark x1="60550" y1="23677" x2="60550" y2="2367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1556792"/>
            <a:ext cx="360040" cy="11857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Picture 3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836" b="99443" l="0" r="100000">
                        <a14:foregroundMark x1="72477" y1="44568" x2="72477" y2="44568"/>
                        <a14:foregroundMark x1="60550" y1="23677" x2="60550" y2="2367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9770" y="1555917"/>
            <a:ext cx="360040" cy="11857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6" name="Прямая со стрелкой 15"/>
          <p:cNvCxnSpPr/>
          <p:nvPr/>
        </p:nvCxnSpPr>
        <p:spPr>
          <a:xfrm>
            <a:off x="2633376" y="1988840"/>
            <a:ext cx="393248" cy="0"/>
          </a:xfrm>
          <a:prstGeom prst="straightConnector1">
            <a:avLst/>
          </a:prstGeom>
          <a:ln>
            <a:solidFill>
              <a:srgbClr val="002060"/>
            </a:solidFill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21" name="Скругленная соединительная линия 20"/>
          <p:cNvCxnSpPr/>
          <p:nvPr/>
        </p:nvCxnSpPr>
        <p:spPr>
          <a:xfrm flipV="1">
            <a:off x="1151621" y="836712"/>
            <a:ext cx="468051" cy="403163"/>
          </a:xfrm>
          <a:prstGeom prst="curvedConnector3">
            <a:avLst/>
          </a:prstGeom>
          <a:ln>
            <a:solidFill>
              <a:srgbClr val="002060"/>
            </a:solidFill>
            <a:prstDash val="lg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1592053" y="351988"/>
            <a:ext cx="23318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400" dirty="0" smtClean="0">
                <a:solidFill>
                  <a:srgbClr val="002060"/>
                </a:solidFill>
                <a:latin typeface="Trajan Pro 3" pitchFamily="18" charset="0"/>
              </a:rPr>
              <a:t>Сортування за кольором</a:t>
            </a:r>
            <a:endParaRPr lang="uk-UA" sz="1400" dirty="0">
              <a:solidFill>
                <a:srgbClr val="002060"/>
              </a:solidFill>
              <a:latin typeface="Trajan Pro 3" pitchFamily="18" charset="0"/>
            </a:endParaRPr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3347864" y="1671179"/>
            <a:ext cx="1224136" cy="821717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dirty="0"/>
          </a:p>
        </p:txBody>
      </p:sp>
      <p:sp>
        <p:nvSpPr>
          <p:cNvPr id="24" name="Прямоугольник с двумя скругленными соседними углами 23"/>
          <p:cNvSpPr/>
          <p:nvPr/>
        </p:nvSpPr>
        <p:spPr>
          <a:xfrm>
            <a:off x="3491880" y="1196752"/>
            <a:ext cx="72008" cy="648072"/>
          </a:xfrm>
          <a:prstGeom prst="round2Same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dirty="0"/>
          </a:p>
        </p:txBody>
      </p:sp>
      <p:sp>
        <p:nvSpPr>
          <p:cNvPr id="25" name="Прямоугольник с двумя скругленными соседними углами 24"/>
          <p:cNvSpPr/>
          <p:nvPr/>
        </p:nvSpPr>
        <p:spPr>
          <a:xfrm>
            <a:off x="3655137" y="1340768"/>
            <a:ext cx="45719" cy="504056"/>
          </a:xfrm>
          <a:prstGeom prst="round2Same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dirty="0"/>
          </a:p>
        </p:txBody>
      </p:sp>
      <p:sp>
        <p:nvSpPr>
          <p:cNvPr id="26" name="Прямоугольник 25"/>
          <p:cNvSpPr/>
          <p:nvPr/>
        </p:nvSpPr>
        <p:spPr>
          <a:xfrm>
            <a:off x="3527884" y="1844824"/>
            <a:ext cx="127253" cy="21602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dirty="0"/>
          </a:p>
        </p:txBody>
      </p:sp>
      <p:sp>
        <p:nvSpPr>
          <p:cNvPr id="28" name="Прямоугольник 27"/>
          <p:cNvSpPr/>
          <p:nvPr/>
        </p:nvSpPr>
        <p:spPr>
          <a:xfrm>
            <a:off x="3786900" y="1844824"/>
            <a:ext cx="127253" cy="21602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dirty="0"/>
          </a:p>
        </p:txBody>
      </p:sp>
      <p:sp>
        <p:nvSpPr>
          <p:cNvPr id="29" name="Прямоугольник 28"/>
          <p:cNvSpPr/>
          <p:nvPr/>
        </p:nvSpPr>
        <p:spPr>
          <a:xfrm>
            <a:off x="4046556" y="1844824"/>
            <a:ext cx="127253" cy="21602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dirty="0"/>
          </a:p>
        </p:txBody>
      </p:sp>
      <p:sp>
        <p:nvSpPr>
          <p:cNvPr id="27" name="Скругленный прямоугольник 26"/>
          <p:cNvSpPr/>
          <p:nvPr/>
        </p:nvSpPr>
        <p:spPr>
          <a:xfrm>
            <a:off x="4254414" y="2204864"/>
            <a:ext cx="173570" cy="288032"/>
          </a:xfrm>
          <a:prstGeom prst="round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dirty="0"/>
          </a:p>
        </p:txBody>
      </p:sp>
      <p:sp>
        <p:nvSpPr>
          <p:cNvPr id="1033" name="Облако 1032"/>
          <p:cNvSpPr/>
          <p:nvPr/>
        </p:nvSpPr>
        <p:spPr>
          <a:xfrm>
            <a:off x="3792381" y="1132345"/>
            <a:ext cx="381428" cy="233025"/>
          </a:xfrm>
          <a:prstGeom prst="cloud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dirty="0"/>
          </a:p>
        </p:txBody>
      </p:sp>
      <p:sp>
        <p:nvSpPr>
          <p:cNvPr id="42" name="Облако 41"/>
          <p:cNvSpPr/>
          <p:nvPr/>
        </p:nvSpPr>
        <p:spPr>
          <a:xfrm>
            <a:off x="3655137" y="923484"/>
            <a:ext cx="190714" cy="116513"/>
          </a:xfrm>
          <a:prstGeom prst="cloud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dirty="0"/>
          </a:p>
        </p:txBody>
      </p:sp>
      <p:sp>
        <p:nvSpPr>
          <p:cNvPr id="43" name="Облако 42"/>
          <p:cNvSpPr/>
          <p:nvPr/>
        </p:nvSpPr>
        <p:spPr>
          <a:xfrm>
            <a:off x="4276298" y="1038984"/>
            <a:ext cx="190714" cy="116513"/>
          </a:xfrm>
          <a:prstGeom prst="cloud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dirty="0"/>
          </a:p>
        </p:txBody>
      </p:sp>
      <p:cxnSp>
        <p:nvCxnSpPr>
          <p:cNvPr id="44" name="Скругленная соединительная линия 43"/>
          <p:cNvCxnSpPr/>
          <p:nvPr/>
        </p:nvCxnSpPr>
        <p:spPr>
          <a:xfrm>
            <a:off x="3454335" y="2536020"/>
            <a:ext cx="493042" cy="388924"/>
          </a:xfrm>
          <a:prstGeom prst="curvedConnector3">
            <a:avLst>
              <a:gd name="adj1" fmla="val 50000"/>
            </a:avLst>
          </a:prstGeom>
          <a:ln>
            <a:solidFill>
              <a:srgbClr val="002060"/>
            </a:solidFill>
            <a:prstDash val="lg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46"/>
          <p:cNvSpPr txBox="1"/>
          <p:nvPr/>
        </p:nvSpPr>
        <p:spPr>
          <a:xfrm>
            <a:off x="3985916" y="2656736"/>
            <a:ext cx="23318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400" dirty="0" smtClean="0">
                <a:solidFill>
                  <a:srgbClr val="002060"/>
                </a:solidFill>
                <a:latin typeface="Trajan Pro 3" pitchFamily="18" charset="0"/>
              </a:rPr>
              <a:t>Доставка на фабрику</a:t>
            </a:r>
            <a:endParaRPr lang="uk-UA" sz="1400" dirty="0">
              <a:solidFill>
                <a:srgbClr val="002060"/>
              </a:solidFill>
              <a:latin typeface="Trajan Pro 3" pitchFamily="18" charset="0"/>
            </a:endParaRPr>
          </a:p>
        </p:txBody>
      </p:sp>
      <p:cxnSp>
        <p:nvCxnSpPr>
          <p:cNvPr id="48" name="Прямая со стрелкой 47"/>
          <p:cNvCxnSpPr/>
          <p:nvPr/>
        </p:nvCxnSpPr>
        <p:spPr>
          <a:xfrm>
            <a:off x="5134771" y="2018251"/>
            <a:ext cx="393248" cy="0"/>
          </a:xfrm>
          <a:prstGeom prst="straightConnector1">
            <a:avLst/>
          </a:prstGeom>
          <a:ln>
            <a:solidFill>
              <a:srgbClr val="002060"/>
            </a:solidFill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85" name="Скругленная соединительная линия 84"/>
          <p:cNvCxnSpPr/>
          <p:nvPr/>
        </p:nvCxnSpPr>
        <p:spPr>
          <a:xfrm>
            <a:off x="6441929" y="1844824"/>
            <a:ext cx="493042" cy="388924"/>
          </a:xfrm>
          <a:prstGeom prst="curvedConnector3">
            <a:avLst>
              <a:gd name="adj1" fmla="val 50000"/>
            </a:avLst>
          </a:prstGeom>
          <a:ln>
            <a:solidFill>
              <a:srgbClr val="002060"/>
            </a:solidFill>
            <a:prstDash val="lg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TextBox 85"/>
          <p:cNvSpPr txBox="1"/>
          <p:nvPr/>
        </p:nvSpPr>
        <p:spPr>
          <a:xfrm>
            <a:off x="6962107" y="2145325"/>
            <a:ext cx="15136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400" dirty="0" smtClean="0">
                <a:solidFill>
                  <a:srgbClr val="002060"/>
                </a:solidFill>
                <a:latin typeface="Trajan Pro 3" pitchFamily="18" charset="0"/>
              </a:rPr>
              <a:t>Розбиття на друзки</a:t>
            </a:r>
            <a:endParaRPr lang="uk-UA" sz="1400" dirty="0">
              <a:solidFill>
                <a:srgbClr val="002060"/>
              </a:solidFill>
              <a:latin typeface="Trajan Pro 3" pitchFamily="18" charset="0"/>
            </a:endParaRPr>
          </a:p>
        </p:txBody>
      </p:sp>
      <p:grpSp>
        <p:nvGrpSpPr>
          <p:cNvPr id="95" name="Группа 94"/>
          <p:cNvGrpSpPr/>
          <p:nvPr/>
        </p:nvGrpSpPr>
        <p:grpSpPr>
          <a:xfrm>
            <a:off x="5839874" y="1155497"/>
            <a:ext cx="509632" cy="1511156"/>
            <a:chOff x="6050632" y="949033"/>
            <a:chExt cx="609600" cy="2007606"/>
          </a:xfrm>
        </p:grpSpPr>
        <p:pic>
          <p:nvPicPr>
            <p:cNvPr id="53" name="Picture 3"/>
            <p:cNvPicPr>
              <a:picLocks noChangeAspect="1" noChangeArrowheads="1"/>
            </p:cNvPicPr>
            <p:nvPr/>
          </p:nvPicPr>
          <p:blipFill>
            <a:blip r:embed="rId5">
              <a:duotone>
                <a:prstClr val="black"/>
                <a:srgbClr val="00B050">
                  <a:tint val="45000"/>
                  <a:satMod val="400000"/>
                </a:srgbClr>
              </a:duotone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backgroundRemoval t="836" b="99443" l="0" r="100000">
                          <a14:foregroundMark x1="72477" y1="44568" x2="72477" y2="44568"/>
                          <a14:foregroundMark x1="60550" y1="23677" x2="60550" y2="23677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050632" y="949033"/>
              <a:ext cx="609600" cy="20076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cxnSp>
          <p:nvCxnSpPr>
            <p:cNvPr id="1047" name="Прямая соединительная линия 1046"/>
            <p:cNvCxnSpPr/>
            <p:nvPr/>
          </p:nvCxnSpPr>
          <p:spPr>
            <a:xfrm>
              <a:off x="6073589" y="1632992"/>
              <a:ext cx="561932" cy="112204"/>
            </a:xfrm>
            <a:prstGeom prst="line">
              <a:avLst/>
            </a:prstGeom>
            <a:ln>
              <a:solidFill>
                <a:srgbClr val="00660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2" name="Прямая соединительная линия 31"/>
            <p:cNvCxnSpPr/>
            <p:nvPr/>
          </p:nvCxnSpPr>
          <p:spPr>
            <a:xfrm>
              <a:off x="6073589" y="2061346"/>
              <a:ext cx="559365" cy="799437"/>
            </a:xfrm>
            <a:prstGeom prst="line">
              <a:avLst/>
            </a:prstGeom>
            <a:ln>
              <a:solidFill>
                <a:srgbClr val="00660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7" name="Прямая соединительная линия 36"/>
            <p:cNvCxnSpPr/>
            <p:nvPr/>
          </p:nvCxnSpPr>
          <p:spPr>
            <a:xfrm flipH="1">
              <a:off x="6058399" y="2481755"/>
              <a:ext cx="297033" cy="450691"/>
            </a:xfrm>
            <a:prstGeom prst="line">
              <a:avLst/>
            </a:prstGeom>
            <a:ln>
              <a:solidFill>
                <a:srgbClr val="00660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9" name="Прямая соединительная линия 38"/>
            <p:cNvCxnSpPr/>
            <p:nvPr/>
          </p:nvCxnSpPr>
          <p:spPr>
            <a:xfrm flipV="1">
              <a:off x="6449282" y="2407078"/>
              <a:ext cx="183672" cy="157826"/>
            </a:xfrm>
            <a:prstGeom prst="line">
              <a:avLst/>
            </a:prstGeom>
            <a:ln>
              <a:solidFill>
                <a:srgbClr val="00660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5" name="Прямая соединительная линия 54"/>
            <p:cNvCxnSpPr/>
            <p:nvPr/>
          </p:nvCxnSpPr>
          <p:spPr>
            <a:xfrm flipV="1">
              <a:off x="6072977" y="1779166"/>
              <a:ext cx="574555" cy="504056"/>
            </a:xfrm>
            <a:prstGeom prst="line">
              <a:avLst/>
            </a:prstGeom>
            <a:ln>
              <a:solidFill>
                <a:srgbClr val="00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Прямая соединительная линия 57"/>
            <p:cNvCxnSpPr/>
            <p:nvPr/>
          </p:nvCxnSpPr>
          <p:spPr>
            <a:xfrm>
              <a:off x="6373082" y="2014322"/>
              <a:ext cx="168036" cy="472224"/>
            </a:xfrm>
            <a:prstGeom prst="line">
              <a:avLst/>
            </a:prstGeom>
            <a:ln>
              <a:solidFill>
                <a:srgbClr val="00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Прямая соединительная линия 59"/>
            <p:cNvCxnSpPr/>
            <p:nvPr/>
          </p:nvCxnSpPr>
          <p:spPr>
            <a:xfrm>
              <a:off x="6072977" y="1689094"/>
              <a:ext cx="376305" cy="250063"/>
            </a:xfrm>
            <a:prstGeom prst="line">
              <a:avLst/>
            </a:prstGeom>
            <a:ln>
              <a:solidFill>
                <a:srgbClr val="00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Прямая соединительная линия 61"/>
            <p:cNvCxnSpPr/>
            <p:nvPr/>
          </p:nvCxnSpPr>
          <p:spPr>
            <a:xfrm flipV="1">
              <a:off x="6069682" y="1550442"/>
              <a:ext cx="490486" cy="432048"/>
            </a:xfrm>
            <a:prstGeom prst="line">
              <a:avLst/>
            </a:prstGeom>
            <a:ln>
              <a:solidFill>
                <a:srgbClr val="00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Прямая соединительная линия 63"/>
            <p:cNvCxnSpPr/>
            <p:nvPr/>
          </p:nvCxnSpPr>
          <p:spPr>
            <a:xfrm>
              <a:off x="6249957" y="1239875"/>
              <a:ext cx="199325" cy="125495"/>
            </a:xfrm>
            <a:prstGeom prst="line">
              <a:avLst/>
            </a:prstGeom>
            <a:ln>
              <a:solidFill>
                <a:srgbClr val="00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Прямая соединительная линия 65"/>
            <p:cNvCxnSpPr/>
            <p:nvPr/>
          </p:nvCxnSpPr>
          <p:spPr>
            <a:xfrm flipV="1">
              <a:off x="6457100" y="2148780"/>
              <a:ext cx="190432" cy="115263"/>
            </a:xfrm>
            <a:prstGeom prst="line">
              <a:avLst/>
            </a:prstGeom>
            <a:ln>
              <a:solidFill>
                <a:srgbClr val="00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Прямая соединительная линия 68"/>
            <p:cNvCxnSpPr/>
            <p:nvPr/>
          </p:nvCxnSpPr>
          <p:spPr>
            <a:xfrm flipV="1">
              <a:off x="6278257" y="1078900"/>
              <a:ext cx="157475" cy="170277"/>
            </a:xfrm>
            <a:prstGeom prst="line">
              <a:avLst/>
            </a:prstGeom>
            <a:ln>
              <a:solidFill>
                <a:srgbClr val="00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4" name="Блок-схема: задержка 73"/>
          <p:cNvSpPr/>
          <p:nvPr/>
        </p:nvSpPr>
        <p:spPr>
          <a:xfrm rot="12584609">
            <a:off x="697439" y="3194821"/>
            <a:ext cx="1124389" cy="1177549"/>
          </a:xfrm>
          <a:prstGeom prst="flowChartDelay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75" name="Овал 74"/>
          <p:cNvSpPr/>
          <p:nvPr/>
        </p:nvSpPr>
        <p:spPr>
          <a:xfrm rot="1792250">
            <a:off x="834675" y="3578925"/>
            <a:ext cx="1529985" cy="792088"/>
          </a:xfrm>
          <a:prstGeom prst="ellipse">
            <a:avLst/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dirty="0"/>
          </a:p>
        </p:txBody>
      </p:sp>
      <p:sp>
        <p:nvSpPr>
          <p:cNvPr id="76" name="Прямоугольник 75"/>
          <p:cNvSpPr/>
          <p:nvPr/>
        </p:nvSpPr>
        <p:spPr>
          <a:xfrm rot="17986737" flipH="1">
            <a:off x="1714444" y="3308645"/>
            <a:ext cx="202236" cy="428451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dirty="0"/>
          </a:p>
        </p:txBody>
      </p:sp>
      <p:sp>
        <p:nvSpPr>
          <p:cNvPr id="111" name="Прямоугольник 110"/>
          <p:cNvSpPr/>
          <p:nvPr/>
        </p:nvSpPr>
        <p:spPr>
          <a:xfrm rot="17986737" flipH="1">
            <a:off x="1214653" y="4180310"/>
            <a:ext cx="202236" cy="428451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dirty="0"/>
          </a:p>
        </p:txBody>
      </p:sp>
      <p:sp>
        <p:nvSpPr>
          <p:cNvPr id="77" name="Овал 76"/>
          <p:cNvSpPr/>
          <p:nvPr/>
        </p:nvSpPr>
        <p:spPr>
          <a:xfrm>
            <a:off x="1727684" y="3974970"/>
            <a:ext cx="180020" cy="112702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dirty="0"/>
          </a:p>
        </p:txBody>
      </p:sp>
      <p:sp>
        <p:nvSpPr>
          <p:cNvPr id="113" name="Овал 112"/>
          <p:cNvSpPr/>
          <p:nvPr/>
        </p:nvSpPr>
        <p:spPr>
          <a:xfrm>
            <a:off x="1818826" y="4475995"/>
            <a:ext cx="180020" cy="112702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dirty="0"/>
          </a:p>
        </p:txBody>
      </p:sp>
      <p:sp>
        <p:nvSpPr>
          <p:cNvPr id="114" name="Овал 113"/>
          <p:cNvSpPr/>
          <p:nvPr/>
        </p:nvSpPr>
        <p:spPr>
          <a:xfrm>
            <a:off x="2370270" y="4048420"/>
            <a:ext cx="180020" cy="112702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dirty="0"/>
          </a:p>
        </p:txBody>
      </p:sp>
      <p:sp>
        <p:nvSpPr>
          <p:cNvPr id="115" name="Овал 114"/>
          <p:cNvSpPr/>
          <p:nvPr/>
        </p:nvSpPr>
        <p:spPr>
          <a:xfrm>
            <a:off x="1997714" y="4200374"/>
            <a:ext cx="180020" cy="112702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dirty="0"/>
          </a:p>
        </p:txBody>
      </p:sp>
      <p:cxnSp>
        <p:nvCxnSpPr>
          <p:cNvPr id="117" name="Скругленная соединительная линия 116"/>
          <p:cNvCxnSpPr/>
          <p:nvPr/>
        </p:nvCxnSpPr>
        <p:spPr>
          <a:xfrm rot="10800000" flipV="1">
            <a:off x="899594" y="4599820"/>
            <a:ext cx="543395" cy="388924"/>
          </a:xfrm>
          <a:prstGeom prst="curvedConnector3">
            <a:avLst>
              <a:gd name="adj1" fmla="val 50000"/>
            </a:avLst>
          </a:prstGeom>
          <a:ln>
            <a:solidFill>
              <a:srgbClr val="002060"/>
            </a:solidFill>
            <a:prstDash val="lg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9" name="TextBox 118"/>
          <p:cNvSpPr txBox="1"/>
          <p:nvPr/>
        </p:nvSpPr>
        <p:spPr>
          <a:xfrm>
            <a:off x="550920" y="5029227"/>
            <a:ext cx="279694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400" dirty="0" smtClean="0">
                <a:solidFill>
                  <a:srgbClr val="002060"/>
                </a:solidFill>
                <a:latin typeface="Trajan Pro 3" pitchFamily="18" charset="0"/>
              </a:rPr>
              <a:t>Видалення забруднень за допомогою магнітів та лазерів</a:t>
            </a:r>
            <a:endParaRPr lang="uk-UA" sz="1400" dirty="0">
              <a:solidFill>
                <a:srgbClr val="002060"/>
              </a:solidFill>
              <a:latin typeface="Trajan Pro 3" pitchFamily="18" charset="0"/>
            </a:endParaRPr>
          </a:p>
        </p:txBody>
      </p:sp>
      <p:cxnSp>
        <p:nvCxnSpPr>
          <p:cNvPr id="120" name="Прямая со стрелкой 119"/>
          <p:cNvCxnSpPr/>
          <p:nvPr/>
        </p:nvCxnSpPr>
        <p:spPr>
          <a:xfrm>
            <a:off x="2830000" y="4087672"/>
            <a:ext cx="393248" cy="0"/>
          </a:xfrm>
          <a:prstGeom prst="straightConnector1">
            <a:avLst/>
          </a:prstGeom>
          <a:ln>
            <a:solidFill>
              <a:srgbClr val="002060"/>
            </a:solidFill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21" name="Прямая со стрелкой 120"/>
          <p:cNvCxnSpPr/>
          <p:nvPr/>
        </p:nvCxnSpPr>
        <p:spPr>
          <a:xfrm>
            <a:off x="8607859" y="2048148"/>
            <a:ext cx="393248" cy="0"/>
          </a:xfrm>
          <a:prstGeom prst="straightConnector1">
            <a:avLst/>
          </a:prstGeom>
          <a:ln>
            <a:solidFill>
              <a:srgbClr val="002060"/>
            </a:solidFill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80" name="Прямоугольник с двумя вырезанными соседними углами 79"/>
          <p:cNvSpPr/>
          <p:nvPr/>
        </p:nvSpPr>
        <p:spPr>
          <a:xfrm rot="10800000">
            <a:off x="3939552" y="3566162"/>
            <a:ext cx="1496543" cy="966184"/>
          </a:xfrm>
          <a:prstGeom prst="snip2Same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dirty="0"/>
          </a:p>
        </p:txBody>
      </p:sp>
      <p:sp>
        <p:nvSpPr>
          <p:cNvPr id="124" name="Прямоугольник с двумя вырезанными соседними углами 123"/>
          <p:cNvSpPr/>
          <p:nvPr/>
        </p:nvSpPr>
        <p:spPr>
          <a:xfrm rot="10800000">
            <a:off x="4023051" y="3665934"/>
            <a:ext cx="1348300" cy="843475"/>
          </a:xfrm>
          <a:prstGeom prst="snip2Same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dirty="0"/>
          </a:p>
        </p:txBody>
      </p:sp>
      <p:sp>
        <p:nvSpPr>
          <p:cNvPr id="81" name="Выноска-облако 80"/>
          <p:cNvSpPr/>
          <p:nvPr/>
        </p:nvSpPr>
        <p:spPr>
          <a:xfrm rot="258751">
            <a:off x="4046527" y="3450948"/>
            <a:ext cx="1221993" cy="898916"/>
          </a:xfrm>
          <a:prstGeom prst="cloudCallou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dirty="0"/>
          </a:p>
        </p:txBody>
      </p:sp>
      <p:sp>
        <p:nvSpPr>
          <p:cNvPr id="82" name="TextBox 81"/>
          <p:cNvSpPr txBox="1"/>
          <p:nvPr/>
        </p:nvSpPr>
        <p:spPr>
          <a:xfrm>
            <a:off x="4188324" y="3830682"/>
            <a:ext cx="117773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>
                <a:solidFill>
                  <a:schemeClr val="bg1"/>
                </a:solidFill>
                <a:latin typeface="Trajan Pro 3" pitchFamily="18" charset="0"/>
              </a:rPr>
              <a:t>1500</a:t>
            </a:r>
            <a:r>
              <a:rPr lang="uk-UA" sz="3200" dirty="0" smtClean="0">
                <a:solidFill>
                  <a:schemeClr val="bg1"/>
                </a:solidFill>
                <a:latin typeface="Trajan Pro 3" pitchFamily="18" charset="0"/>
                <a:cs typeface="Tunga"/>
              </a:rPr>
              <a:t>°</a:t>
            </a:r>
            <a:r>
              <a:rPr lang="uk-UA" dirty="0" smtClean="0">
                <a:solidFill>
                  <a:schemeClr val="bg1"/>
                </a:solidFill>
                <a:latin typeface="Trajan Pro 3" pitchFamily="18" charset="0"/>
                <a:cs typeface="Tunga"/>
              </a:rPr>
              <a:t>С</a:t>
            </a:r>
            <a:endParaRPr lang="uk-UA" dirty="0">
              <a:solidFill>
                <a:schemeClr val="bg1"/>
              </a:solidFill>
              <a:latin typeface="Trajan Pro 3" pitchFamily="18" charset="0"/>
            </a:endParaRPr>
          </a:p>
        </p:txBody>
      </p:sp>
      <p:cxnSp>
        <p:nvCxnSpPr>
          <p:cNvPr id="132" name="Скругленная соединительная линия 131"/>
          <p:cNvCxnSpPr/>
          <p:nvPr/>
        </p:nvCxnSpPr>
        <p:spPr>
          <a:xfrm rot="16200000" flipH="1">
            <a:off x="4718148" y="4572121"/>
            <a:ext cx="430986" cy="402260"/>
          </a:xfrm>
          <a:prstGeom prst="curvedConnector3">
            <a:avLst>
              <a:gd name="adj1" fmla="val 50000"/>
            </a:avLst>
          </a:prstGeom>
          <a:ln>
            <a:solidFill>
              <a:srgbClr val="002060"/>
            </a:solidFill>
            <a:prstDash val="lg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4" name="TextBox 133"/>
          <p:cNvSpPr txBox="1"/>
          <p:nvPr/>
        </p:nvSpPr>
        <p:spPr>
          <a:xfrm>
            <a:off x="3535169" y="5029227"/>
            <a:ext cx="279694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400" dirty="0" smtClean="0">
                <a:solidFill>
                  <a:srgbClr val="002060"/>
                </a:solidFill>
                <a:latin typeface="Trajan Pro 3" pitchFamily="18" charset="0"/>
              </a:rPr>
              <a:t>Плавлення скла у печі</a:t>
            </a:r>
          </a:p>
          <a:p>
            <a:r>
              <a:rPr lang="uk-UA" sz="1400" dirty="0" smtClean="0">
                <a:solidFill>
                  <a:srgbClr val="002060"/>
                </a:solidFill>
                <a:latin typeface="Trajan Pro 3" pitchFamily="18" charset="0"/>
              </a:rPr>
              <a:t>(1500°С)</a:t>
            </a:r>
          </a:p>
          <a:p>
            <a:endParaRPr lang="uk-UA" sz="1400" dirty="0">
              <a:solidFill>
                <a:srgbClr val="002060"/>
              </a:solidFill>
              <a:latin typeface="Trajan Pro 3" pitchFamily="18" charset="0"/>
            </a:endParaRPr>
          </a:p>
        </p:txBody>
      </p:sp>
      <p:cxnSp>
        <p:nvCxnSpPr>
          <p:cNvPr id="135" name="Прямая со стрелкой 134"/>
          <p:cNvCxnSpPr/>
          <p:nvPr/>
        </p:nvCxnSpPr>
        <p:spPr>
          <a:xfrm>
            <a:off x="5813667" y="4049254"/>
            <a:ext cx="393248" cy="0"/>
          </a:xfrm>
          <a:prstGeom prst="straightConnector1">
            <a:avLst/>
          </a:prstGeom>
          <a:ln>
            <a:solidFill>
              <a:srgbClr val="002060"/>
            </a:solidFill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90" name="Овальная выноска 89"/>
          <p:cNvSpPr/>
          <p:nvPr/>
        </p:nvSpPr>
        <p:spPr>
          <a:xfrm rot="10800000">
            <a:off x="6415764" y="3837159"/>
            <a:ext cx="962206" cy="501025"/>
          </a:xfrm>
          <a:prstGeom prst="wedgeEllipseCallout">
            <a:avLst>
              <a:gd name="adj1" fmla="val 285"/>
              <a:gd name="adj2" fmla="val 77709"/>
            </a:avLst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dirty="0"/>
          </a:p>
        </p:txBody>
      </p:sp>
      <p:sp>
        <p:nvSpPr>
          <p:cNvPr id="139" name="TextBox 138"/>
          <p:cNvSpPr txBox="1"/>
          <p:nvPr/>
        </p:nvSpPr>
        <p:spPr>
          <a:xfrm>
            <a:off x="7469695" y="3838106"/>
            <a:ext cx="648072" cy="4206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200" b="1" baseline="-25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jan Pro 3" pitchFamily="18" charset="0"/>
              </a:rPr>
              <a:t>=</a:t>
            </a:r>
          </a:p>
        </p:txBody>
      </p:sp>
      <p:grpSp>
        <p:nvGrpSpPr>
          <p:cNvPr id="93" name="Группа 92"/>
          <p:cNvGrpSpPr/>
          <p:nvPr/>
        </p:nvGrpSpPr>
        <p:grpSpPr>
          <a:xfrm>
            <a:off x="7985892" y="3250537"/>
            <a:ext cx="383942" cy="1147613"/>
            <a:chOff x="7985892" y="3250537"/>
            <a:chExt cx="383942" cy="1147613"/>
          </a:xfrm>
        </p:grpSpPr>
        <p:sp>
          <p:nvSpPr>
            <p:cNvPr id="91" name="Блок-схема: задержка 90"/>
            <p:cNvSpPr/>
            <p:nvPr/>
          </p:nvSpPr>
          <p:spPr>
            <a:xfrm rot="16200000">
              <a:off x="7770799" y="3799115"/>
              <a:ext cx="814128" cy="383942"/>
            </a:xfrm>
            <a:prstGeom prst="flowChartDelay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 dirty="0"/>
            </a:p>
          </p:txBody>
        </p:sp>
        <p:sp>
          <p:nvSpPr>
            <p:cNvPr id="92" name="Прямоугольник 91"/>
            <p:cNvSpPr/>
            <p:nvPr/>
          </p:nvSpPr>
          <p:spPr>
            <a:xfrm>
              <a:off x="8105067" y="3250537"/>
              <a:ext cx="131875" cy="654875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 dirty="0"/>
            </a:p>
          </p:txBody>
        </p:sp>
      </p:grpSp>
    </p:spTree>
    <p:extLst>
      <p:ext uri="{BB962C8B-B14F-4D97-AF65-F5344CB8AC3E}">
        <p14:creationId xmlns:p14="http://schemas.microsoft.com/office/powerpoint/2010/main" val="24299668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repeatCount="indefinite" fill="hold" grpId="0" nodeType="after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6" dur="1000" tmFilter="0, 0; .2, .5; .8, .5; 1, 0"/>
                                        <p:tgtEl>
                                          <p:spTgt spid="103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500" autoRev="1" fill="hold"/>
                                        <p:tgtEl>
                                          <p:spTgt spid="103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6" presetClass="emph" presetSubtype="0" repeatCount="indefinite" fill="hold" grpId="0" nodeType="after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10" dur="1500" tmFilter="0, 0; .2, .5; .8, .5; 1, 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1" dur="750" autoRev="1" fill="hold"/>
                                        <p:tgtEl>
                                          <p:spTgt spid="4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26" presetClass="emph" presetSubtype="0" repeatCount="indefinite" fill="hold" grpId="0" nodeType="after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14" dur="1250" tmFilter="0, 0; .2, .5; .8, .5; 1, 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625" autoRev="1" fill="hold"/>
                                        <p:tgtEl>
                                          <p:spTgt spid="4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6" presetID="3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118 -0.118 0.132 -0.118 0.011 0 C 0.132 -0.118 0.132 0.132 0.011 0.011 C 0.132 0.132 -0.118 0.132 0 0.011 C -0.118 0.132 -0.118 -0.118 0 0 Z" pathEditMode="relative" ptsTypes="">
                                      <p:cBhvr>
                                        <p:cTn id="17" dur="14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8" presetID="3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118 -0.118 0.132 -0.118 0.011 0 C 0.132 -0.118 0.132 0.132 0.011 0.011 C 0.132 0.132 -0.118 0.132 0 0.011 C -0.118 0.132 -0.118 -0.118 0 0 Z" pathEditMode="relative" ptsTypes="">
                                      <p:cBhvr>
                                        <p:cTn id="19" dur="145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0" presetID="3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118 -0.118 0.132 -0.118 0.011 0 C 0.132 -0.118 0.132 0.132 0.011 0.011 C 0.132 0.132 -0.118 0.132 0 0.011 C -0.118 0.132 -0.118 -0.118 0 0 Z" pathEditMode="relative" ptsTypes="">
                                      <p:cBhvr>
                                        <p:cTn id="21" dur="14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2" presetID="32" presetClass="path" presetSubtype="0" repeatCount="indefinite" accel="50000" decel="50000" fill="hold" grpId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Motion origin="layout" path="M 0 0 C -0.118 -0.118 0.132 -0.118 0.011 0 C 0.132 -0.118 0.132 0.132 0.011 0.011 C 0.132 0.132 -0.118 0.132 0 0.011 C -0.118 0.132 -0.118 -0.118 0 0 Z" pathEditMode="relative" ptsTypes="">
                                      <p:cBhvr>
                                        <p:cTn id="23" dur="200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2500"/>
                            </p:stCondLst>
                            <p:childTnLst>
                              <p:par>
                                <p:cTn id="25" presetID="32" presetClass="emph" presetSubtype="0" repeatCount="indefinite" fill="hold" grpId="0" nodeType="afterEffect">
                                  <p:stCondLst>
                                    <p:cond delay="25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Rot by="120000">
                                      <p:cBhvr>
                                        <p:cTn id="26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7" dur="1200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8" dur="1200" fill="hold">
                                          <p:stCondLst>
                                            <p:cond delay="240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9" dur="1200" fill="hold">
                                          <p:stCondLst>
                                            <p:cond delay="360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30" dur="1200" fill="hold">
                                          <p:stCondLst>
                                            <p:cond delay="480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1" presetID="42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42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3" grpId="0" animBg="1"/>
      <p:bldP spid="42" grpId="0" animBg="1"/>
      <p:bldP spid="43" grpId="0" animBg="1"/>
      <p:bldP spid="77" grpId="0" animBg="1"/>
      <p:bldP spid="113" grpId="0" animBg="1"/>
      <p:bldP spid="114" grpId="0" animBg="1"/>
      <p:bldP spid="115" grpId="0" animBg="1"/>
      <p:bldP spid="81" grpId="0" animBg="1"/>
      <p:bldP spid="9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" name="Группа 27"/>
          <p:cNvGrpSpPr/>
          <p:nvPr/>
        </p:nvGrpSpPr>
        <p:grpSpPr>
          <a:xfrm>
            <a:off x="899592" y="881717"/>
            <a:ext cx="570766" cy="1975188"/>
            <a:chOff x="899592" y="692696"/>
            <a:chExt cx="657152" cy="2164209"/>
          </a:xfrm>
        </p:grpSpPr>
        <p:pic>
          <p:nvPicPr>
            <p:cNvPr id="2051" name="Picture 3"/>
            <p:cNvPicPr>
              <a:picLocks noChangeAspect="1" noChangeArrowheads="1"/>
            </p:cNvPicPr>
            <p:nvPr/>
          </p:nvPicPr>
          <p:blipFill>
            <a:blip r:embed="rId2">
              <a:duotone>
                <a:prstClr val="black"/>
                <a:srgbClr val="00B0F0">
                  <a:tint val="45000"/>
                  <a:satMod val="400000"/>
                </a:srgbClr>
              </a:duotone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836" b="99443" l="0" r="100000">
                          <a14:foregroundMark x1="72477" y1="44568" x2="72477" y2="44568"/>
                          <a14:foregroundMark x1="60550" y1="23677" x2="60550" y2="23677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99592" y="692696"/>
              <a:ext cx="657152" cy="21642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5" name="Прямоугольник 4"/>
            <p:cNvSpPr/>
            <p:nvPr/>
          </p:nvSpPr>
          <p:spPr>
            <a:xfrm>
              <a:off x="958682" y="1886173"/>
              <a:ext cx="511676" cy="940073"/>
            </a:xfrm>
            <a:prstGeom prst="rect">
              <a:avLst/>
            </a:prstGeom>
            <a:solidFill>
              <a:srgbClr val="002060"/>
            </a:solidFill>
            <a:ln w="3175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 dirty="0"/>
            </a:p>
          </p:txBody>
        </p:sp>
      </p:grpSp>
      <p:cxnSp>
        <p:nvCxnSpPr>
          <p:cNvPr id="8" name="Скругленная соединительная линия 7"/>
          <p:cNvCxnSpPr/>
          <p:nvPr/>
        </p:nvCxnSpPr>
        <p:spPr>
          <a:xfrm flipV="1">
            <a:off x="1556744" y="1628800"/>
            <a:ext cx="494976" cy="288032"/>
          </a:xfrm>
          <a:prstGeom prst="curvedConnector3">
            <a:avLst/>
          </a:prstGeom>
          <a:ln>
            <a:solidFill>
              <a:srgbClr val="002060"/>
            </a:solidFill>
            <a:prstDash val="lg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1912617" y="1437739"/>
            <a:ext cx="67687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dirty="0" smtClean="0">
                <a:solidFill>
                  <a:srgbClr val="002060"/>
                </a:solidFill>
                <a:latin typeface="Trajan Pro 3" pitchFamily="18" charset="0"/>
              </a:rPr>
              <a:t>У світі переробляється лише </a:t>
            </a:r>
            <a:r>
              <a:rPr lang="ru-RU" sz="1400" b="1" dirty="0" smtClean="0">
                <a:solidFill>
                  <a:srgbClr val="C00000"/>
                </a:solidFill>
                <a:latin typeface="Trajan Pro 3" pitchFamily="18" charset="0"/>
              </a:rPr>
              <a:t>50%</a:t>
            </a:r>
            <a:r>
              <a:rPr lang="ru-RU" sz="1400" dirty="0" smtClean="0">
                <a:solidFill>
                  <a:srgbClr val="002060"/>
                </a:solidFill>
                <a:latin typeface="Trajan Pro 3" pitchFamily="18" charset="0"/>
              </a:rPr>
              <a:t> від можливих </a:t>
            </a:r>
            <a:r>
              <a:rPr lang="ru-RU" sz="1400" b="1" dirty="0" smtClean="0">
                <a:solidFill>
                  <a:srgbClr val="C00000"/>
                </a:solidFill>
                <a:latin typeface="Trajan Pro 3" pitchFamily="18" charset="0"/>
              </a:rPr>
              <a:t>90%</a:t>
            </a:r>
            <a:r>
              <a:rPr lang="ru-RU" sz="1400" dirty="0" smtClean="0">
                <a:solidFill>
                  <a:srgbClr val="002060"/>
                </a:solidFill>
                <a:latin typeface="Trajan Pro 3" pitchFamily="18" charset="0"/>
              </a:rPr>
              <a:t> скляних пляшок</a:t>
            </a:r>
            <a:endParaRPr lang="uk-UA" sz="1400" dirty="0">
              <a:solidFill>
                <a:srgbClr val="002060"/>
              </a:solidFill>
              <a:latin typeface="Trajan Pro 3" pitchFamily="18" charset="0"/>
            </a:endParaRPr>
          </a:p>
        </p:txBody>
      </p:sp>
      <p:pic>
        <p:nvPicPr>
          <p:cNvPr id="2060" name="Picture 1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5393589" y="3128041"/>
            <a:ext cx="573087" cy="377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8" name="TextBox 17"/>
          <p:cNvSpPr txBox="1"/>
          <p:nvPr/>
        </p:nvSpPr>
        <p:spPr>
          <a:xfrm>
            <a:off x="899592" y="3067211"/>
            <a:ext cx="468052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1400" dirty="0" smtClean="0">
                <a:solidFill>
                  <a:srgbClr val="002060"/>
                </a:solidFill>
                <a:latin typeface="Trajan Pro 3" pitchFamily="18" charset="0"/>
              </a:rPr>
              <a:t>Переробка </a:t>
            </a:r>
            <a:r>
              <a:rPr lang="uk-UA" sz="1400" b="1" dirty="0" smtClean="0">
                <a:solidFill>
                  <a:srgbClr val="C00000"/>
                </a:solidFill>
                <a:latin typeface="Trajan Pro 3" pitchFamily="18" charset="0"/>
              </a:rPr>
              <a:t>2</a:t>
            </a:r>
            <a:r>
              <a:rPr lang="uk-UA" sz="1400" dirty="0" smtClean="0">
                <a:solidFill>
                  <a:srgbClr val="002060"/>
                </a:solidFill>
                <a:latin typeface="Trajan Pro 3" pitchFamily="18" charset="0"/>
              </a:rPr>
              <a:t> скляних пляшок ( В порівнянні із виробництвом) дає змогу заощадити достатньо електроенергії, щоб закип’ятити воду для </a:t>
            </a:r>
            <a:r>
              <a:rPr lang="uk-UA" sz="1400" b="1" dirty="0" smtClean="0">
                <a:solidFill>
                  <a:srgbClr val="C00000"/>
                </a:solidFill>
                <a:latin typeface="Trajan Pro 3" pitchFamily="18" charset="0"/>
              </a:rPr>
              <a:t>5</a:t>
            </a:r>
            <a:r>
              <a:rPr lang="uk-UA" sz="1400" dirty="0" smtClean="0">
                <a:solidFill>
                  <a:srgbClr val="002060"/>
                </a:solidFill>
                <a:latin typeface="Trajan Pro 3" pitchFamily="18" charset="0"/>
              </a:rPr>
              <a:t> чашок чаю</a:t>
            </a:r>
            <a:endParaRPr lang="uk-UA" sz="1400" dirty="0">
              <a:solidFill>
                <a:srgbClr val="002060"/>
              </a:solidFill>
              <a:latin typeface="Trajan Pro 3" pitchFamily="18" charset="0"/>
            </a:endParaRPr>
          </a:p>
        </p:txBody>
      </p:sp>
      <p:grpSp>
        <p:nvGrpSpPr>
          <p:cNvPr id="20" name="Группа 19"/>
          <p:cNvGrpSpPr/>
          <p:nvPr/>
        </p:nvGrpSpPr>
        <p:grpSpPr>
          <a:xfrm>
            <a:off x="7308304" y="3018456"/>
            <a:ext cx="1373065" cy="504050"/>
            <a:chOff x="4264982" y="4183402"/>
            <a:chExt cx="2207150" cy="606799"/>
          </a:xfrm>
        </p:grpSpPr>
        <p:pic>
          <p:nvPicPr>
            <p:cNvPr id="40" name="Picture 20" descr="C:\Users\ВВВ\AppData\Local\Microsoft\Windows\Temporary Internet Files\Content.IE5\4K4AVJXG\MC900303663[1].wmf"/>
            <p:cNvPicPr>
              <a:picLocks noChangeAspect="1" noChangeArrowheads="1"/>
            </p:cNvPicPr>
            <p:nvPr/>
          </p:nvPicPr>
          <p:blipFill>
            <a:blip r:embed="rId5" cstate="print">
              <a:duotone>
                <a:prstClr val="black"/>
                <a:schemeClr val="accent2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264982" y="4185153"/>
              <a:ext cx="441430" cy="60504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1" name="Picture 20" descr="C:\Users\ВВВ\AppData\Local\Microsoft\Windows\Temporary Internet Files\Content.IE5\4K4AVJXG\MC900303663[1].wmf"/>
            <p:cNvPicPr>
              <a:picLocks noChangeAspect="1" noChangeArrowheads="1"/>
            </p:cNvPicPr>
            <p:nvPr/>
          </p:nvPicPr>
          <p:blipFill>
            <a:blip r:embed="rId5" cstate="print">
              <a:duotone>
                <a:prstClr val="black"/>
                <a:schemeClr val="accent2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706412" y="4185153"/>
              <a:ext cx="441430" cy="60504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2" name="Picture 20" descr="C:\Users\ВВВ\AppData\Local\Microsoft\Windows\Temporary Internet Files\Content.IE5\4K4AVJXG\MC900303663[1].wmf"/>
            <p:cNvPicPr>
              <a:picLocks noChangeAspect="1" noChangeArrowheads="1"/>
            </p:cNvPicPr>
            <p:nvPr/>
          </p:nvPicPr>
          <p:blipFill>
            <a:blip r:embed="rId5" cstate="print">
              <a:duotone>
                <a:prstClr val="black"/>
                <a:schemeClr val="accent2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147842" y="4185153"/>
              <a:ext cx="441430" cy="60504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3" name="Picture 20" descr="C:\Users\ВВВ\AppData\Local\Microsoft\Windows\Temporary Internet Files\Content.IE5\4K4AVJXG\MC900303663[1].wmf"/>
            <p:cNvPicPr>
              <a:picLocks noChangeAspect="1" noChangeArrowheads="1"/>
            </p:cNvPicPr>
            <p:nvPr/>
          </p:nvPicPr>
          <p:blipFill>
            <a:blip r:embed="rId5" cstate="print">
              <a:duotone>
                <a:prstClr val="black"/>
                <a:schemeClr val="accent2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589272" y="4185153"/>
              <a:ext cx="441430" cy="60504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4" name="Picture 20" descr="C:\Users\ВВВ\AppData\Local\Microsoft\Windows\Temporary Internet Files\Content.IE5\4K4AVJXG\MC900303663[1].wmf"/>
            <p:cNvPicPr>
              <a:picLocks noChangeAspect="1" noChangeArrowheads="1"/>
            </p:cNvPicPr>
            <p:nvPr/>
          </p:nvPicPr>
          <p:blipFill>
            <a:blip r:embed="rId5" cstate="print">
              <a:duotone>
                <a:prstClr val="black"/>
                <a:schemeClr val="accent2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030702" y="4183402"/>
              <a:ext cx="441430" cy="60504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pic>
        <p:nvPicPr>
          <p:cNvPr id="52" name="Picture 22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09081" y="2683646"/>
            <a:ext cx="326231" cy="10818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4" name="TextBox 23"/>
          <p:cNvSpPr txBox="1"/>
          <p:nvPr/>
        </p:nvSpPr>
        <p:spPr>
          <a:xfrm>
            <a:off x="6228184" y="3205415"/>
            <a:ext cx="4751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jan Pro 3" pitchFamily="18" charset="0"/>
              </a:rPr>
              <a:t>+</a:t>
            </a:r>
            <a:endParaRPr lang="uk-UA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ajan Pro 3" pitchFamily="18" charset="0"/>
            </a:endParaRPr>
          </a:p>
        </p:txBody>
      </p:sp>
      <p:pic>
        <p:nvPicPr>
          <p:cNvPr id="55" name="Picture 22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96810" y="2697294"/>
            <a:ext cx="326231" cy="10818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5" name="TextBox 24"/>
          <p:cNvSpPr txBox="1"/>
          <p:nvPr/>
        </p:nvSpPr>
        <p:spPr>
          <a:xfrm>
            <a:off x="6849727" y="3085489"/>
            <a:ext cx="648072" cy="4206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200" b="1" baseline="-25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jan Pro 3" pitchFamily="18" charset="0"/>
              </a:rPr>
              <a:t>=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128788" y="5696801"/>
            <a:ext cx="67475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600" dirty="0" smtClean="0">
                <a:solidFill>
                  <a:srgbClr val="002060"/>
                </a:solidFill>
                <a:latin typeface="Trajan Pro 3" pitchFamily="18" charset="0"/>
              </a:rPr>
              <a:t>Використання </a:t>
            </a:r>
            <a:r>
              <a:rPr lang="uk-UA" sz="1600" dirty="0" smtClean="0">
                <a:solidFill>
                  <a:srgbClr val="C00000"/>
                </a:solidFill>
                <a:latin typeface="Trajan Pro 3" pitchFamily="18" charset="0"/>
              </a:rPr>
              <a:t>1 т</a:t>
            </a:r>
            <a:r>
              <a:rPr lang="uk-UA" sz="1600" dirty="0" smtClean="0">
                <a:solidFill>
                  <a:srgbClr val="002060"/>
                </a:solidFill>
                <a:latin typeface="Trajan Pro 3" pitchFamily="18" charset="0"/>
              </a:rPr>
              <a:t> скляних друзок дає змогу заощадити </a:t>
            </a:r>
            <a:r>
              <a:rPr lang="uk-UA" sz="1600" dirty="0" smtClean="0">
                <a:solidFill>
                  <a:srgbClr val="C00000"/>
                </a:solidFill>
                <a:latin typeface="Trajan Pro 3" pitchFamily="18" charset="0"/>
              </a:rPr>
              <a:t>1.2 т </a:t>
            </a:r>
            <a:r>
              <a:rPr lang="uk-UA" sz="1600" dirty="0" smtClean="0">
                <a:solidFill>
                  <a:srgbClr val="002060"/>
                </a:solidFill>
                <a:latin typeface="Trajan Pro 3" pitchFamily="18" charset="0"/>
              </a:rPr>
              <a:t>сировини для виготовлення пляшок.</a:t>
            </a:r>
            <a:endParaRPr lang="uk-UA" sz="1600" dirty="0">
              <a:solidFill>
                <a:srgbClr val="002060"/>
              </a:solidFill>
              <a:latin typeface="Trajan Pro 3" pitchFamily="18" charset="0"/>
            </a:endParaRPr>
          </a:p>
        </p:txBody>
      </p:sp>
      <p:pic>
        <p:nvPicPr>
          <p:cNvPr id="58" name="Picture 3" descr="C:\Users\ВВВ\AppData\Local\Microsoft\Windows\Temporary Internet Files\Content.IE5\4K4AVJXG\MC900303689[1].wmf"/>
          <p:cNvPicPr>
            <a:picLocks noChangeAspect="1" noChangeArrowheads="1"/>
          </p:cNvPicPr>
          <p:nvPr/>
        </p:nvPicPr>
        <p:blipFill>
          <a:blip r:embed="rId7" cstate="print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4852" y="6106445"/>
            <a:ext cx="652326" cy="6636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7" name="TextBox 26"/>
          <p:cNvSpPr txBox="1"/>
          <p:nvPr/>
        </p:nvSpPr>
        <p:spPr>
          <a:xfrm>
            <a:off x="1470358" y="377528"/>
            <a:ext cx="729892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uk-UA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jan Pro 3" pitchFamily="18" charset="0"/>
              </a:rPr>
              <a:t>Деякі факти (переробка скляних пляшок)</a:t>
            </a:r>
            <a:endParaRPr lang="uk-UA" sz="28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ajan Pro 3" pitchFamily="18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652104" y="4438301"/>
            <a:ext cx="230425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44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jan Pro 3" pitchFamily="18" charset="0"/>
              </a:rPr>
              <a:t>СО </a:t>
            </a:r>
            <a:r>
              <a:rPr lang="uk-UA" sz="4400" baseline="-250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jan Pro 3" pitchFamily="18" charset="0"/>
              </a:rPr>
              <a:t>2</a:t>
            </a:r>
            <a:endParaRPr lang="uk-UA" sz="4400" baseline="-250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ajan Pro 3" pitchFamily="18" charset="0"/>
            </a:endParaRPr>
          </a:p>
        </p:txBody>
      </p:sp>
      <p:cxnSp>
        <p:nvCxnSpPr>
          <p:cNvPr id="62" name="Скругленная соединительная линия 61"/>
          <p:cNvCxnSpPr/>
          <p:nvPr/>
        </p:nvCxnSpPr>
        <p:spPr>
          <a:xfrm flipV="1">
            <a:off x="2195736" y="4437112"/>
            <a:ext cx="843338" cy="312712"/>
          </a:xfrm>
          <a:prstGeom prst="curvedConnector3">
            <a:avLst/>
          </a:prstGeom>
          <a:ln>
            <a:solidFill>
              <a:srgbClr val="002060"/>
            </a:solidFill>
            <a:prstDash val="lg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TextBox 64"/>
          <p:cNvSpPr txBox="1"/>
          <p:nvPr/>
        </p:nvSpPr>
        <p:spPr>
          <a:xfrm>
            <a:off x="3053329" y="4380492"/>
            <a:ext cx="4680520" cy="10977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1400" dirty="0" smtClean="0">
                <a:solidFill>
                  <a:srgbClr val="002060"/>
                </a:solidFill>
                <a:latin typeface="Trajan Pro 3" pitchFamily="18" charset="0"/>
              </a:rPr>
              <a:t>Викиди СО </a:t>
            </a:r>
            <a:r>
              <a:rPr lang="uk-UA" sz="1400" baseline="-25000" dirty="0" smtClean="0">
                <a:solidFill>
                  <a:srgbClr val="002060"/>
                </a:solidFill>
                <a:latin typeface="Trajan Pro 3" pitchFamily="18" charset="0"/>
              </a:rPr>
              <a:t>2 </a:t>
            </a:r>
            <a:r>
              <a:rPr lang="uk-UA" sz="1400" dirty="0" smtClean="0">
                <a:solidFill>
                  <a:srgbClr val="002060"/>
                </a:solidFill>
                <a:latin typeface="Trajan Pro 3" pitchFamily="18" charset="0"/>
              </a:rPr>
              <a:t> при переробці пляшок зменшуються у </a:t>
            </a:r>
            <a:r>
              <a:rPr lang="uk-UA" sz="1400" b="1" dirty="0" smtClean="0">
                <a:solidFill>
                  <a:srgbClr val="C00000"/>
                </a:solidFill>
                <a:latin typeface="Trajan Pro 3" pitchFamily="18" charset="0"/>
              </a:rPr>
              <a:t>2-3</a:t>
            </a:r>
            <a:r>
              <a:rPr lang="uk-UA" sz="1400" dirty="0" smtClean="0">
                <a:solidFill>
                  <a:srgbClr val="002060"/>
                </a:solidFill>
                <a:latin typeface="Trajan Pro 3" pitchFamily="18" charset="0"/>
              </a:rPr>
              <a:t> рази порівняно із виготовленням.</a:t>
            </a:r>
          </a:p>
          <a:p>
            <a:pPr algn="ctr"/>
            <a:endParaRPr lang="uk-UA" sz="1400" baseline="-25000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ajan Pro 3" pitchFamily="18" charset="0"/>
            </a:endParaRPr>
          </a:p>
          <a:p>
            <a:pPr algn="ctr"/>
            <a:r>
              <a:rPr lang="uk-UA" sz="1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jan Pro 3" pitchFamily="18" charset="0"/>
              </a:rPr>
              <a:t> </a:t>
            </a:r>
            <a:endParaRPr lang="uk-UA" sz="14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ajan Pro 3" pitchFamily="18" charset="0"/>
            </a:endParaRPr>
          </a:p>
        </p:txBody>
      </p:sp>
      <p:cxnSp>
        <p:nvCxnSpPr>
          <p:cNvPr id="66" name="Скругленная соединительная линия 65"/>
          <p:cNvCxnSpPr/>
          <p:nvPr/>
        </p:nvCxnSpPr>
        <p:spPr>
          <a:xfrm rot="10800000" flipV="1">
            <a:off x="5680133" y="5575496"/>
            <a:ext cx="650293" cy="229767"/>
          </a:xfrm>
          <a:prstGeom prst="curvedConnector3">
            <a:avLst/>
          </a:prstGeom>
          <a:ln>
            <a:solidFill>
              <a:srgbClr val="002060"/>
            </a:solidFill>
            <a:prstDash val="lg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Овальная выноска 67"/>
          <p:cNvSpPr/>
          <p:nvPr/>
        </p:nvSpPr>
        <p:spPr>
          <a:xfrm rot="10800000">
            <a:off x="6483404" y="5226310"/>
            <a:ext cx="962206" cy="501025"/>
          </a:xfrm>
          <a:prstGeom prst="wedgeEllipseCallout">
            <a:avLst>
              <a:gd name="adj1" fmla="val 285"/>
              <a:gd name="adj2" fmla="val 77709"/>
            </a:avLst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5603115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34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26" dur="100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27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8" dur="5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9" dur="5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30" dur="500" fill="hold">
                                          <p:stCondLst>
                                            <p:cond delay="150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1" presetID="42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  <p:bldP spid="6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Скругленный прямоугольник 152"/>
          <p:cNvSpPr/>
          <p:nvPr/>
        </p:nvSpPr>
        <p:spPr>
          <a:xfrm>
            <a:off x="6688545" y="4465289"/>
            <a:ext cx="79064" cy="732102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dirty="0"/>
          </a:p>
        </p:txBody>
      </p:sp>
      <p:cxnSp>
        <p:nvCxnSpPr>
          <p:cNvPr id="145" name="Прямая соединительная линия 144"/>
          <p:cNvCxnSpPr>
            <a:stCxn id="133" idx="2"/>
            <a:endCxn id="148" idx="0"/>
          </p:cNvCxnSpPr>
          <p:nvPr/>
        </p:nvCxnSpPr>
        <p:spPr>
          <a:xfrm>
            <a:off x="6812693" y="5570388"/>
            <a:ext cx="612539" cy="2464"/>
          </a:xfrm>
          <a:prstGeom prst="line">
            <a:avLst/>
          </a:prstGeom>
          <a:ln w="38100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5" name="Группа 94"/>
          <p:cNvGrpSpPr/>
          <p:nvPr/>
        </p:nvGrpSpPr>
        <p:grpSpPr>
          <a:xfrm rot="7154764">
            <a:off x="4621843" y="633225"/>
            <a:ext cx="260760" cy="646376"/>
            <a:chOff x="2253865" y="1038930"/>
            <a:chExt cx="527461" cy="1669990"/>
          </a:xfrm>
          <a:solidFill>
            <a:srgbClr val="E3F4FD"/>
          </a:solidFill>
        </p:grpSpPr>
        <p:sp>
          <p:nvSpPr>
            <p:cNvPr id="96" name="Скругленный прямоугольник 95"/>
            <p:cNvSpPr/>
            <p:nvPr/>
          </p:nvSpPr>
          <p:spPr>
            <a:xfrm>
              <a:off x="2289530" y="1556790"/>
              <a:ext cx="441571" cy="1080121"/>
            </a:xfrm>
            <a:prstGeom prst="roundRect">
              <a:avLst/>
            </a:prstGeom>
            <a:grpFill/>
            <a:ln>
              <a:solidFill>
                <a:srgbClr val="E3F4FD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 dirty="0"/>
            </a:p>
          </p:txBody>
        </p:sp>
        <p:sp>
          <p:nvSpPr>
            <p:cNvPr id="97" name="Овал 96"/>
            <p:cNvSpPr/>
            <p:nvPr/>
          </p:nvSpPr>
          <p:spPr>
            <a:xfrm>
              <a:off x="2253865" y="1194588"/>
              <a:ext cx="527461" cy="828093"/>
            </a:xfrm>
            <a:prstGeom prst="ellipse">
              <a:avLst/>
            </a:prstGeom>
            <a:grpFill/>
            <a:ln>
              <a:solidFill>
                <a:srgbClr val="E3F4FD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 dirty="0"/>
            </a:p>
          </p:txBody>
        </p:sp>
        <p:sp>
          <p:nvSpPr>
            <p:cNvPr id="98" name="Скругленный прямоугольник 97"/>
            <p:cNvSpPr/>
            <p:nvPr/>
          </p:nvSpPr>
          <p:spPr>
            <a:xfrm>
              <a:off x="2442240" y="1038930"/>
              <a:ext cx="155637" cy="263738"/>
            </a:xfrm>
            <a:prstGeom prst="roundRect">
              <a:avLst/>
            </a:prstGeom>
            <a:grpFill/>
            <a:ln>
              <a:solidFill>
                <a:srgbClr val="E3F4FD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 dirty="0"/>
            </a:p>
          </p:txBody>
        </p:sp>
        <p:cxnSp>
          <p:nvCxnSpPr>
            <p:cNvPr id="99" name="Прямая соединительная линия 98"/>
            <p:cNvCxnSpPr/>
            <p:nvPr/>
          </p:nvCxnSpPr>
          <p:spPr>
            <a:xfrm>
              <a:off x="2404691" y="1078460"/>
              <a:ext cx="273856" cy="0"/>
            </a:xfrm>
            <a:prstGeom prst="line">
              <a:avLst/>
            </a:prstGeom>
            <a:grpFill/>
            <a:ln w="1270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Прямая соединительная линия 99"/>
            <p:cNvCxnSpPr/>
            <p:nvPr/>
          </p:nvCxnSpPr>
          <p:spPr>
            <a:xfrm>
              <a:off x="2412077" y="1196752"/>
              <a:ext cx="216024" cy="0"/>
            </a:xfrm>
            <a:prstGeom prst="line">
              <a:avLst/>
            </a:prstGeom>
            <a:grpFill/>
            <a:ln w="28575">
              <a:solidFill>
                <a:srgbClr val="E3F4FD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1" name="Овал 100"/>
            <p:cNvSpPr/>
            <p:nvPr/>
          </p:nvSpPr>
          <p:spPr>
            <a:xfrm>
              <a:off x="2262981" y="2348880"/>
              <a:ext cx="144016" cy="360040"/>
            </a:xfrm>
            <a:prstGeom prst="ellipse">
              <a:avLst/>
            </a:prstGeom>
            <a:grpFill/>
            <a:ln>
              <a:solidFill>
                <a:srgbClr val="E3F4FD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 dirty="0"/>
            </a:p>
          </p:txBody>
        </p:sp>
        <p:sp>
          <p:nvSpPr>
            <p:cNvPr id="102" name="Овал 101"/>
            <p:cNvSpPr/>
            <p:nvPr/>
          </p:nvSpPr>
          <p:spPr>
            <a:xfrm>
              <a:off x="2637309" y="2348880"/>
              <a:ext cx="144016" cy="360040"/>
            </a:xfrm>
            <a:prstGeom prst="ellipse">
              <a:avLst/>
            </a:prstGeom>
            <a:grpFill/>
            <a:ln>
              <a:solidFill>
                <a:srgbClr val="E3F4FD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 dirty="0"/>
            </a:p>
          </p:txBody>
        </p:sp>
        <p:sp>
          <p:nvSpPr>
            <p:cNvPr id="103" name="Овал 102"/>
            <p:cNvSpPr/>
            <p:nvPr/>
          </p:nvSpPr>
          <p:spPr>
            <a:xfrm>
              <a:off x="2442240" y="2492896"/>
              <a:ext cx="155637" cy="216024"/>
            </a:xfrm>
            <a:prstGeom prst="ellipse">
              <a:avLst/>
            </a:prstGeom>
            <a:grpFill/>
            <a:ln>
              <a:solidFill>
                <a:srgbClr val="E3F4FD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 dirty="0"/>
            </a:p>
          </p:txBody>
        </p:sp>
      </p:grpSp>
      <p:pic>
        <p:nvPicPr>
          <p:cNvPr id="21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11200"/>
                    </a14:imgEffect>
                    <a14:imgEffect>
                      <a14:saturation sat="2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4515" y="678917"/>
            <a:ext cx="638543" cy="19257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3" name="Picture 4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11200"/>
                    </a14:imgEffect>
                    <a14:imgEffect>
                      <a14:saturation sat="2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1217" y="683357"/>
            <a:ext cx="638543" cy="19257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4" name="Picture 1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>
            <a:off x="1894605" y="2554546"/>
            <a:ext cx="889486" cy="5864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3" name="TextBox 22"/>
          <p:cNvSpPr txBox="1"/>
          <p:nvPr/>
        </p:nvSpPr>
        <p:spPr>
          <a:xfrm>
            <a:off x="2714029" y="3031758"/>
            <a:ext cx="278634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 smtClean="0">
                <a:solidFill>
                  <a:srgbClr val="002060"/>
                </a:solidFill>
                <a:latin typeface="Trajan Pro 3" pitchFamily="18" charset="0"/>
              </a:rPr>
              <a:t>Прибуття на фабрику  та </a:t>
            </a:r>
          </a:p>
          <a:p>
            <a:r>
              <a:rPr lang="ru-RU" sz="1400" dirty="0" smtClean="0">
                <a:solidFill>
                  <a:srgbClr val="002060"/>
                </a:solidFill>
                <a:latin typeface="Trajan Pro 3" pitchFamily="18" charset="0"/>
              </a:rPr>
              <a:t>сортування за кольором</a:t>
            </a:r>
            <a:endParaRPr lang="uk-UA" sz="1400" dirty="0">
              <a:solidFill>
                <a:srgbClr val="002060"/>
              </a:solidFill>
              <a:latin typeface="Trajan Pro 3" pitchFamily="18" charset="0"/>
            </a:endParaRPr>
          </a:p>
        </p:txBody>
      </p:sp>
      <p:cxnSp>
        <p:nvCxnSpPr>
          <p:cNvPr id="66" name="Прямая со стрелкой 65"/>
          <p:cNvCxnSpPr/>
          <p:nvPr/>
        </p:nvCxnSpPr>
        <p:spPr>
          <a:xfrm>
            <a:off x="2448570" y="2204864"/>
            <a:ext cx="393248" cy="0"/>
          </a:xfrm>
          <a:prstGeom prst="straightConnector1">
            <a:avLst/>
          </a:prstGeom>
          <a:ln>
            <a:solidFill>
              <a:srgbClr val="002060"/>
            </a:solidFill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68" name="Прямая соединительная линия 67"/>
          <p:cNvCxnSpPr/>
          <p:nvPr/>
        </p:nvCxnSpPr>
        <p:spPr>
          <a:xfrm flipV="1">
            <a:off x="3281935" y="1872953"/>
            <a:ext cx="1051286" cy="3"/>
          </a:xfrm>
          <a:prstGeom prst="line">
            <a:avLst/>
          </a:prstGeom>
          <a:ln w="38100">
            <a:solidFill>
              <a:schemeClr val="bg2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Прямая соединительная линия 72"/>
          <p:cNvCxnSpPr/>
          <p:nvPr/>
        </p:nvCxnSpPr>
        <p:spPr>
          <a:xfrm flipV="1">
            <a:off x="5553975" y="1872953"/>
            <a:ext cx="776830" cy="3"/>
          </a:xfrm>
          <a:prstGeom prst="line">
            <a:avLst/>
          </a:prstGeom>
          <a:ln w="38100">
            <a:solidFill>
              <a:schemeClr val="bg2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Прямая соединительная линия 74"/>
          <p:cNvCxnSpPr/>
          <p:nvPr/>
        </p:nvCxnSpPr>
        <p:spPr>
          <a:xfrm>
            <a:off x="5436096" y="2204864"/>
            <a:ext cx="642565" cy="473097"/>
          </a:xfrm>
          <a:prstGeom prst="line">
            <a:avLst/>
          </a:prstGeom>
          <a:ln w="38100">
            <a:solidFill>
              <a:schemeClr val="bg2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Прямая соединительная линия 78"/>
          <p:cNvCxnSpPr/>
          <p:nvPr/>
        </p:nvCxnSpPr>
        <p:spPr>
          <a:xfrm flipH="1">
            <a:off x="3506212" y="2204864"/>
            <a:ext cx="705748" cy="496437"/>
          </a:xfrm>
          <a:prstGeom prst="line">
            <a:avLst/>
          </a:prstGeom>
          <a:ln w="38100">
            <a:solidFill>
              <a:schemeClr val="bg2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16-конечная звезда 71"/>
          <p:cNvSpPr/>
          <p:nvPr/>
        </p:nvSpPr>
        <p:spPr>
          <a:xfrm>
            <a:off x="3858270" y="1433821"/>
            <a:ext cx="943200" cy="942417"/>
          </a:xfrm>
          <a:prstGeom prst="star16">
            <a:avLst/>
          </a:prstGeom>
          <a:solidFill>
            <a:schemeClr val="bg2">
              <a:lumMod val="20000"/>
              <a:lumOff val="80000"/>
            </a:schemeClr>
          </a:solidFill>
          <a:ln>
            <a:solidFill>
              <a:schemeClr val="bg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dirty="0"/>
          </a:p>
        </p:txBody>
      </p:sp>
      <p:sp>
        <p:nvSpPr>
          <p:cNvPr id="76" name="16-конечная звезда 75"/>
          <p:cNvSpPr/>
          <p:nvPr/>
        </p:nvSpPr>
        <p:spPr>
          <a:xfrm>
            <a:off x="4832650" y="1434220"/>
            <a:ext cx="943200" cy="942417"/>
          </a:xfrm>
          <a:prstGeom prst="star16">
            <a:avLst/>
          </a:prstGeom>
          <a:solidFill>
            <a:schemeClr val="bg2">
              <a:lumMod val="20000"/>
              <a:lumOff val="80000"/>
            </a:schemeClr>
          </a:solidFill>
          <a:ln>
            <a:solidFill>
              <a:schemeClr val="bg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dirty="0"/>
          </a:p>
        </p:txBody>
      </p:sp>
      <p:cxnSp>
        <p:nvCxnSpPr>
          <p:cNvPr id="78" name="Прямая соединительная линия 77"/>
          <p:cNvCxnSpPr/>
          <p:nvPr/>
        </p:nvCxnSpPr>
        <p:spPr>
          <a:xfrm>
            <a:off x="3506212" y="1872955"/>
            <a:ext cx="0" cy="805006"/>
          </a:xfrm>
          <a:prstGeom prst="line">
            <a:avLst/>
          </a:prstGeom>
          <a:ln w="38100">
            <a:solidFill>
              <a:schemeClr val="bg2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Прямая соединительная линия 82"/>
          <p:cNvCxnSpPr/>
          <p:nvPr/>
        </p:nvCxnSpPr>
        <p:spPr>
          <a:xfrm>
            <a:off x="6078661" y="1872955"/>
            <a:ext cx="0" cy="805006"/>
          </a:xfrm>
          <a:prstGeom prst="line">
            <a:avLst/>
          </a:prstGeom>
          <a:ln w="38100">
            <a:solidFill>
              <a:schemeClr val="bg2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Овал 80"/>
          <p:cNvSpPr/>
          <p:nvPr/>
        </p:nvSpPr>
        <p:spPr>
          <a:xfrm>
            <a:off x="4074278" y="1646228"/>
            <a:ext cx="517886" cy="518400"/>
          </a:xfrm>
          <a:prstGeom prst="ellipse">
            <a:avLst/>
          </a:prstGeom>
          <a:solidFill>
            <a:schemeClr val="bg2">
              <a:lumMod val="20000"/>
              <a:lumOff val="80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dirty="0"/>
          </a:p>
        </p:txBody>
      </p:sp>
      <p:sp>
        <p:nvSpPr>
          <p:cNvPr id="85" name="Овал 84"/>
          <p:cNvSpPr/>
          <p:nvPr/>
        </p:nvSpPr>
        <p:spPr>
          <a:xfrm>
            <a:off x="5040958" y="1646228"/>
            <a:ext cx="517886" cy="518400"/>
          </a:xfrm>
          <a:prstGeom prst="ellipse">
            <a:avLst/>
          </a:prstGeom>
          <a:solidFill>
            <a:schemeClr val="bg2">
              <a:lumMod val="20000"/>
              <a:lumOff val="80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dirty="0"/>
          </a:p>
        </p:txBody>
      </p:sp>
      <p:sp>
        <p:nvSpPr>
          <p:cNvPr id="107" name="TextBox 106"/>
          <p:cNvSpPr txBox="1"/>
          <p:nvPr/>
        </p:nvSpPr>
        <p:spPr>
          <a:xfrm>
            <a:off x="5521555" y="904244"/>
            <a:ext cx="356714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>
                <a:solidFill>
                  <a:srgbClr val="002060"/>
                </a:solidFill>
                <a:latin typeface="Trajan Pro 3" pitchFamily="18" charset="0"/>
              </a:rPr>
              <a:t>Кожна пляшка подрібнюється …</a:t>
            </a:r>
            <a:endParaRPr lang="uk-UA" sz="1400" dirty="0">
              <a:solidFill>
                <a:srgbClr val="002060"/>
              </a:solidFill>
              <a:latin typeface="Trajan Pro 3" pitchFamily="18" charset="0"/>
            </a:endParaRPr>
          </a:p>
        </p:txBody>
      </p:sp>
      <p:cxnSp>
        <p:nvCxnSpPr>
          <p:cNvPr id="110" name="Скругленная соединительная линия 109"/>
          <p:cNvCxnSpPr>
            <a:endCxn id="107" idx="2"/>
          </p:cNvCxnSpPr>
          <p:nvPr/>
        </p:nvCxnSpPr>
        <p:spPr>
          <a:xfrm flipV="1">
            <a:off x="6185093" y="1427464"/>
            <a:ext cx="1120037" cy="636851"/>
          </a:xfrm>
          <a:prstGeom prst="curvedConnector2">
            <a:avLst/>
          </a:prstGeom>
          <a:ln>
            <a:solidFill>
              <a:srgbClr val="002060"/>
            </a:solidFill>
            <a:prstDash val="lg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Прямая со стрелкой 112"/>
          <p:cNvCxnSpPr/>
          <p:nvPr/>
        </p:nvCxnSpPr>
        <p:spPr>
          <a:xfrm>
            <a:off x="7477339" y="2246488"/>
            <a:ext cx="393248" cy="0"/>
          </a:xfrm>
          <a:prstGeom prst="straightConnector1">
            <a:avLst/>
          </a:prstGeom>
          <a:ln>
            <a:solidFill>
              <a:srgbClr val="002060"/>
            </a:solidFill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111" name="Капля 110"/>
          <p:cNvSpPr/>
          <p:nvPr/>
        </p:nvSpPr>
        <p:spPr>
          <a:xfrm rot="19005023">
            <a:off x="632538" y="4696530"/>
            <a:ext cx="546536" cy="549811"/>
          </a:xfrm>
          <a:prstGeom prst="teardrop">
            <a:avLst>
              <a:gd name="adj" fmla="val 167906"/>
            </a:avLst>
          </a:prstGeom>
          <a:solidFill>
            <a:schemeClr val="accent1">
              <a:lumMod val="5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dirty="0"/>
          </a:p>
        </p:txBody>
      </p:sp>
      <p:sp>
        <p:nvSpPr>
          <p:cNvPr id="116" name="Капля 115"/>
          <p:cNvSpPr/>
          <p:nvPr/>
        </p:nvSpPr>
        <p:spPr>
          <a:xfrm rot="18856487">
            <a:off x="945441" y="4953786"/>
            <a:ext cx="547029" cy="549330"/>
          </a:xfrm>
          <a:prstGeom prst="teardrop">
            <a:avLst>
              <a:gd name="adj" fmla="val 152183"/>
            </a:avLst>
          </a:prstGeom>
          <a:solidFill>
            <a:srgbClr val="8DC5F7"/>
          </a:solidFill>
          <a:ln>
            <a:solidFill>
              <a:srgbClr val="8DC5F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dirty="0"/>
          </a:p>
        </p:txBody>
      </p:sp>
      <p:sp>
        <p:nvSpPr>
          <p:cNvPr id="117" name="TextBox 116"/>
          <p:cNvSpPr txBox="1"/>
          <p:nvPr/>
        </p:nvSpPr>
        <p:spPr>
          <a:xfrm>
            <a:off x="1547664" y="4791884"/>
            <a:ext cx="648072" cy="4206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200" b="1" baseline="-25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jan Pro 3" pitchFamily="18" charset="0"/>
              </a:rPr>
              <a:t>=</a:t>
            </a:r>
          </a:p>
        </p:txBody>
      </p:sp>
      <p:sp>
        <p:nvSpPr>
          <p:cNvPr id="120" name="Овал 119"/>
          <p:cNvSpPr/>
          <p:nvPr/>
        </p:nvSpPr>
        <p:spPr>
          <a:xfrm>
            <a:off x="1965135" y="4847851"/>
            <a:ext cx="404293" cy="225340"/>
          </a:xfrm>
          <a:prstGeom prst="ellipse">
            <a:avLst/>
          </a:prstGeom>
          <a:solidFill>
            <a:schemeClr val="accent1">
              <a:lumMod val="5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dirty="0"/>
          </a:p>
        </p:txBody>
      </p:sp>
      <p:sp>
        <p:nvSpPr>
          <p:cNvPr id="121" name="Овал 120"/>
          <p:cNvSpPr/>
          <p:nvPr/>
        </p:nvSpPr>
        <p:spPr>
          <a:xfrm>
            <a:off x="2125101" y="5018090"/>
            <a:ext cx="488653" cy="257124"/>
          </a:xfrm>
          <a:prstGeom prst="ellipse">
            <a:avLst/>
          </a:prstGeom>
          <a:solidFill>
            <a:srgbClr val="8DC5F7"/>
          </a:solidFill>
          <a:ln>
            <a:solidFill>
              <a:srgbClr val="8DC5F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dirty="0"/>
          </a:p>
        </p:txBody>
      </p:sp>
      <p:cxnSp>
        <p:nvCxnSpPr>
          <p:cNvPr id="125" name="Скругленная соединительная линия 124"/>
          <p:cNvCxnSpPr/>
          <p:nvPr/>
        </p:nvCxnSpPr>
        <p:spPr>
          <a:xfrm rot="5400000" flipH="1" flipV="1">
            <a:off x="2311069" y="4409738"/>
            <a:ext cx="580036" cy="409688"/>
          </a:xfrm>
          <a:prstGeom prst="curvedConnector2">
            <a:avLst/>
          </a:prstGeom>
          <a:ln>
            <a:solidFill>
              <a:srgbClr val="002060"/>
            </a:solidFill>
            <a:prstDash val="lg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7" name="TextBox 126"/>
          <p:cNvSpPr txBox="1"/>
          <p:nvPr/>
        </p:nvSpPr>
        <p:spPr>
          <a:xfrm>
            <a:off x="2793231" y="4183375"/>
            <a:ext cx="307327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>
                <a:solidFill>
                  <a:srgbClr val="002060"/>
                </a:solidFill>
                <a:latin typeface="Trajan Pro 3" pitchFamily="18" charset="0"/>
              </a:rPr>
              <a:t>п</a:t>
            </a:r>
            <a:r>
              <a:rPr lang="ru-RU" sz="1400" dirty="0" smtClean="0">
                <a:solidFill>
                  <a:srgbClr val="002060"/>
                </a:solidFill>
                <a:latin typeface="Trajan Pro 3" pitchFamily="18" charset="0"/>
              </a:rPr>
              <a:t>лавиться та гранулюється</a:t>
            </a:r>
            <a:endParaRPr lang="uk-UA" sz="1400" dirty="0">
              <a:solidFill>
                <a:srgbClr val="002060"/>
              </a:solidFill>
              <a:latin typeface="Trajan Pro 3" pitchFamily="18" charset="0"/>
            </a:endParaRPr>
          </a:p>
        </p:txBody>
      </p:sp>
      <p:cxnSp>
        <p:nvCxnSpPr>
          <p:cNvPr id="129" name="Прямая со стрелкой 128"/>
          <p:cNvCxnSpPr/>
          <p:nvPr/>
        </p:nvCxnSpPr>
        <p:spPr>
          <a:xfrm>
            <a:off x="4288097" y="4971435"/>
            <a:ext cx="393248" cy="0"/>
          </a:xfrm>
          <a:prstGeom prst="straightConnector1">
            <a:avLst/>
          </a:prstGeom>
          <a:ln>
            <a:solidFill>
              <a:srgbClr val="002060"/>
            </a:solidFill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130" name="Скругленный прямоугольник 129"/>
          <p:cNvSpPr/>
          <p:nvPr/>
        </p:nvSpPr>
        <p:spPr>
          <a:xfrm>
            <a:off x="6034562" y="4752695"/>
            <a:ext cx="806468" cy="640992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dirty="0"/>
          </a:p>
        </p:txBody>
      </p:sp>
      <p:grpSp>
        <p:nvGrpSpPr>
          <p:cNvPr id="136" name="Группа 135"/>
          <p:cNvGrpSpPr/>
          <p:nvPr/>
        </p:nvGrpSpPr>
        <p:grpSpPr>
          <a:xfrm>
            <a:off x="7364219" y="4389859"/>
            <a:ext cx="486620" cy="1029482"/>
            <a:chOff x="2253865" y="1038930"/>
            <a:chExt cx="527461" cy="1669990"/>
          </a:xfrm>
          <a:solidFill>
            <a:srgbClr val="E3F4FD"/>
          </a:solidFill>
        </p:grpSpPr>
        <p:sp>
          <p:nvSpPr>
            <p:cNvPr id="137" name="Скругленный прямоугольник 136"/>
            <p:cNvSpPr/>
            <p:nvPr/>
          </p:nvSpPr>
          <p:spPr>
            <a:xfrm>
              <a:off x="2289530" y="1556790"/>
              <a:ext cx="441571" cy="1080121"/>
            </a:xfrm>
            <a:prstGeom prst="roundRect">
              <a:avLst/>
            </a:prstGeom>
            <a:grpFill/>
            <a:ln>
              <a:solidFill>
                <a:srgbClr val="E3F4FD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 dirty="0"/>
            </a:p>
          </p:txBody>
        </p:sp>
        <p:sp>
          <p:nvSpPr>
            <p:cNvPr id="138" name="Овал 137"/>
            <p:cNvSpPr/>
            <p:nvPr/>
          </p:nvSpPr>
          <p:spPr>
            <a:xfrm>
              <a:off x="2253865" y="1194588"/>
              <a:ext cx="527461" cy="828093"/>
            </a:xfrm>
            <a:prstGeom prst="ellipse">
              <a:avLst/>
            </a:prstGeom>
            <a:grpFill/>
            <a:ln>
              <a:solidFill>
                <a:srgbClr val="E3F4FD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 dirty="0"/>
            </a:p>
          </p:txBody>
        </p:sp>
        <p:sp>
          <p:nvSpPr>
            <p:cNvPr id="139" name="Скругленный прямоугольник 138"/>
            <p:cNvSpPr/>
            <p:nvPr/>
          </p:nvSpPr>
          <p:spPr>
            <a:xfrm>
              <a:off x="2442240" y="1038930"/>
              <a:ext cx="155637" cy="263738"/>
            </a:xfrm>
            <a:prstGeom prst="roundRect">
              <a:avLst/>
            </a:prstGeom>
            <a:grpFill/>
            <a:ln>
              <a:solidFill>
                <a:srgbClr val="E3F4FD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 dirty="0"/>
            </a:p>
          </p:txBody>
        </p:sp>
        <p:cxnSp>
          <p:nvCxnSpPr>
            <p:cNvPr id="140" name="Прямая соединительная линия 139"/>
            <p:cNvCxnSpPr/>
            <p:nvPr/>
          </p:nvCxnSpPr>
          <p:spPr>
            <a:xfrm>
              <a:off x="2404691" y="1078460"/>
              <a:ext cx="273856" cy="0"/>
            </a:xfrm>
            <a:prstGeom prst="line">
              <a:avLst/>
            </a:prstGeom>
            <a:grpFill/>
            <a:ln w="1270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1" name="Прямая соединительная линия 140"/>
            <p:cNvCxnSpPr/>
            <p:nvPr/>
          </p:nvCxnSpPr>
          <p:spPr>
            <a:xfrm>
              <a:off x="2412077" y="1196752"/>
              <a:ext cx="216024" cy="0"/>
            </a:xfrm>
            <a:prstGeom prst="line">
              <a:avLst/>
            </a:prstGeom>
            <a:grpFill/>
            <a:ln w="28575">
              <a:solidFill>
                <a:srgbClr val="E3F4FD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2" name="Овал 141"/>
            <p:cNvSpPr/>
            <p:nvPr/>
          </p:nvSpPr>
          <p:spPr>
            <a:xfrm>
              <a:off x="2262981" y="2348880"/>
              <a:ext cx="144016" cy="360040"/>
            </a:xfrm>
            <a:prstGeom prst="ellipse">
              <a:avLst/>
            </a:prstGeom>
            <a:grpFill/>
            <a:ln>
              <a:solidFill>
                <a:srgbClr val="E3F4FD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 dirty="0"/>
            </a:p>
          </p:txBody>
        </p:sp>
        <p:sp>
          <p:nvSpPr>
            <p:cNvPr id="143" name="Овал 142"/>
            <p:cNvSpPr/>
            <p:nvPr/>
          </p:nvSpPr>
          <p:spPr>
            <a:xfrm>
              <a:off x="2637309" y="2348880"/>
              <a:ext cx="144016" cy="360040"/>
            </a:xfrm>
            <a:prstGeom prst="ellipse">
              <a:avLst/>
            </a:prstGeom>
            <a:grpFill/>
            <a:ln>
              <a:solidFill>
                <a:srgbClr val="E3F4FD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 dirty="0"/>
            </a:p>
          </p:txBody>
        </p:sp>
        <p:sp>
          <p:nvSpPr>
            <p:cNvPr id="144" name="Овал 143"/>
            <p:cNvSpPr/>
            <p:nvPr/>
          </p:nvSpPr>
          <p:spPr>
            <a:xfrm>
              <a:off x="2442240" y="2492896"/>
              <a:ext cx="155637" cy="216024"/>
            </a:xfrm>
            <a:prstGeom prst="ellipse">
              <a:avLst/>
            </a:prstGeom>
            <a:grpFill/>
            <a:ln>
              <a:solidFill>
                <a:srgbClr val="E3F4FD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 dirty="0"/>
            </a:p>
          </p:txBody>
        </p:sp>
      </p:grpSp>
      <p:sp>
        <p:nvSpPr>
          <p:cNvPr id="133" name="Пятиугольник 132"/>
          <p:cNvSpPr/>
          <p:nvPr/>
        </p:nvSpPr>
        <p:spPr>
          <a:xfrm rot="16200000">
            <a:off x="6352952" y="5462374"/>
            <a:ext cx="775463" cy="144018"/>
          </a:xfrm>
          <a:prstGeom prst="homePlat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dirty="0"/>
          </a:p>
        </p:txBody>
      </p:sp>
      <p:sp>
        <p:nvSpPr>
          <p:cNvPr id="146" name="Пятиугольник 145"/>
          <p:cNvSpPr/>
          <p:nvPr/>
        </p:nvSpPr>
        <p:spPr>
          <a:xfrm rot="16200000">
            <a:off x="6607267" y="5462373"/>
            <a:ext cx="775463" cy="144018"/>
          </a:xfrm>
          <a:prstGeom prst="homePlat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dirty="0"/>
          </a:p>
        </p:txBody>
      </p:sp>
      <p:sp>
        <p:nvSpPr>
          <p:cNvPr id="147" name="Пятиугольник 146"/>
          <p:cNvSpPr/>
          <p:nvPr/>
        </p:nvSpPr>
        <p:spPr>
          <a:xfrm rot="16200000">
            <a:off x="6866803" y="5462372"/>
            <a:ext cx="775463" cy="144018"/>
          </a:xfrm>
          <a:prstGeom prst="homePlat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dirty="0"/>
          </a:p>
        </p:txBody>
      </p:sp>
      <p:sp>
        <p:nvSpPr>
          <p:cNvPr id="148" name="Пятиугольник 147"/>
          <p:cNvSpPr/>
          <p:nvPr/>
        </p:nvSpPr>
        <p:spPr>
          <a:xfrm rot="16200000">
            <a:off x="7109509" y="5464838"/>
            <a:ext cx="775463" cy="144018"/>
          </a:xfrm>
          <a:prstGeom prst="homePlat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dirty="0"/>
          </a:p>
        </p:txBody>
      </p:sp>
      <p:sp>
        <p:nvSpPr>
          <p:cNvPr id="152" name="Скругленный прямоугольник 151"/>
          <p:cNvSpPr/>
          <p:nvPr/>
        </p:nvSpPr>
        <p:spPr>
          <a:xfrm>
            <a:off x="6110325" y="4478452"/>
            <a:ext cx="79064" cy="732102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dirty="0"/>
          </a:p>
        </p:txBody>
      </p:sp>
      <p:sp>
        <p:nvSpPr>
          <p:cNvPr id="154" name="TextBox 153"/>
          <p:cNvSpPr txBox="1"/>
          <p:nvPr/>
        </p:nvSpPr>
        <p:spPr>
          <a:xfrm>
            <a:off x="6230035" y="3438304"/>
            <a:ext cx="269496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 smtClean="0">
                <a:solidFill>
                  <a:srgbClr val="002060"/>
                </a:solidFill>
                <a:latin typeface="Trajan Pro 3" pitchFamily="18" charset="0"/>
              </a:rPr>
              <a:t>Виготовлення пляшок, </a:t>
            </a:r>
          </a:p>
          <a:p>
            <a:r>
              <a:rPr lang="ru-RU" sz="1400" dirty="0" smtClean="0">
                <a:solidFill>
                  <a:srgbClr val="002060"/>
                </a:solidFill>
                <a:latin typeface="Trajan Pro 3" pitchFamily="18" charset="0"/>
              </a:rPr>
              <a:t>пакетів та парканів</a:t>
            </a:r>
            <a:endParaRPr lang="uk-UA" sz="1400" dirty="0">
              <a:solidFill>
                <a:srgbClr val="002060"/>
              </a:solidFill>
              <a:latin typeface="Trajan Pro 3" pitchFamily="18" charset="0"/>
            </a:endParaRPr>
          </a:p>
        </p:txBody>
      </p:sp>
      <p:cxnSp>
        <p:nvCxnSpPr>
          <p:cNvPr id="155" name="Скругленная соединительная линия 154"/>
          <p:cNvCxnSpPr/>
          <p:nvPr/>
        </p:nvCxnSpPr>
        <p:spPr>
          <a:xfrm rot="5400000" flipH="1" flipV="1">
            <a:off x="7870335" y="3808462"/>
            <a:ext cx="806375" cy="805866"/>
          </a:xfrm>
          <a:prstGeom prst="curvedConnector3">
            <a:avLst>
              <a:gd name="adj1" fmla="val 50000"/>
            </a:avLst>
          </a:prstGeom>
          <a:ln>
            <a:solidFill>
              <a:srgbClr val="002060"/>
            </a:solidFill>
            <a:prstDash val="lg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7" name="TextBox 166"/>
          <p:cNvSpPr txBox="1"/>
          <p:nvPr/>
        </p:nvSpPr>
        <p:spPr>
          <a:xfrm>
            <a:off x="-375164" y="6231055"/>
            <a:ext cx="990059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jan Pro 3" pitchFamily="18" charset="0"/>
              </a:rPr>
              <a:t>   Процес переробки пластикових пляшок</a:t>
            </a:r>
            <a:endParaRPr lang="uk-UA" sz="28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ajan Pro 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68761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-7.51445E-7 L 0.00399 0.16093 " pathEditMode="relative" rAng="0" ptsTypes="AA">
                                      <p:cBhvr>
                                        <p:cTn id="6" dur="50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1" y="8046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8" presetClass="emph" presetSubtype="0" repeatCount="2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8" dur="5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9" presetID="8" presetClass="emph" presetSubtype="0" repeatCount="2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0" dur="5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8" presetClass="emph" presetSubtype="0" repeatCount="2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2" dur="5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3" presetID="8" presetClass="emph" presetSubtype="0" repeatCount="2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4" dur="5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" grpId="0" animBg="1"/>
      <p:bldP spid="76" grpId="0" animBg="1"/>
      <p:bldP spid="81" grpId="0" animBg="1"/>
      <p:bldP spid="85" grpId="0" animBg="1"/>
      <p:bldP spid="111" grpId="0" animBg="1"/>
      <p:bldP spid="116" grpId="0" animBg="1"/>
      <p:bldP spid="120" grpId="0" animBg="1"/>
      <p:bldP spid="12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1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11200"/>
                    </a14:imgEffect>
                    <a14:imgEffect>
                      <a14:saturation sat="2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5380" y="606231"/>
            <a:ext cx="701675" cy="2116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8" name="Picture 3" descr="C:\Users\ВВВ\AppData\Local\Microsoft\Windows\Temporary Internet Files\Content.IE5\4K4AVJXG\MC900303689[1].wmf"/>
          <p:cNvPicPr>
            <a:picLocks noChangeAspect="1" noChangeArrowheads="1"/>
          </p:cNvPicPr>
          <p:nvPr/>
        </p:nvPicPr>
        <p:blipFill>
          <a:blip r:embed="rId4" cstate="print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4852" y="6106445"/>
            <a:ext cx="652326" cy="6636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032" name="Группа 1031"/>
          <p:cNvGrpSpPr/>
          <p:nvPr/>
        </p:nvGrpSpPr>
        <p:grpSpPr>
          <a:xfrm>
            <a:off x="899004" y="1396967"/>
            <a:ext cx="558099" cy="648072"/>
            <a:chOff x="4292950" y="3140968"/>
            <a:chExt cx="558099" cy="648072"/>
          </a:xfrm>
        </p:grpSpPr>
        <p:sp>
          <p:nvSpPr>
            <p:cNvPr id="1025" name="Ромб 1024"/>
            <p:cNvSpPr/>
            <p:nvPr/>
          </p:nvSpPr>
          <p:spPr>
            <a:xfrm>
              <a:off x="4292950" y="3140968"/>
              <a:ext cx="558099" cy="648072"/>
            </a:xfrm>
            <a:prstGeom prst="diamond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 dirty="0"/>
            </a:p>
          </p:txBody>
        </p:sp>
        <p:sp>
          <p:nvSpPr>
            <p:cNvPr id="1027" name="TextBox 1026"/>
            <p:cNvSpPr txBox="1"/>
            <p:nvPr/>
          </p:nvSpPr>
          <p:spPr>
            <a:xfrm>
              <a:off x="4336926" y="3251076"/>
              <a:ext cx="48065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uk-UA" sz="2400" dirty="0" smtClean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rajan Pro 3" pitchFamily="18" charset="0"/>
                </a:rPr>
                <a:t>15</a:t>
              </a:r>
              <a:endParaRPr lang="uk-UA" sz="24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jan Pro 3" pitchFamily="18" charset="0"/>
              </a:endParaRPr>
            </a:p>
          </p:txBody>
        </p:sp>
      </p:grpSp>
      <p:sp>
        <p:nvSpPr>
          <p:cNvPr id="190" name="TextBox 189"/>
          <p:cNvSpPr txBox="1"/>
          <p:nvPr/>
        </p:nvSpPr>
        <p:spPr>
          <a:xfrm>
            <a:off x="1812791" y="1197783"/>
            <a:ext cx="6768752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 smtClean="0">
                <a:solidFill>
                  <a:srgbClr val="002060"/>
                </a:solidFill>
                <a:latin typeface="Trajan Pro 3" pitchFamily="18" charset="0"/>
              </a:rPr>
              <a:t>КОЖНОГО</a:t>
            </a:r>
            <a:r>
              <a:rPr lang="ru-RU" sz="1400" dirty="0" smtClean="0">
                <a:solidFill>
                  <a:srgbClr val="002060"/>
                </a:solidFill>
                <a:latin typeface="Trajan Pro 3" pitchFamily="18" charset="0"/>
              </a:rPr>
              <a:t> </a:t>
            </a:r>
            <a:r>
              <a:rPr lang="ru-RU" sz="1600" dirty="0" smtClean="0">
                <a:solidFill>
                  <a:srgbClr val="002060"/>
                </a:solidFill>
                <a:latin typeface="Trajan Pro 3" pitchFamily="18" charset="0"/>
              </a:rPr>
              <a:t>ДНЯ ми використовуємо </a:t>
            </a:r>
            <a:r>
              <a:rPr lang="ru-RU" dirty="0" smtClean="0">
                <a:solidFill>
                  <a:srgbClr val="C00000"/>
                </a:solidFill>
                <a:latin typeface="Trajan Pro 3" pitchFamily="18" charset="0"/>
              </a:rPr>
              <a:t>15</a:t>
            </a:r>
            <a:r>
              <a:rPr lang="ru-RU" sz="1600" dirty="0" smtClean="0">
                <a:solidFill>
                  <a:srgbClr val="002060"/>
                </a:solidFill>
                <a:latin typeface="Trajan Pro 3" pitchFamily="18" charset="0"/>
              </a:rPr>
              <a:t> млн пластикових пляшок</a:t>
            </a:r>
            <a:endParaRPr lang="uk-UA" sz="1600" dirty="0">
              <a:solidFill>
                <a:srgbClr val="002060"/>
              </a:solidFill>
              <a:latin typeface="Trajan Pro 3" pitchFamily="18" charset="0"/>
            </a:endParaRPr>
          </a:p>
        </p:txBody>
      </p:sp>
      <p:pic>
        <p:nvPicPr>
          <p:cNvPr id="205" name="Picture 1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1483244" y="1411274"/>
            <a:ext cx="659094" cy="4345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35" name="TextBox 234"/>
          <p:cNvSpPr txBox="1"/>
          <p:nvPr/>
        </p:nvSpPr>
        <p:spPr>
          <a:xfrm>
            <a:off x="1953173" y="2636912"/>
            <a:ext cx="67687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uk-UA" sz="1600" dirty="0" smtClean="0">
                <a:solidFill>
                  <a:srgbClr val="002060"/>
                </a:solidFill>
                <a:latin typeface="Trajan Pro 3" pitchFamily="18" charset="0"/>
              </a:rPr>
              <a:t>1 т перероблених пластикових пляшок заощаджує:</a:t>
            </a:r>
            <a:endParaRPr lang="uk-UA" sz="1600" dirty="0">
              <a:solidFill>
                <a:srgbClr val="002060"/>
              </a:solidFill>
              <a:latin typeface="Trajan Pro 3" pitchFamily="18" charset="0"/>
            </a:endParaRPr>
          </a:p>
        </p:txBody>
      </p:sp>
      <p:sp>
        <p:nvSpPr>
          <p:cNvPr id="1035" name="TextBox 1034"/>
          <p:cNvSpPr txBox="1"/>
          <p:nvPr/>
        </p:nvSpPr>
        <p:spPr>
          <a:xfrm>
            <a:off x="2653432" y="3212976"/>
            <a:ext cx="3900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rgbClr val="002060"/>
              </a:buClr>
              <a:buSzPct val="169000"/>
              <a:buFont typeface="Trajan Pro 3" pitchFamily="18" charset="0"/>
              <a:buChar char="*"/>
            </a:pPr>
            <a:r>
              <a:rPr lang="uk-UA" dirty="0" smtClean="0">
                <a:solidFill>
                  <a:srgbClr val="C00000"/>
                </a:solidFill>
                <a:latin typeface="Trajan Pro 3" pitchFamily="18" charset="0"/>
              </a:rPr>
              <a:t>5.7 кВт </a:t>
            </a:r>
            <a:r>
              <a:rPr lang="uk-UA" dirty="0" smtClean="0">
                <a:solidFill>
                  <a:srgbClr val="002060"/>
                </a:solidFill>
                <a:latin typeface="Trajan Pro 3" pitchFamily="18" charset="0"/>
              </a:rPr>
              <a:t>електроенергії</a:t>
            </a:r>
            <a:endParaRPr lang="uk-UA" dirty="0">
              <a:solidFill>
                <a:srgbClr val="002060"/>
              </a:solidFill>
              <a:latin typeface="Trajan Pro 3" pitchFamily="18" charset="0"/>
            </a:endParaRPr>
          </a:p>
        </p:txBody>
      </p:sp>
      <p:grpSp>
        <p:nvGrpSpPr>
          <p:cNvPr id="695" name="Группа 694"/>
          <p:cNvGrpSpPr/>
          <p:nvPr/>
        </p:nvGrpSpPr>
        <p:grpSpPr>
          <a:xfrm>
            <a:off x="690824" y="3290924"/>
            <a:ext cx="362980" cy="1153849"/>
            <a:chOff x="2253865" y="1038930"/>
            <a:chExt cx="527461" cy="1669990"/>
          </a:xfrm>
          <a:solidFill>
            <a:schemeClr val="accent4">
              <a:lumMod val="60000"/>
              <a:lumOff val="40000"/>
            </a:schemeClr>
          </a:solidFill>
        </p:grpSpPr>
        <p:sp>
          <p:nvSpPr>
            <p:cNvPr id="714" name="Скругленный прямоугольник 713"/>
            <p:cNvSpPr/>
            <p:nvPr/>
          </p:nvSpPr>
          <p:spPr>
            <a:xfrm>
              <a:off x="2303804" y="1556791"/>
              <a:ext cx="441573" cy="1080120"/>
            </a:xfrm>
            <a:prstGeom prst="roundRect">
              <a:avLst/>
            </a:prstGeom>
            <a:grpFill/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 dirty="0"/>
            </a:p>
          </p:txBody>
        </p:sp>
        <p:sp>
          <p:nvSpPr>
            <p:cNvPr id="715" name="Овал 714"/>
            <p:cNvSpPr/>
            <p:nvPr/>
          </p:nvSpPr>
          <p:spPr>
            <a:xfrm>
              <a:off x="2253865" y="1194588"/>
              <a:ext cx="527461" cy="828093"/>
            </a:xfrm>
            <a:prstGeom prst="ellipse">
              <a:avLst/>
            </a:prstGeom>
            <a:grpFill/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 dirty="0"/>
            </a:p>
          </p:txBody>
        </p:sp>
        <p:sp>
          <p:nvSpPr>
            <p:cNvPr id="716" name="Скругленный прямоугольник 715"/>
            <p:cNvSpPr/>
            <p:nvPr/>
          </p:nvSpPr>
          <p:spPr>
            <a:xfrm>
              <a:off x="2442240" y="1038930"/>
              <a:ext cx="155637" cy="263738"/>
            </a:xfrm>
            <a:prstGeom prst="roundRect">
              <a:avLst/>
            </a:prstGeom>
            <a:grpFill/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 dirty="0"/>
            </a:p>
          </p:txBody>
        </p:sp>
        <p:cxnSp>
          <p:nvCxnSpPr>
            <p:cNvPr id="717" name="Прямая соединительная линия 716"/>
            <p:cNvCxnSpPr/>
            <p:nvPr/>
          </p:nvCxnSpPr>
          <p:spPr>
            <a:xfrm>
              <a:off x="2404691" y="1078460"/>
              <a:ext cx="273856" cy="0"/>
            </a:xfrm>
            <a:prstGeom prst="line">
              <a:avLst/>
            </a:prstGeom>
            <a:grpFill/>
            <a:ln w="1270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8" name="Прямая соединительная линия 717"/>
            <p:cNvCxnSpPr/>
            <p:nvPr/>
          </p:nvCxnSpPr>
          <p:spPr>
            <a:xfrm>
              <a:off x="2412077" y="1196752"/>
              <a:ext cx="216024" cy="0"/>
            </a:xfrm>
            <a:prstGeom prst="line">
              <a:avLst/>
            </a:prstGeom>
            <a:grpFill/>
            <a:ln w="28575"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19" name="Овал 718"/>
            <p:cNvSpPr/>
            <p:nvPr/>
          </p:nvSpPr>
          <p:spPr>
            <a:xfrm>
              <a:off x="2262981" y="2348880"/>
              <a:ext cx="144016" cy="360040"/>
            </a:xfrm>
            <a:prstGeom prst="ellipse">
              <a:avLst/>
            </a:prstGeom>
            <a:grpFill/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 dirty="0"/>
            </a:p>
          </p:txBody>
        </p:sp>
        <p:sp>
          <p:nvSpPr>
            <p:cNvPr id="720" name="Овал 719"/>
            <p:cNvSpPr/>
            <p:nvPr/>
          </p:nvSpPr>
          <p:spPr>
            <a:xfrm>
              <a:off x="2637309" y="2348880"/>
              <a:ext cx="144016" cy="360040"/>
            </a:xfrm>
            <a:prstGeom prst="ellipse">
              <a:avLst/>
            </a:prstGeom>
            <a:grpFill/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 dirty="0"/>
            </a:p>
          </p:txBody>
        </p:sp>
        <p:sp>
          <p:nvSpPr>
            <p:cNvPr id="721" name="Овал 720"/>
            <p:cNvSpPr/>
            <p:nvPr/>
          </p:nvSpPr>
          <p:spPr>
            <a:xfrm>
              <a:off x="2442240" y="2492896"/>
              <a:ext cx="155637" cy="216024"/>
            </a:xfrm>
            <a:prstGeom prst="ellipse">
              <a:avLst/>
            </a:prstGeom>
            <a:grpFill/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 dirty="0"/>
            </a:p>
          </p:txBody>
        </p:sp>
      </p:grpSp>
      <p:grpSp>
        <p:nvGrpSpPr>
          <p:cNvPr id="696" name="Группа 695"/>
          <p:cNvGrpSpPr/>
          <p:nvPr/>
        </p:nvGrpSpPr>
        <p:grpSpPr>
          <a:xfrm>
            <a:off x="1161686" y="3492498"/>
            <a:ext cx="313427" cy="959238"/>
            <a:chOff x="2253865" y="1038930"/>
            <a:chExt cx="527461" cy="1669990"/>
          </a:xfrm>
          <a:solidFill>
            <a:srgbClr val="8DC5F7"/>
          </a:solidFill>
        </p:grpSpPr>
        <p:sp>
          <p:nvSpPr>
            <p:cNvPr id="706" name="Скругленный прямоугольник 705"/>
            <p:cNvSpPr/>
            <p:nvPr/>
          </p:nvSpPr>
          <p:spPr>
            <a:xfrm>
              <a:off x="2288625" y="1556790"/>
              <a:ext cx="449200" cy="1080121"/>
            </a:xfrm>
            <a:prstGeom prst="roundRect">
              <a:avLst/>
            </a:prstGeom>
            <a:grpFill/>
            <a:ln>
              <a:solidFill>
                <a:srgbClr val="8DC5F7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 dirty="0"/>
            </a:p>
          </p:txBody>
        </p:sp>
        <p:sp>
          <p:nvSpPr>
            <p:cNvPr id="707" name="Овал 706"/>
            <p:cNvSpPr/>
            <p:nvPr/>
          </p:nvSpPr>
          <p:spPr>
            <a:xfrm>
              <a:off x="2253865" y="1194588"/>
              <a:ext cx="527461" cy="828093"/>
            </a:xfrm>
            <a:prstGeom prst="ellipse">
              <a:avLst/>
            </a:prstGeom>
            <a:grpFill/>
            <a:ln>
              <a:solidFill>
                <a:srgbClr val="8DC5F7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 dirty="0"/>
            </a:p>
          </p:txBody>
        </p:sp>
        <p:sp>
          <p:nvSpPr>
            <p:cNvPr id="708" name="Скругленный прямоугольник 707"/>
            <p:cNvSpPr/>
            <p:nvPr/>
          </p:nvSpPr>
          <p:spPr>
            <a:xfrm>
              <a:off x="2442240" y="1038930"/>
              <a:ext cx="155637" cy="263738"/>
            </a:xfrm>
            <a:prstGeom prst="roundRect">
              <a:avLst/>
            </a:prstGeom>
            <a:grpFill/>
            <a:ln>
              <a:solidFill>
                <a:srgbClr val="8DC5F7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 dirty="0"/>
            </a:p>
          </p:txBody>
        </p:sp>
        <p:cxnSp>
          <p:nvCxnSpPr>
            <p:cNvPr id="709" name="Прямая соединительная линия 708"/>
            <p:cNvCxnSpPr/>
            <p:nvPr/>
          </p:nvCxnSpPr>
          <p:spPr>
            <a:xfrm>
              <a:off x="2404691" y="1078460"/>
              <a:ext cx="273856" cy="0"/>
            </a:xfrm>
            <a:prstGeom prst="line">
              <a:avLst/>
            </a:prstGeom>
            <a:grpFill/>
            <a:ln w="1270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0" name="Прямая соединительная линия 709"/>
            <p:cNvCxnSpPr/>
            <p:nvPr/>
          </p:nvCxnSpPr>
          <p:spPr>
            <a:xfrm>
              <a:off x="2412077" y="1196752"/>
              <a:ext cx="216024" cy="0"/>
            </a:xfrm>
            <a:prstGeom prst="line">
              <a:avLst/>
            </a:prstGeom>
            <a:grpFill/>
            <a:ln w="28575">
              <a:solidFill>
                <a:srgbClr val="8DC5F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11" name="Овал 710"/>
            <p:cNvSpPr/>
            <p:nvPr/>
          </p:nvSpPr>
          <p:spPr>
            <a:xfrm>
              <a:off x="2262981" y="2348880"/>
              <a:ext cx="144016" cy="360040"/>
            </a:xfrm>
            <a:prstGeom prst="ellipse">
              <a:avLst/>
            </a:prstGeom>
            <a:grpFill/>
            <a:ln>
              <a:solidFill>
                <a:srgbClr val="8DC5F7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 dirty="0"/>
            </a:p>
          </p:txBody>
        </p:sp>
        <p:sp>
          <p:nvSpPr>
            <p:cNvPr id="712" name="Овал 711"/>
            <p:cNvSpPr/>
            <p:nvPr/>
          </p:nvSpPr>
          <p:spPr>
            <a:xfrm>
              <a:off x="2637309" y="2348880"/>
              <a:ext cx="144016" cy="360040"/>
            </a:xfrm>
            <a:prstGeom prst="ellipse">
              <a:avLst/>
            </a:prstGeom>
            <a:grpFill/>
            <a:ln>
              <a:solidFill>
                <a:srgbClr val="8DC5F7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 dirty="0"/>
            </a:p>
          </p:txBody>
        </p:sp>
        <p:sp>
          <p:nvSpPr>
            <p:cNvPr id="713" name="Овал 712"/>
            <p:cNvSpPr/>
            <p:nvPr/>
          </p:nvSpPr>
          <p:spPr>
            <a:xfrm>
              <a:off x="2442240" y="2492896"/>
              <a:ext cx="155637" cy="216024"/>
            </a:xfrm>
            <a:prstGeom prst="ellipse">
              <a:avLst/>
            </a:prstGeom>
            <a:grpFill/>
            <a:ln>
              <a:solidFill>
                <a:srgbClr val="8DC5F7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 dirty="0"/>
            </a:p>
          </p:txBody>
        </p:sp>
      </p:grpSp>
      <p:grpSp>
        <p:nvGrpSpPr>
          <p:cNvPr id="697" name="Группа 696"/>
          <p:cNvGrpSpPr/>
          <p:nvPr/>
        </p:nvGrpSpPr>
        <p:grpSpPr>
          <a:xfrm>
            <a:off x="1576523" y="3485535"/>
            <a:ext cx="313427" cy="959238"/>
            <a:chOff x="2253865" y="1038930"/>
            <a:chExt cx="527461" cy="1669990"/>
          </a:xfrm>
          <a:solidFill>
            <a:srgbClr val="EFF2FF"/>
          </a:solidFill>
        </p:grpSpPr>
        <p:sp>
          <p:nvSpPr>
            <p:cNvPr id="698" name="Скругленный прямоугольник 697"/>
            <p:cNvSpPr/>
            <p:nvPr/>
          </p:nvSpPr>
          <p:spPr>
            <a:xfrm>
              <a:off x="2289530" y="1556790"/>
              <a:ext cx="441571" cy="1080121"/>
            </a:xfrm>
            <a:prstGeom prst="roundRect">
              <a:avLst/>
            </a:prstGeom>
            <a:grpFill/>
            <a:ln>
              <a:solidFill>
                <a:srgbClr val="EFF2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 dirty="0"/>
            </a:p>
          </p:txBody>
        </p:sp>
        <p:sp>
          <p:nvSpPr>
            <p:cNvPr id="699" name="Овал 698"/>
            <p:cNvSpPr/>
            <p:nvPr/>
          </p:nvSpPr>
          <p:spPr>
            <a:xfrm>
              <a:off x="2253865" y="1194588"/>
              <a:ext cx="527461" cy="828093"/>
            </a:xfrm>
            <a:prstGeom prst="ellipse">
              <a:avLst/>
            </a:prstGeom>
            <a:grpFill/>
            <a:ln>
              <a:solidFill>
                <a:srgbClr val="EFF2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 dirty="0"/>
            </a:p>
          </p:txBody>
        </p:sp>
        <p:sp>
          <p:nvSpPr>
            <p:cNvPr id="700" name="Скругленный прямоугольник 699"/>
            <p:cNvSpPr/>
            <p:nvPr/>
          </p:nvSpPr>
          <p:spPr>
            <a:xfrm>
              <a:off x="2442240" y="1038930"/>
              <a:ext cx="155637" cy="263738"/>
            </a:xfrm>
            <a:prstGeom prst="roundRect">
              <a:avLst/>
            </a:prstGeom>
            <a:grpFill/>
            <a:ln>
              <a:solidFill>
                <a:srgbClr val="EFF2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 dirty="0"/>
            </a:p>
          </p:txBody>
        </p:sp>
        <p:cxnSp>
          <p:nvCxnSpPr>
            <p:cNvPr id="701" name="Прямая соединительная линия 700"/>
            <p:cNvCxnSpPr/>
            <p:nvPr/>
          </p:nvCxnSpPr>
          <p:spPr>
            <a:xfrm>
              <a:off x="2404691" y="1078460"/>
              <a:ext cx="273856" cy="0"/>
            </a:xfrm>
            <a:prstGeom prst="line">
              <a:avLst/>
            </a:prstGeom>
            <a:grpFill/>
            <a:ln w="1270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2" name="Прямая соединительная линия 701"/>
            <p:cNvCxnSpPr/>
            <p:nvPr/>
          </p:nvCxnSpPr>
          <p:spPr>
            <a:xfrm>
              <a:off x="2412077" y="1196752"/>
              <a:ext cx="216024" cy="0"/>
            </a:xfrm>
            <a:prstGeom prst="line">
              <a:avLst/>
            </a:prstGeom>
            <a:grpFill/>
            <a:ln w="28575">
              <a:solidFill>
                <a:srgbClr val="EFF2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03" name="Овал 702"/>
            <p:cNvSpPr/>
            <p:nvPr/>
          </p:nvSpPr>
          <p:spPr>
            <a:xfrm>
              <a:off x="2262981" y="2348880"/>
              <a:ext cx="144016" cy="360040"/>
            </a:xfrm>
            <a:prstGeom prst="ellipse">
              <a:avLst/>
            </a:prstGeom>
            <a:grpFill/>
            <a:ln>
              <a:solidFill>
                <a:srgbClr val="EFF2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 dirty="0"/>
            </a:p>
          </p:txBody>
        </p:sp>
        <p:sp>
          <p:nvSpPr>
            <p:cNvPr id="704" name="Овал 703"/>
            <p:cNvSpPr/>
            <p:nvPr/>
          </p:nvSpPr>
          <p:spPr>
            <a:xfrm>
              <a:off x="2637309" y="2348880"/>
              <a:ext cx="144016" cy="360040"/>
            </a:xfrm>
            <a:prstGeom prst="ellipse">
              <a:avLst/>
            </a:prstGeom>
            <a:grpFill/>
            <a:ln>
              <a:solidFill>
                <a:srgbClr val="EFF2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 dirty="0"/>
            </a:p>
          </p:txBody>
        </p:sp>
        <p:sp>
          <p:nvSpPr>
            <p:cNvPr id="705" name="Овал 704"/>
            <p:cNvSpPr/>
            <p:nvPr/>
          </p:nvSpPr>
          <p:spPr>
            <a:xfrm>
              <a:off x="2442240" y="2492896"/>
              <a:ext cx="155637" cy="216024"/>
            </a:xfrm>
            <a:prstGeom prst="ellipse">
              <a:avLst/>
            </a:prstGeom>
            <a:grpFill/>
            <a:ln>
              <a:solidFill>
                <a:srgbClr val="EFF2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 dirty="0"/>
            </a:p>
          </p:txBody>
        </p:sp>
      </p:grpSp>
      <p:sp>
        <p:nvSpPr>
          <p:cNvPr id="730" name="TextBox 729"/>
          <p:cNvSpPr txBox="1"/>
          <p:nvPr/>
        </p:nvSpPr>
        <p:spPr>
          <a:xfrm>
            <a:off x="2652869" y="3723869"/>
            <a:ext cx="32104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rgbClr val="002060"/>
              </a:buClr>
              <a:buSzPct val="169000"/>
              <a:buFont typeface="Trajan Pro 3" pitchFamily="18" charset="0"/>
              <a:buChar char="*"/>
            </a:pPr>
            <a:r>
              <a:rPr lang="uk-UA" dirty="0" smtClean="0">
                <a:solidFill>
                  <a:srgbClr val="C00000"/>
                </a:solidFill>
                <a:latin typeface="Trajan Pro 3" pitchFamily="18" charset="0"/>
              </a:rPr>
              <a:t>30 м</a:t>
            </a:r>
            <a:r>
              <a:rPr lang="uk-UA" baseline="30000" dirty="0" smtClean="0">
                <a:solidFill>
                  <a:srgbClr val="C00000"/>
                </a:solidFill>
                <a:latin typeface="Trajan Pro 3" pitchFamily="18" charset="0"/>
              </a:rPr>
              <a:t>2</a:t>
            </a:r>
            <a:r>
              <a:rPr lang="uk-UA" dirty="0" smtClean="0">
                <a:solidFill>
                  <a:srgbClr val="C00000"/>
                </a:solidFill>
                <a:latin typeface="Trajan Pro 3" pitchFamily="18" charset="0"/>
              </a:rPr>
              <a:t> </a:t>
            </a:r>
            <a:r>
              <a:rPr lang="uk-UA" dirty="0" smtClean="0">
                <a:solidFill>
                  <a:srgbClr val="002060"/>
                </a:solidFill>
                <a:latin typeface="Trajan Pro 3" pitchFamily="18" charset="0"/>
              </a:rPr>
              <a:t>сміттєзвалищ </a:t>
            </a:r>
            <a:endParaRPr lang="uk-UA" dirty="0">
              <a:solidFill>
                <a:srgbClr val="002060"/>
              </a:solidFill>
              <a:latin typeface="Trajan Pro 3" pitchFamily="18" charset="0"/>
            </a:endParaRPr>
          </a:p>
        </p:txBody>
      </p:sp>
      <p:cxnSp>
        <p:nvCxnSpPr>
          <p:cNvPr id="733" name="Скругленная соединительная линия 732"/>
          <p:cNvCxnSpPr/>
          <p:nvPr/>
        </p:nvCxnSpPr>
        <p:spPr>
          <a:xfrm flipV="1">
            <a:off x="2045534" y="3871330"/>
            <a:ext cx="607900" cy="481784"/>
          </a:xfrm>
          <a:prstGeom prst="curvedConnector3">
            <a:avLst>
              <a:gd name="adj1" fmla="val 50000"/>
            </a:avLst>
          </a:prstGeom>
          <a:ln>
            <a:solidFill>
              <a:srgbClr val="002060"/>
            </a:solidFill>
            <a:prstDash val="lg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9" name="TextBox 738"/>
          <p:cNvSpPr txBox="1"/>
          <p:nvPr/>
        </p:nvSpPr>
        <p:spPr>
          <a:xfrm>
            <a:off x="320266" y="4941168"/>
            <a:ext cx="5907918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uk-UA" sz="1600" dirty="0" smtClean="0">
                <a:solidFill>
                  <a:srgbClr val="002060"/>
                </a:solidFill>
                <a:latin typeface="Trajan Pro 3" pitchFamily="18" charset="0"/>
              </a:rPr>
              <a:t>Використаний пластик, що не йде на переробку і скидається у моря та океани</a:t>
            </a:r>
            <a:r>
              <a:rPr lang="uk-UA" sz="2000" dirty="0" smtClean="0">
                <a:solidFill>
                  <a:srgbClr val="002060"/>
                </a:solidFill>
                <a:latin typeface="Trajan Pro 3" pitchFamily="18" charset="0"/>
              </a:rPr>
              <a:t> </a:t>
            </a:r>
            <a:r>
              <a:rPr lang="uk-UA" sz="2000" dirty="0" smtClean="0">
                <a:solidFill>
                  <a:srgbClr val="C00000"/>
                </a:solidFill>
                <a:latin typeface="Trajan Pro 3" pitchFamily="18" charset="0"/>
              </a:rPr>
              <a:t>ЩОРІЧНО</a:t>
            </a:r>
            <a:r>
              <a:rPr lang="uk-UA" sz="2000" dirty="0" smtClean="0">
                <a:solidFill>
                  <a:srgbClr val="002060"/>
                </a:solidFill>
                <a:latin typeface="Trajan Pro 3" pitchFamily="18" charset="0"/>
              </a:rPr>
              <a:t> </a:t>
            </a:r>
            <a:r>
              <a:rPr lang="uk-UA" sz="1600" dirty="0" smtClean="0">
                <a:solidFill>
                  <a:srgbClr val="002060"/>
                </a:solidFill>
                <a:latin typeface="Trajan Pro 3" pitchFamily="18" charset="0"/>
              </a:rPr>
              <a:t>вбиває близько </a:t>
            </a:r>
            <a:endParaRPr lang="uk-UA" sz="1600" dirty="0">
              <a:solidFill>
                <a:srgbClr val="C00000"/>
              </a:solidFill>
              <a:latin typeface="Trajan Pro 3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uk-UA" sz="2000" dirty="0" smtClean="0">
                <a:solidFill>
                  <a:srgbClr val="C00000"/>
                </a:solidFill>
                <a:latin typeface="Trajan Pro 3" pitchFamily="18" charset="0"/>
              </a:rPr>
              <a:t>1 000 000</a:t>
            </a:r>
            <a:r>
              <a:rPr lang="uk-UA" sz="2000" dirty="0" smtClean="0">
                <a:solidFill>
                  <a:srgbClr val="002060"/>
                </a:solidFill>
                <a:latin typeface="Trajan Pro 3" pitchFamily="18" charset="0"/>
              </a:rPr>
              <a:t> </a:t>
            </a:r>
            <a:r>
              <a:rPr lang="uk-UA" sz="1600" dirty="0" smtClean="0">
                <a:solidFill>
                  <a:srgbClr val="002060"/>
                </a:solidFill>
                <a:latin typeface="Trajan Pro 3" pitchFamily="18" charset="0"/>
              </a:rPr>
              <a:t>представників фауни</a:t>
            </a:r>
            <a:endParaRPr lang="uk-UA" sz="1600" dirty="0">
              <a:solidFill>
                <a:srgbClr val="002060"/>
              </a:solidFill>
              <a:latin typeface="Trajan Pro 3" pitchFamily="18" charset="0"/>
            </a:endParaRPr>
          </a:p>
        </p:txBody>
      </p:sp>
      <p:grpSp>
        <p:nvGrpSpPr>
          <p:cNvPr id="192" name="Группа 191"/>
          <p:cNvGrpSpPr/>
          <p:nvPr/>
        </p:nvGrpSpPr>
        <p:grpSpPr>
          <a:xfrm>
            <a:off x="6648896" y="4411465"/>
            <a:ext cx="1220614" cy="799927"/>
            <a:chOff x="6516216" y="4349781"/>
            <a:chExt cx="1220614" cy="799927"/>
          </a:xfrm>
        </p:grpSpPr>
        <p:sp>
          <p:nvSpPr>
            <p:cNvPr id="1053" name="Овал 1052"/>
            <p:cNvSpPr/>
            <p:nvPr/>
          </p:nvSpPr>
          <p:spPr>
            <a:xfrm>
              <a:off x="6804248" y="4477490"/>
              <a:ext cx="864096" cy="579230"/>
            </a:xfrm>
            <a:prstGeom prst="ellipse">
              <a:avLst/>
            </a:prstGeom>
            <a:solidFill>
              <a:srgbClr val="002060"/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 dirty="0"/>
            </a:p>
          </p:txBody>
        </p:sp>
        <p:sp>
          <p:nvSpPr>
            <p:cNvPr id="1054" name="Пятиугольник 1053"/>
            <p:cNvSpPr/>
            <p:nvPr/>
          </p:nvSpPr>
          <p:spPr>
            <a:xfrm>
              <a:off x="7160766" y="4561008"/>
              <a:ext cx="576064" cy="403356"/>
            </a:xfrm>
            <a:prstGeom prst="homePlate">
              <a:avLst/>
            </a:prstGeom>
            <a:solidFill>
              <a:srgbClr val="002060"/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 dirty="0"/>
            </a:p>
          </p:txBody>
        </p:sp>
        <p:sp>
          <p:nvSpPr>
            <p:cNvPr id="186" name="Месяц 185"/>
            <p:cNvSpPr/>
            <p:nvPr/>
          </p:nvSpPr>
          <p:spPr>
            <a:xfrm rot="10985280">
              <a:off x="7090655" y="4349781"/>
              <a:ext cx="291282" cy="799927"/>
            </a:xfrm>
            <a:prstGeom prst="moon">
              <a:avLst/>
            </a:prstGeom>
            <a:solidFill>
              <a:srgbClr val="002060"/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 dirty="0"/>
            </a:p>
          </p:txBody>
        </p:sp>
        <p:sp>
          <p:nvSpPr>
            <p:cNvPr id="187" name="Скругленный прямоугольник 186"/>
            <p:cNvSpPr/>
            <p:nvPr/>
          </p:nvSpPr>
          <p:spPr>
            <a:xfrm>
              <a:off x="6679158" y="4722159"/>
              <a:ext cx="250180" cy="60761"/>
            </a:xfrm>
            <a:prstGeom prst="roundRect">
              <a:avLst/>
            </a:prstGeom>
            <a:solidFill>
              <a:srgbClr val="002060"/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 dirty="0"/>
            </a:p>
          </p:txBody>
        </p:sp>
        <p:sp>
          <p:nvSpPr>
            <p:cNvPr id="191" name="Месяц 190"/>
            <p:cNvSpPr/>
            <p:nvPr/>
          </p:nvSpPr>
          <p:spPr>
            <a:xfrm rot="10800000">
              <a:off x="6516216" y="4561008"/>
              <a:ext cx="234950" cy="358004"/>
            </a:xfrm>
            <a:prstGeom prst="moon">
              <a:avLst/>
            </a:prstGeom>
            <a:solidFill>
              <a:srgbClr val="002060"/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 dirty="0"/>
            </a:p>
          </p:txBody>
        </p:sp>
      </p:grpSp>
      <p:grpSp>
        <p:nvGrpSpPr>
          <p:cNvPr id="749" name="Группа 748"/>
          <p:cNvGrpSpPr/>
          <p:nvPr/>
        </p:nvGrpSpPr>
        <p:grpSpPr>
          <a:xfrm>
            <a:off x="7655252" y="5218657"/>
            <a:ext cx="567680" cy="519188"/>
            <a:chOff x="6516216" y="4349781"/>
            <a:chExt cx="1220614" cy="799927"/>
          </a:xfrm>
        </p:grpSpPr>
        <p:sp>
          <p:nvSpPr>
            <p:cNvPr id="750" name="Овал 749"/>
            <p:cNvSpPr/>
            <p:nvPr/>
          </p:nvSpPr>
          <p:spPr>
            <a:xfrm>
              <a:off x="6804248" y="4477490"/>
              <a:ext cx="864096" cy="579230"/>
            </a:xfrm>
            <a:prstGeom prst="ellipse">
              <a:avLst/>
            </a:prstGeom>
            <a:solidFill>
              <a:srgbClr val="002060"/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 dirty="0"/>
            </a:p>
          </p:txBody>
        </p:sp>
        <p:sp>
          <p:nvSpPr>
            <p:cNvPr id="751" name="Пятиугольник 750"/>
            <p:cNvSpPr/>
            <p:nvPr/>
          </p:nvSpPr>
          <p:spPr>
            <a:xfrm>
              <a:off x="7160766" y="4561008"/>
              <a:ext cx="576064" cy="403356"/>
            </a:xfrm>
            <a:prstGeom prst="homePlate">
              <a:avLst/>
            </a:prstGeom>
            <a:solidFill>
              <a:srgbClr val="002060"/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 dirty="0"/>
            </a:p>
          </p:txBody>
        </p:sp>
        <p:sp>
          <p:nvSpPr>
            <p:cNvPr id="752" name="Месяц 751"/>
            <p:cNvSpPr/>
            <p:nvPr/>
          </p:nvSpPr>
          <p:spPr>
            <a:xfrm rot="10985280">
              <a:off x="7090655" y="4349781"/>
              <a:ext cx="291282" cy="799927"/>
            </a:xfrm>
            <a:prstGeom prst="moon">
              <a:avLst/>
            </a:prstGeom>
            <a:solidFill>
              <a:srgbClr val="002060"/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 dirty="0"/>
            </a:p>
          </p:txBody>
        </p:sp>
        <p:sp>
          <p:nvSpPr>
            <p:cNvPr id="753" name="Скругленный прямоугольник 752"/>
            <p:cNvSpPr/>
            <p:nvPr/>
          </p:nvSpPr>
          <p:spPr>
            <a:xfrm>
              <a:off x="6679158" y="4722159"/>
              <a:ext cx="250180" cy="60761"/>
            </a:xfrm>
            <a:prstGeom prst="roundRect">
              <a:avLst/>
            </a:prstGeom>
            <a:solidFill>
              <a:srgbClr val="002060"/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 dirty="0"/>
            </a:p>
          </p:txBody>
        </p:sp>
        <p:sp>
          <p:nvSpPr>
            <p:cNvPr id="754" name="Месяц 753"/>
            <p:cNvSpPr/>
            <p:nvPr/>
          </p:nvSpPr>
          <p:spPr>
            <a:xfrm rot="10800000">
              <a:off x="6516216" y="4561008"/>
              <a:ext cx="234950" cy="358004"/>
            </a:xfrm>
            <a:prstGeom prst="moon">
              <a:avLst/>
            </a:prstGeom>
            <a:solidFill>
              <a:srgbClr val="002060"/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 dirty="0"/>
            </a:p>
          </p:txBody>
        </p:sp>
      </p:grpSp>
      <p:grpSp>
        <p:nvGrpSpPr>
          <p:cNvPr id="755" name="Группа 754"/>
          <p:cNvGrpSpPr/>
          <p:nvPr/>
        </p:nvGrpSpPr>
        <p:grpSpPr>
          <a:xfrm>
            <a:off x="6908433" y="5420070"/>
            <a:ext cx="433723" cy="382092"/>
            <a:chOff x="6516216" y="4349781"/>
            <a:chExt cx="1220614" cy="799927"/>
          </a:xfrm>
        </p:grpSpPr>
        <p:sp>
          <p:nvSpPr>
            <p:cNvPr id="756" name="Овал 755"/>
            <p:cNvSpPr/>
            <p:nvPr/>
          </p:nvSpPr>
          <p:spPr>
            <a:xfrm>
              <a:off x="6804248" y="4477490"/>
              <a:ext cx="864096" cy="579230"/>
            </a:xfrm>
            <a:prstGeom prst="ellipse">
              <a:avLst/>
            </a:prstGeom>
            <a:solidFill>
              <a:srgbClr val="002060"/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 dirty="0"/>
            </a:p>
          </p:txBody>
        </p:sp>
        <p:sp>
          <p:nvSpPr>
            <p:cNvPr id="757" name="Пятиугольник 756"/>
            <p:cNvSpPr/>
            <p:nvPr/>
          </p:nvSpPr>
          <p:spPr>
            <a:xfrm>
              <a:off x="7160766" y="4561008"/>
              <a:ext cx="576064" cy="403356"/>
            </a:xfrm>
            <a:prstGeom prst="homePlate">
              <a:avLst/>
            </a:prstGeom>
            <a:solidFill>
              <a:srgbClr val="002060"/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 dirty="0"/>
            </a:p>
          </p:txBody>
        </p:sp>
        <p:sp>
          <p:nvSpPr>
            <p:cNvPr id="758" name="Месяц 757"/>
            <p:cNvSpPr/>
            <p:nvPr/>
          </p:nvSpPr>
          <p:spPr>
            <a:xfrm rot="10985280">
              <a:off x="7090655" y="4349781"/>
              <a:ext cx="291282" cy="799927"/>
            </a:xfrm>
            <a:prstGeom prst="moon">
              <a:avLst/>
            </a:prstGeom>
            <a:solidFill>
              <a:srgbClr val="002060"/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 dirty="0"/>
            </a:p>
          </p:txBody>
        </p:sp>
        <p:sp>
          <p:nvSpPr>
            <p:cNvPr id="759" name="Скругленный прямоугольник 758"/>
            <p:cNvSpPr/>
            <p:nvPr/>
          </p:nvSpPr>
          <p:spPr>
            <a:xfrm>
              <a:off x="6679158" y="4722159"/>
              <a:ext cx="250180" cy="60761"/>
            </a:xfrm>
            <a:prstGeom prst="roundRect">
              <a:avLst/>
            </a:prstGeom>
            <a:solidFill>
              <a:srgbClr val="002060"/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 dirty="0"/>
            </a:p>
          </p:txBody>
        </p:sp>
        <p:sp>
          <p:nvSpPr>
            <p:cNvPr id="760" name="Месяц 759"/>
            <p:cNvSpPr/>
            <p:nvPr/>
          </p:nvSpPr>
          <p:spPr>
            <a:xfrm rot="10800000">
              <a:off x="6516216" y="4561008"/>
              <a:ext cx="234950" cy="358004"/>
            </a:xfrm>
            <a:prstGeom prst="moon">
              <a:avLst/>
            </a:prstGeom>
            <a:solidFill>
              <a:srgbClr val="002060"/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 dirty="0"/>
            </a:p>
          </p:txBody>
        </p:sp>
      </p:grpSp>
      <p:cxnSp>
        <p:nvCxnSpPr>
          <p:cNvPr id="194" name="Прямая соединительная линия 193"/>
          <p:cNvCxnSpPr/>
          <p:nvPr/>
        </p:nvCxnSpPr>
        <p:spPr>
          <a:xfrm>
            <a:off x="6648895" y="4295515"/>
            <a:ext cx="1411871" cy="1651144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5" name="TextBox 764"/>
          <p:cNvSpPr txBox="1"/>
          <p:nvPr/>
        </p:nvSpPr>
        <p:spPr>
          <a:xfrm>
            <a:off x="320266" y="260648"/>
            <a:ext cx="878154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uk-UA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jan Pro 3" pitchFamily="18" charset="0"/>
              </a:rPr>
              <a:t>Деякі факти (переробка пластику)</a:t>
            </a:r>
            <a:endParaRPr lang="uk-UA" sz="28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ajan Pro 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64856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5000" fill="hold"/>
                                        <p:tgtEl>
                                          <p:spTgt spid="19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8" dur="5000" fill="hold"/>
                                        <p:tgtEl>
                                          <p:spTgt spid="75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9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0" dur="5000" fill="hold"/>
                                        <p:tgtEl>
                                          <p:spTgt spid="74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0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0"/>
                            </p:stCondLst>
                            <p:childTnLst>
                              <p:par>
                                <p:cTn id="1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2000"/>
                                        <p:tgtEl>
                                          <p:spTgt spid="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Остин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3199</TotalTime>
  <Words>523</Words>
  <Application>Microsoft Office PowerPoint</Application>
  <PresentationFormat>Экран (4:3)</PresentationFormat>
  <Paragraphs>108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ВВВ</dc:creator>
  <cp:lastModifiedBy>ВВВ</cp:lastModifiedBy>
  <cp:revision>86</cp:revision>
  <dcterms:created xsi:type="dcterms:W3CDTF">2013-10-29T08:35:15Z</dcterms:created>
  <dcterms:modified xsi:type="dcterms:W3CDTF">2013-11-28T12:54:38Z</dcterms:modified>
</cp:coreProperties>
</file>