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>
              <a:buSzPct val="100000"/>
              <a:defRPr sz="4800" b="1"/>
            </a:lvl1pPr>
            <a:lvl2pPr indent="304800">
              <a:buSzPct val="100000"/>
              <a:defRPr sz="4800" b="1"/>
            </a:lvl2pPr>
            <a:lvl3pPr indent="304800">
              <a:buSzPct val="100000"/>
              <a:defRPr sz="4800" b="1"/>
            </a:lvl3pPr>
            <a:lvl4pPr indent="304800">
              <a:buSzPct val="100000"/>
              <a:defRPr sz="4800" b="1"/>
            </a:lvl4pPr>
            <a:lvl5pPr indent="304800">
              <a:buSzPct val="100000"/>
              <a:defRPr sz="4800" b="1"/>
            </a:lvl5pPr>
            <a:lvl6pPr indent="304800">
              <a:buSzPct val="100000"/>
              <a:defRPr sz="4800" b="1"/>
            </a:lvl6pPr>
            <a:lvl7pPr indent="304800">
              <a:buSzPct val="100000"/>
              <a:defRPr sz="4800" b="1"/>
            </a:lvl7pPr>
            <a:lvl8pPr indent="304800">
              <a:buSzPct val="100000"/>
              <a:defRPr sz="4800" b="1"/>
            </a:lvl8pPr>
            <a:lvl9pPr indent="304800"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3226593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2614612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984250" y="2614612"/>
            <a:ext cx="1322387" cy="611981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84250" y="45339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39243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984250" y="3226593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14300" algn="ctr"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39700"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 marL="742950" indent="-107950"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 marL="20574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 marL="25146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 marL="29718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 marL="34290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 marL="38862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354650" y="222800"/>
            <a:ext cx="7156499" cy="2526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ru"/>
              <a:t>Роль хімії у розв`язанні екологічної проблеми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6060350" y="2795450"/>
            <a:ext cx="2949899" cy="180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2400"/>
              <a:t>Підготувала:</a:t>
            </a:r>
          </a:p>
          <a:p>
            <a:pPr lvl="0" rtl="0">
              <a:buNone/>
            </a:pPr>
            <a:r>
              <a:rPr lang="ru" sz="2400"/>
              <a:t>учениця 11-А класу</a:t>
            </a:r>
          </a:p>
          <a:p>
            <a:pPr lvl="0" rtl="0">
              <a:buNone/>
            </a:pPr>
            <a:r>
              <a:rPr lang="ru" sz="2400"/>
              <a:t>Житомирського</a:t>
            </a:r>
          </a:p>
          <a:p>
            <a:pPr lvl="0" rtl="0">
              <a:buNone/>
            </a:pPr>
            <a:r>
              <a:rPr lang="ru" sz="2400"/>
              <a:t>міського колегіму</a:t>
            </a:r>
          </a:p>
          <a:p>
            <a:pPr>
              <a:buNone/>
            </a:pPr>
            <a:r>
              <a:rPr lang="ru" sz="2400"/>
              <a:t>Рачинська Марина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36700" y="249550"/>
            <a:ext cx="7129800" cy="315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ru" dirty="0">
                <a:solidFill>
                  <a:srgbClr val="FFFFFF"/>
                </a:solidFill>
              </a:rPr>
              <a:t>Хімія відіграє провідну роль у розв'язанні найважливіших проблем сучасності, як-от: </a:t>
            </a:r>
          </a:p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★"/>
            </a:pPr>
            <a:r>
              <a:rPr lang="ru" dirty="0">
                <a:solidFill>
                  <a:srgbClr val="FFFFFF"/>
                </a:solidFill>
              </a:rPr>
              <a:t>збереження систем підтримки життя на планеті, </a:t>
            </a:r>
          </a:p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★"/>
            </a:pPr>
            <a:r>
              <a:rPr lang="ru" dirty="0">
                <a:solidFill>
                  <a:srgbClr val="FFFFFF"/>
                </a:solidFill>
              </a:rPr>
              <a:t>забезпечення людства чистою водою, продовольством і енергією, </a:t>
            </a:r>
          </a:p>
          <a:p>
            <a:pPr marL="457200" lvl="0" indent="-317500" rtl="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★"/>
            </a:pPr>
            <a:r>
              <a:rPr lang="ru" dirty="0">
                <a:solidFill>
                  <a:srgbClr val="FFFFFF"/>
                </a:solidFill>
              </a:rPr>
              <a:t>зм'якшення наслідків кліматичних змін.</a:t>
            </a:r>
          </a:p>
          <a:p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58850" y="1600300"/>
            <a:ext cx="5158899" cy="3431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19600" y="228725"/>
            <a:ext cx="69398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Clr>
                <a:schemeClr val="dk1"/>
              </a:buClr>
              <a:buSzPct val="68750"/>
              <a:buFont typeface="Arial"/>
              <a:buNone/>
            </a:pPr>
            <a:r>
              <a:rPr lang="ru" sz="1600" dirty="0">
                <a:solidFill>
                  <a:srgbClr val="F3F3F3"/>
                </a:solidFill>
              </a:rPr>
              <a:t>Розвиток хімічної технології й хімічного виробництва завжди ґрунтувався на соціальному замовленні. Для минулого століття характерний прямий зв'язок хімічної науки й промисловості та випередження хімічною наукою запитів практики.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68750"/>
              <a:buFont typeface="Arial"/>
              <a:buNone/>
            </a:pPr>
            <a:r>
              <a:rPr lang="ru" sz="1600" dirty="0">
                <a:solidFill>
                  <a:srgbClr val="F3F3F3"/>
                </a:solidFill>
              </a:rPr>
              <a:t>В Україні існує потужний комплекс хімічних виробництв.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46025" y="1889425"/>
            <a:ext cx="3991600" cy="26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88200" y="1830025"/>
            <a:ext cx="4048875" cy="3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89825" y="228700"/>
            <a:ext cx="74924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600" dirty="0">
                <a:solidFill>
                  <a:srgbClr val="F3F3F3"/>
                </a:solidFill>
              </a:rPr>
              <a:t>Значення хімії у вирішенні екологічних проблем надзвичайно велике: </a:t>
            </a:r>
          </a:p>
          <a:p>
            <a:pPr marL="457200" lvl="0" indent="-330200" rtl="0"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600" dirty="0">
                <a:solidFill>
                  <a:srgbClr val="F3F3F3"/>
                </a:solidFill>
              </a:rPr>
              <a:t>вдосконалення апаратури, яка запобігає забрудненню повітря та води;</a:t>
            </a:r>
          </a:p>
          <a:p>
            <a:pPr marL="457200" lvl="0" indent="-330200" rtl="0"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600" dirty="0">
                <a:solidFill>
                  <a:srgbClr val="F3F3F3"/>
                </a:solidFill>
              </a:rPr>
              <a:t>розробка нових процесів одержання речовин, яка передбачає зменшення відходів; </a:t>
            </a:r>
          </a:p>
          <a:p>
            <a:pPr marL="457200" lvl="0" indent="-330200" rtl="0"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600" dirty="0">
                <a:solidFill>
                  <a:srgbClr val="F3F3F3"/>
                </a:solidFill>
              </a:rPr>
              <a:t>створення екологічно безпечніших видів палива, засобів захисту рослин;</a:t>
            </a:r>
          </a:p>
          <a:p>
            <a:pPr marL="457200" lvl="0" indent="-330200" rtl="0"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600" dirty="0">
                <a:solidFill>
                  <a:srgbClr val="F3F3F3"/>
                </a:solidFill>
              </a:rPr>
              <a:t>опріснення води; </a:t>
            </a:r>
          </a:p>
          <a:p>
            <a:pPr marL="457200" lvl="0" indent="-330200"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600" dirty="0">
                <a:solidFill>
                  <a:srgbClr val="F3F3F3"/>
                </a:solidFill>
              </a:rPr>
              <a:t>вирішення проблем, пов’язаних з радіоактивними відходами.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9825" y="2270850"/>
            <a:ext cx="3526600" cy="2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33900" y="2684775"/>
            <a:ext cx="3526600" cy="14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040696" y="2015825"/>
            <a:ext cx="1996675" cy="28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03725" y="255450"/>
            <a:ext cx="7545900" cy="51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ru" sz="1800" dirty="0">
                <a:solidFill>
                  <a:srgbClr val="F3F3F3"/>
                </a:solidFill>
              </a:rPr>
              <a:t>Оскільки екологічні проблеми мають у своїй основі переважно хімічну природу і у розв’язанні багатьох із них використовуються хімічні засоби і методи, знання в галузі хімії виконують особливу роль:</a:t>
            </a:r>
          </a:p>
          <a:p>
            <a:pPr marL="457200" lvl="0" indent="-342900" rtl="0">
              <a:lnSpc>
                <a:spcPct val="115000"/>
              </a:lnSpc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800" dirty="0">
                <a:solidFill>
                  <a:srgbClr val="F3F3F3"/>
                </a:solidFill>
              </a:rPr>
              <a:t> вивчаючи склад, будову і властивості речовин, хімія може дати відповідь, як себе поводить та чи інша речовина в атмосфері, грунті, водному середовищі, які впливи виявляє вона і продукти її перетворень на біологічні системи;</a:t>
            </a:r>
          </a:p>
          <a:p>
            <a:pPr marL="457200" lvl="0" indent="-342900" rtl="0">
              <a:lnSpc>
                <a:spcPct val="115000"/>
              </a:lnSpc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800" dirty="0">
                <a:solidFill>
                  <a:srgbClr val="F3F3F3"/>
                </a:solidFill>
              </a:rPr>
              <a:t>хімія сприяє вирішенню задач найприроднішого і "безболісного" входження промислового виробництва в природні цикли, робить його частиною будь-якої екосистеми; </a:t>
            </a:r>
          </a:p>
          <a:p>
            <a:pPr marL="457200" lvl="0" indent="-342900" rtl="0">
              <a:lnSpc>
                <a:spcPct val="115000"/>
              </a:lnSpc>
              <a:buClr>
                <a:schemeClr val="lt1"/>
              </a:buClr>
              <a:buSzPct val="100000"/>
              <a:buFont typeface="Arial"/>
              <a:buChar char="★"/>
            </a:pPr>
            <a:r>
              <a:rPr lang="ru" sz="1800" dirty="0">
                <a:solidFill>
                  <a:srgbClr val="F3F3F3"/>
                </a:solidFill>
              </a:rPr>
              <a:t>хімія дозволяє одержувати інформацію, необхідну для наступного прийняття рішень стосовно запобігання потрапляння шкідливих речовин на підконтрольні об’єкти, очистці цих об’єктів, способах їх захисту.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07675" y="273275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ru" sz="1800" b="1" dirty="0">
                <a:solidFill>
                  <a:srgbClr val="F3F3F3"/>
                </a:solidFill>
              </a:rPr>
              <a:t>Подвійна роль хімії 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F3F3F3"/>
                </a:solidFill>
              </a:rPr>
              <a:t>З одного боку, служить людині, а з другого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F3F3F3"/>
                </a:solidFill>
              </a:rPr>
              <a:t>– призводить до порушення біогеохімічних процесів при нерозумному використовуванні її досягнень людиною;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F3F3F3"/>
                </a:solidFill>
              </a:rPr>
              <a:t>- вплив окремих хімічних елементів та їх сполук на живі організми;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F3F3F3"/>
                </a:solidFill>
              </a:rPr>
              <a:t>- технологічна недосконалість виробництва, пов’язана з багатостадійністю хімічних процесів, накопиченню відходів, появленню побічних продуктів, потраплянню шкідливих речовин в природне середовище.</a:t>
            </a:r>
          </a:p>
          <a:p>
            <a:endParaRPr/>
          </a:p>
          <a:p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17400" y="2495449"/>
            <a:ext cx="3411724" cy="2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61150" y="2217450"/>
            <a:ext cx="3992850" cy="274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18550" y="193050"/>
            <a:ext cx="75192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/>
              <a:t>Отже,</a:t>
            </a:r>
            <a:r>
              <a:rPr lang="ru" sz="1400" dirty="0">
                <a:solidFill>
                  <a:srgbClr val="F3F3F3"/>
                </a:solidFill>
              </a:rPr>
              <a:t>суспільству в цілому й кожному з нас особисто треба усвідомити, наскільки важливим є подальший розвиток хімії для зростання добробуту людей, для боротьби із бідністю й хворобами, для підтримки екологічного балансу на планеті Земля та підвищення якості життя людей.</a:t>
            </a:r>
          </a:p>
          <a:p>
            <a:pPr lvl="0" rtl="0">
              <a:lnSpc>
                <a:spcPct val="115000"/>
              </a:lnSpc>
              <a:buClr>
                <a:schemeClr val="dk1"/>
              </a:buClr>
              <a:buSzPct val="78571"/>
              <a:buFont typeface="Arial"/>
              <a:buNone/>
            </a:pPr>
            <a:r>
              <a:rPr lang="ru" sz="1400" dirty="0">
                <a:solidFill>
                  <a:srgbClr val="F3F3F3"/>
                </a:solidFill>
              </a:rPr>
              <a:t>Не менш важливим є те, що такі зміни у свідомості сприятимуть залученню до опанування хімічних й суміжних спеціальностей нового покоління талановитої молоді. Адже наукові хімічні центри чекають на молодих, незаангажованих, допитливих, цілеспрямованих і наполегливих дослідників.</a:t>
            </a:r>
          </a:p>
          <a:p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35374" y="1748599"/>
            <a:ext cx="2066024" cy="326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58725" y="2430500"/>
            <a:ext cx="3538200" cy="239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71538" y="1069475"/>
            <a:ext cx="7358114" cy="361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ru" sz="4800" dirty="0"/>
              <a:t>Дякую за увагу!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PresentationFormat>Экран (16:9)</PresentationFormat>
  <Paragraphs>30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steps</vt:lpstr>
      <vt:lpstr>Роль хімії у розв`язанні екологічної проблеми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хімії у розв`язанні екологічної проблеми</dc:title>
  <dc:creator>User</dc:creator>
  <cp:lastModifiedBy>User</cp:lastModifiedBy>
  <cp:revision>1</cp:revision>
  <dcterms:modified xsi:type="dcterms:W3CDTF">2014-04-22T17:00:35Z</dcterms:modified>
</cp:coreProperties>
</file>