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97B3A4-8D07-4419-BB71-655DDC135522}" type="doc">
      <dgm:prSet loTypeId="urn:microsoft.com/office/officeart/2005/8/layout/list1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E972491-2E8D-4727-995B-F09106A88CF1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>
              <a:solidFill>
                <a:sysClr val="windowText" lastClr="000000"/>
              </a:solidFill>
            </a:rPr>
            <a:t>Взаємодіють з лугами</a:t>
          </a:r>
          <a:endParaRPr lang="uk-UA" dirty="0">
            <a:solidFill>
              <a:sysClr val="windowText" lastClr="000000"/>
            </a:solidFill>
          </a:endParaRPr>
        </a:p>
      </dgm:t>
    </dgm:pt>
    <dgm:pt modelId="{CD2ECA99-A602-4835-AF27-1B3939779732}" type="parTrans" cxnId="{CA6832D4-B4F5-43B6-B188-BD41502DBC20}">
      <dgm:prSet/>
      <dgm:spPr/>
      <dgm:t>
        <a:bodyPr/>
        <a:lstStyle/>
        <a:p>
          <a:endParaRPr lang="uk-UA"/>
        </a:p>
      </dgm:t>
    </dgm:pt>
    <dgm:pt modelId="{442CE77C-1641-40EB-8406-FEFFFB25FF83}" type="sibTrans" cxnId="{CA6832D4-B4F5-43B6-B188-BD41502DBC20}">
      <dgm:prSet/>
      <dgm:spPr/>
      <dgm:t>
        <a:bodyPr/>
        <a:lstStyle/>
        <a:p>
          <a:endParaRPr lang="uk-UA"/>
        </a:p>
      </dgm:t>
    </dgm:pt>
    <dgm:pt modelId="{544960D6-8099-4A37-8C85-6ECDD0A2B60C}">
      <dgm:prSet phldrT="[Текст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Вступає в реакцію приєднання з воднем</a:t>
          </a:r>
          <a:endParaRPr lang="uk-UA" dirty="0">
            <a:solidFill>
              <a:schemeClr val="bg1"/>
            </a:solidFill>
          </a:endParaRPr>
        </a:p>
      </dgm:t>
    </dgm:pt>
    <dgm:pt modelId="{5B419574-658D-4930-8A88-E3BC3CDE3648}" type="parTrans" cxnId="{82AC4E67-47A3-4FA5-AD5E-61CB5DEB4E06}">
      <dgm:prSet/>
      <dgm:spPr/>
      <dgm:t>
        <a:bodyPr/>
        <a:lstStyle/>
        <a:p>
          <a:endParaRPr lang="uk-UA"/>
        </a:p>
      </dgm:t>
    </dgm:pt>
    <dgm:pt modelId="{064FD5D9-68A2-4864-9D31-F7DB353DB6A2}" type="sibTrans" cxnId="{82AC4E67-47A3-4FA5-AD5E-61CB5DEB4E06}">
      <dgm:prSet/>
      <dgm:spPr/>
      <dgm:t>
        <a:bodyPr/>
        <a:lstStyle/>
        <a:p>
          <a:endParaRPr lang="uk-UA"/>
        </a:p>
      </dgm:t>
    </dgm:pt>
    <dgm:pt modelId="{92F5BB2E-42BF-4900-8DF6-0FC61D61B8B1}" type="pres">
      <dgm:prSet presAssocID="{9397B3A4-8D07-4419-BB71-655DDC135522}" presName="linear" presStyleCnt="0">
        <dgm:presLayoutVars>
          <dgm:dir/>
          <dgm:animLvl val="lvl"/>
          <dgm:resizeHandles val="exact"/>
        </dgm:presLayoutVars>
      </dgm:prSet>
      <dgm:spPr/>
    </dgm:pt>
    <dgm:pt modelId="{E3D2054B-983C-4853-9DDE-162F0205ACD6}" type="pres">
      <dgm:prSet presAssocID="{0E972491-2E8D-4727-995B-F09106A88CF1}" presName="parentLin" presStyleCnt="0"/>
      <dgm:spPr/>
    </dgm:pt>
    <dgm:pt modelId="{6AB95291-F899-4E01-AD75-B7E6B7DA8992}" type="pres">
      <dgm:prSet presAssocID="{0E972491-2E8D-4727-995B-F09106A88CF1}" presName="parentLeftMargin" presStyleLbl="node1" presStyleIdx="0" presStyleCnt="2"/>
      <dgm:spPr/>
    </dgm:pt>
    <dgm:pt modelId="{13FB5F94-39A4-4E83-847A-DE0576112D58}" type="pres">
      <dgm:prSet presAssocID="{0E972491-2E8D-4727-995B-F09106A88CF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E96BBE2-03AD-4A05-A326-2402B94774EF}" type="pres">
      <dgm:prSet presAssocID="{0E972491-2E8D-4727-995B-F09106A88CF1}" presName="negativeSpace" presStyleCnt="0"/>
      <dgm:spPr/>
    </dgm:pt>
    <dgm:pt modelId="{64234DA7-888B-442C-82AF-3CC69C84126C}" type="pres">
      <dgm:prSet presAssocID="{0E972491-2E8D-4727-995B-F09106A88CF1}" presName="childText" presStyleLbl="conFgAcc1" presStyleIdx="0" presStyleCnt="2">
        <dgm:presLayoutVars>
          <dgm:bulletEnabled val="1"/>
        </dgm:presLayoutVars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</dgm:pt>
    <dgm:pt modelId="{40C14B08-6372-40B3-A6C4-DED2F9E82FFE}" type="pres">
      <dgm:prSet presAssocID="{442CE77C-1641-40EB-8406-FEFFFB25FF83}" presName="spaceBetweenRectangles" presStyleCnt="0"/>
      <dgm:spPr/>
    </dgm:pt>
    <dgm:pt modelId="{2FE25B70-3793-4A33-A8B7-7C512963D315}" type="pres">
      <dgm:prSet presAssocID="{544960D6-8099-4A37-8C85-6ECDD0A2B60C}" presName="parentLin" presStyleCnt="0"/>
      <dgm:spPr/>
    </dgm:pt>
    <dgm:pt modelId="{E7E7C0C1-19C7-42CB-930B-6361E1ACEEEC}" type="pres">
      <dgm:prSet presAssocID="{544960D6-8099-4A37-8C85-6ECDD0A2B60C}" presName="parentLeftMargin" presStyleLbl="node1" presStyleIdx="0" presStyleCnt="2"/>
      <dgm:spPr/>
    </dgm:pt>
    <dgm:pt modelId="{D735969B-D69C-43E4-A299-56AC8527E416}" type="pres">
      <dgm:prSet presAssocID="{544960D6-8099-4A37-8C85-6ECDD0A2B60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6A418A8-E869-4825-BA65-2D541A21B0F9}" type="pres">
      <dgm:prSet presAssocID="{544960D6-8099-4A37-8C85-6ECDD0A2B60C}" presName="negativeSpace" presStyleCnt="0"/>
      <dgm:spPr/>
    </dgm:pt>
    <dgm:pt modelId="{F9912A0A-9877-4347-9FA1-5E373DF40D6A}" type="pres">
      <dgm:prSet presAssocID="{544960D6-8099-4A37-8C85-6ECDD0A2B60C}" presName="childText" presStyleLbl="conFgAcc1" presStyleIdx="1" presStyleCnt="2">
        <dgm:presLayoutVars>
          <dgm:bulletEnabled val="1"/>
        </dgm:presLayoutVars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</dgm:pt>
  </dgm:ptLst>
  <dgm:cxnLst>
    <dgm:cxn modelId="{7E9D93AC-0B2F-48C3-BB60-50EB9E1B0839}" type="presOf" srcId="{544960D6-8099-4A37-8C85-6ECDD0A2B60C}" destId="{E7E7C0C1-19C7-42CB-930B-6361E1ACEEEC}" srcOrd="0" destOrd="0" presId="urn:microsoft.com/office/officeart/2005/8/layout/list1"/>
    <dgm:cxn modelId="{691AD755-254F-49E2-8F5A-126AEFED7C60}" type="presOf" srcId="{0E972491-2E8D-4727-995B-F09106A88CF1}" destId="{6AB95291-F899-4E01-AD75-B7E6B7DA8992}" srcOrd="0" destOrd="0" presId="urn:microsoft.com/office/officeart/2005/8/layout/list1"/>
    <dgm:cxn modelId="{786ADD5D-0D34-4C96-BA9D-93D68E093115}" type="presOf" srcId="{0E972491-2E8D-4727-995B-F09106A88CF1}" destId="{13FB5F94-39A4-4E83-847A-DE0576112D58}" srcOrd="1" destOrd="0" presId="urn:microsoft.com/office/officeart/2005/8/layout/list1"/>
    <dgm:cxn modelId="{1C9605BC-F233-4E2D-8629-15989C457D99}" type="presOf" srcId="{9397B3A4-8D07-4419-BB71-655DDC135522}" destId="{92F5BB2E-42BF-4900-8DF6-0FC61D61B8B1}" srcOrd="0" destOrd="0" presId="urn:microsoft.com/office/officeart/2005/8/layout/list1"/>
    <dgm:cxn modelId="{CA6832D4-B4F5-43B6-B188-BD41502DBC20}" srcId="{9397B3A4-8D07-4419-BB71-655DDC135522}" destId="{0E972491-2E8D-4727-995B-F09106A88CF1}" srcOrd="0" destOrd="0" parTransId="{CD2ECA99-A602-4835-AF27-1B3939779732}" sibTransId="{442CE77C-1641-40EB-8406-FEFFFB25FF83}"/>
    <dgm:cxn modelId="{82AC4E67-47A3-4FA5-AD5E-61CB5DEB4E06}" srcId="{9397B3A4-8D07-4419-BB71-655DDC135522}" destId="{544960D6-8099-4A37-8C85-6ECDD0A2B60C}" srcOrd="1" destOrd="0" parTransId="{5B419574-658D-4930-8A88-E3BC3CDE3648}" sibTransId="{064FD5D9-68A2-4864-9D31-F7DB353DB6A2}"/>
    <dgm:cxn modelId="{49279CC2-DC79-426B-88E2-56AAC51F862C}" type="presOf" srcId="{544960D6-8099-4A37-8C85-6ECDD0A2B60C}" destId="{D735969B-D69C-43E4-A299-56AC8527E416}" srcOrd="1" destOrd="0" presId="urn:microsoft.com/office/officeart/2005/8/layout/list1"/>
    <dgm:cxn modelId="{54922484-B302-4C99-957F-A76330DA63F1}" type="presParOf" srcId="{92F5BB2E-42BF-4900-8DF6-0FC61D61B8B1}" destId="{E3D2054B-983C-4853-9DDE-162F0205ACD6}" srcOrd="0" destOrd="0" presId="urn:microsoft.com/office/officeart/2005/8/layout/list1"/>
    <dgm:cxn modelId="{8EE7D487-4AAE-4DDA-AEFC-352136A4B50B}" type="presParOf" srcId="{E3D2054B-983C-4853-9DDE-162F0205ACD6}" destId="{6AB95291-F899-4E01-AD75-B7E6B7DA8992}" srcOrd="0" destOrd="0" presId="urn:microsoft.com/office/officeart/2005/8/layout/list1"/>
    <dgm:cxn modelId="{3864A116-4534-4F58-859E-031E8F0D867B}" type="presParOf" srcId="{E3D2054B-983C-4853-9DDE-162F0205ACD6}" destId="{13FB5F94-39A4-4E83-847A-DE0576112D58}" srcOrd="1" destOrd="0" presId="urn:microsoft.com/office/officeart/2005/8/layout/list1"/>
    <dgm:cxn modelId="{1B30385B-7D04-4E52-BF58-54D4E03F70F0}" type="presParOf" srcId="{92F5BB2E-42BF-4900-8DF6-0FC61D61B8B1}" destId="{3E96BBE2-03AD-4A05-A326-2402B94774EF}" srcOrd="1" destOrd="0" presId="urn:microsoft.com/office/officeart/2005/8/layout/list1"/>
    <dgm:cxn modelId="{D23DD30C-96F3-43CF-88E0-DF7AD9FE9F69}" type="presParOf" srcId="{92F5BB2E-42BF-4900-8DF6-0FC61D61B8B1}" destId="{64234DA7-888B-442C-82AF-3CC69C84126C}" srcOrd="2" destOrd="0" presId="urn:microsoft.com/office/officeart/2005/8/layout/list1"/>
    <dgm:cxn modelId="{72231972-402B-4AC9-9A67-5E6A1EA012F9}" type="presParOf" srcId="{92F5BB2E-42BF-4900-8DF6-0FC61D61B8B1}" destId="{40C14B08-6372-40B3-A6C4-DED2F9E82FFE}" srcOrd="3" destOrd="0" presId="urn:microsoft.com/office/officeart/2005/8/layout/list1"/>
    <dgm:cxn modelId="{13A5535F-8994-4719-BA6C-FB3D850AC7C9}" type="presParOf" srcId="{92F5BB2E-42BF-4900-8DF6-0FC61D61B8B1}" destId="{2FE25B70-3793-4A33-A8B7-7C512963D315}" srcOrd="4" destOrd="0" presId="urn:microsoft.com/office/officeart/2005/8/layout/list1"/>
    <dgm:cxn modelId="{1FDE5032-338F-4992-BA80-B92CE17E9D33}" type="presParOf" srcId="{2FE25B70-3793-4A33-A8B7-7C512963D315}" destId="{E7E7C0C1-19C7-42CB-930B-6361E1ACEEEC}" srcOrd="0" destOrd="0" presId="urn:microsoft.com/office/officeart/2005/8/layout/list1"/>
    <dgm:cxn modelId="{6D2D0950-D82F-4BD4-B247-17B9F855A4E0}" type="presParOf" srcId="{2FE25B70-3793-4A33-A8B7-7C512963D315}" destId="{D735969B-D69C-43E4-A299-56AC8527E416}" srcOrd="1" destOrd="0" presId="urn:microsoft.com/office/officeart/2005/8/layout/list1"/>
    <dgm:cxn modelId="{BD13F8FC-C35E-4BB3-8C92-A2DCA81E9A6E}" type="presParOf" srcId="{92F5BB2E-42BF-4900-8DF6-0FC61D61B8B1}" destId="{26A418A8-E869-4825-BA65-2D541A21B0F9}" srcOrd="5" destOrd="0" presId="urn:microsoft.com/office/officeart/2005/8/layout/list1"/>
    <dgm:cxn modelId="{FBAFD1DF-60A5-4A82-91EC-A9DCA4466146}" type="presParOf" srcId="{92F5BB2E-42BF-4900-8DF6-0FC61D61B8B1}" destId="{F9912A0A-9877-4347-9FA1-5E373DF40D6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234DA7-888B-442C-82AF-3CC69C84126C}">
      <dsp:nvSpPr>
        <dsp:cNvPr id="0" name=""/>
        <dsp:cNvSpPr/>
      </dsp:nvSpPr>
      <dsp:spPr>
        <a:xfrm>
          <a:off x="0" y="1089276"/>
          <a:ext cx="9144000" cy="1260000"/>
        </a:xfrm>
        <a:prstGeom prst="rect">
          <a:avLst/>
        </a:prstGeom>
        <a:gradFill rotWithShape="1">
          <a:gsLst>
            <a:gs pos="0">
              <a:schemeClr val="dk1">
                <a:shade val="60000"/>
              </a:schemeClr>
            </a:gs>
            <a:gs pos="33000">
              <a:schemeClr val="dk1">
                <a:tint val="86500"/>
              </a:schemeClr>
            </a:gs>
            <a:gs pos="46750">
              <a:schemeClr val="dk1">
                <a:tint val="71000"/>
                <a:satMod val="112000"/>
              </a:schemeClr>
            </a:gs>
            <a:gs pos="53000">
              <a:schemeClr val="dk1">
                <a:tint val="71000"/>
                <a:satMod val="112000"/>
              </a:schemeClr>
            </a:gs>
            <a:gs pos="68000">
              <a:schemeClr val="dk1">
                <a:tint val="86000"/>
              </a:schemeClr>
            </a:gs>
            <a:gs pos="100000">
              <a:schemeClr val="dk1">
                <a:shade val="60000"/>
              </a:schemeClr>
            </a:gs>
          </a:gsLst>
          <a:lin ang="8350000" scaled="1"/>
        </a:gradFill>
        <a:ln w="9525" cap="flat" cmpd="sng" algn="ctr">
          <a:solidFill>
            <a:schemeClr val="dk1">
              <a:shade val="48000"/>
              <a:satMod val="11000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z="-161800" extrusionH="10600"/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</dsp:sp>
    <dsp:sp modelId="{13FB5F94-39A4-4E83-847A-DE0576112D58}">
      <dsp:nvSpPr>
        <dsp:cNvPr id="0" name=""/>
        <dsp:cNvSpPr/>
      </dsp:nvSpPr>
      <dsp:spPr>
        <a:xfrm>
          <a:off x="457200" y="351275"/>
          <a:ext cx="6400800" cy="1476000"/>
        </a:xfrm>
        <a:prstGeom prst="roundRect">
          <a:avLst/>
        </a:prstGeom>
        <a:gradFill rotWithShape="1">
          <a:gsLst>
            <a:gs pos="0">
              <a:schemeClr val="accent2">
                <a:shade val="60000"/>
              </a:schemeClr>
            </a:gs>
            <a:gs pos="33000">
              <a:schemeClr val="accent2">
                <a:tint val="86500"/>
              </a:schemeClr>
            </a:gs>
            <a:gs pos="46750">
              <a:schemeClr val="accent2">
                <a:tint val="71000"/>
                <a:satMod val="112000"/>
              </a:schemeClr>
            </a:gs>
            <a:gs pos="53000">
              <a:schemeClr val="accent2">
                <a:tint val="71000"/>
                <a:satMod val="112000"/>
              </a:schemeClr>
            </a:gs>
            <a:gs pos="68000">
              <a:schemeClr val="accent2">
                <a:tint val="86000"/>
              </a:schemeClr>
            </a:gs>
            <a:gs pos="100000">
              <a:schemeClr val="accent2"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 extrusionH="50600">
          <a:bevelT w="50800" h="508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000" kern="1200" dirty="0" smtClean="0">
              <a:solidFill>
                <a:sysClr val="windowText" lastClr="000000"/>
              </a:solidFill>
            </a:rPr>
            <a:t>Взаємодіють з лугами</a:t>
          </a:r>
          <a:endParaRPr lang="uk-UA" sz="5000" kern="1200" dirty="0">
            <a:solidFill>
              <a:sysClr val="windowText" lastClr="000000"/>
            </a:solidFill>
          </a:endParaRPr>
        </a:p>
      </dsp:txBody>
      <dsp:txXfrm>
        <a:off x="529252" y="423327"/>
        <a:ext cx="6256696" cy="1331896"/>
      </dsp:txXfrm>
    </dsp:sp>
    <dsp:sp modelId="{F9912A0A-9877-4347-9FA1-5E373DF40D6A}">
      <dsp:nvSpPr>
        <dsp:cNvPr id="0" name=""/>
        <dsp:cNvSpPr/>
      </dsp:nvSpPr>
      <dsp:spPr>
        <a:xfrm>
          <a:off x="0" y="3357276"/>
          <a:ext cx="9144000" cy="1260000"/>
        </a:xfrm>
        <a:prstGeom prst="rect">
          <a:avLst/>
        </a:prstGeom>
        <a:gradFill rotWithShape="1">
          <a:gsLst>
            <a:gs pos="0">
              <a:schemeClr val="dk1">
                <a:shade val="60000"/>
              </a:schemeClr>
            </a:gs>
            <a:gs pos="33000">
              <a:schemeClr val="dk1">
                <a:tint val="86500"/>
              </a:schemeClr>
            </a:gs>
            <a:gs pos="46750">
              <a:schemeClr val="dk1">
                <a:tint val="71000"/>
                <a:satMod val="112000"/>
              </a:schemeClr>
            </a:gs>
            <a:gs pos="53000">
              <a:schemeClr val="dk1">
                <a:tint val="71000"/>
                <a:satMod val="112000"/>
              </a:schemeClr>
            </a:gs>
            <a:gs pos="68000">
              <a:schemeClr val="dk1">
                <a:tint val="86000"/>
              </a:schemeClr>
            </a:gs>
            <a:gs pos="100000">
              <a:schemeClr val="dk1">
                <a:shade val="60000"/>
              </a:schemeClr>
            </a:gs>
          </a:gsLst>
          <a:lin ang="8350000" scaled="1"/>
        </a:gradFill>
        <a:ln w="9525" cap="flat" cmpd="sng" algn="ctr">
          <a:solidFill>
            <a:schemeClr val="dk1">
              <a:shade val="48000"/>
              <a:satMod val="11000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z="-161800" extrusionH="10600"/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</dsp:sp>
    <dsp:sp modelId="{D735969B-D69C-43E4-A299-56AC8527E416}">
      <dsp:nvSpPr>
        <dsp:cNvPr id="0" name=""/>
        <dsp:cNvSpPr/>
      </dsp:nvSpPr>
      <dsp:spPr>
        <a:xfrm>
          <a:off x="457200" y="2619276"/>
          <a:ext cx="6400800" cy="1476000"/>
        </a:xfrm>
        <a:prstGeom prst="roundRect">
          <a:avLst/>
        </a:prstGeom>
        <a:gradFill rotWithShape="1">
          <a:gsLst>
            <a:gs pos="0">
              <a:schemeClr val="accent2">
                <a:shade val="60000"/>
              </a:schemeClr>
            </a:gs>
            <a:gs pos="33000">
              <a:schemeClr val="accent2">
                <a:tint val="86500"/>
              </a:schemeClr>
            </a:gs>
            <a:gs pos="46750">
              <a:schemeClr val="accent2">
                <a:tint val="71000"/>
                <a:satMod val="112000"/>
              </a:schemeClr>
            </a:gs>
            <a:gs pos="53000">
              <a:schemeClr val="accent2">
                <a:tint val="71000"/>
                <a:satMod val="112000"/>
              </a:schemeClr>
            </a:gs>
            <a:gs pos="68000">
              <a:schemeClr val="accent2">
                <a:tint val="86000"/>
              </a:schemeClr>
            </a:gs>
            <a:gs pos="100000">
              <a:schemeClr val="accent2">
                <a:shade val="60000"/>
              </a:schemeClr>
            </a:gs>
          </a:gsLst>
          <a:lin ang="8350000" scaled="1"/>
        </a:gradFill>
        <a:ln w="9525" cap="flat" cmpd="sng" algn="ctr">
          <a:solidFill>
            <a:schemeClr val="accent2">
              <a:shade val="48000"/>
              <a:satMod val="11000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50600"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000" kern="1200" dirty="0" smtClean="0">
              <a:solidFill>
                <a:schemeClr val="bg1"/>
              </a:solidFill>
            </a:rPr>
            <a:t>Вступає в реакцію приєднання з воднем</a:t>
          </a:r>
          <a:endParaRPr lang="uk-UA" sz="5000" kern="1200" dirty="0">
            <a:solidFill>
              <a:schemeClr val="bg1"/>
            </a:solidFill>
          </a:endParaRPr>
        </a:p>
      </dsp:txBody>
      <dsp:txXfrm>
        <a:off x="529252" y="2691328"/>
        <a:ext cx="6256696" cy="13318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12/27/2010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12/27/2010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12/27/2010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12/27/2010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12/27/2010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12/27/2010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12/27/2010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12/27/2010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12/27/2010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12/27/2010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12/27/2010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5000"/>
            <a:lum/>
          </a:blip>
          <a:srcRect/>
          <a:stretch>
            <a:fillRect l="1000" t="1000" r="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12/27/2010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539552" y="1124744"/>
            <a:ext cx="8208912" cy="4320479"/>
          </a:xfrm>
          <a:prstGeom prst="snip2DiagRect">
            <a:avLst>
              <a:gd name="adj1" fmla="val 0"/>
              <a:gd name="adj2" fmla="val 14248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TextBox 2"/>
          <p:cNvSpPr txBox="1"/>
          <p:nvPr/>
        </p:nvSpPr>
        <p:spPr>
          <a:xfrm>
            <a:off x="683568" y="126876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ВИЩІ КАРБОНОВІ КИСЛОТИ.МИЛА,</a:t>
            </a:r>
          </a:p>
          <a:p>
            <a:r>
              <a:rPr lang="uk-UA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СИНТЕТИЧНІ </a:t>
            </a:r>
          </a:p>
          <a:p>
            <a:r>
              <a:rPr lang="uk-UA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МИЮЧІ ЗАСОБИ</a:t>
            </a:r>
            <a:endParaRPr lang="uk-UA" sz="6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3863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4862681" y="3933056"/>
            <a:ext cx="4029799" cy="1792942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762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149623" y="0"/>
            <a:ext cx="6294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ВИЩІ КАРБОНОВІ КИСЛОТИ</a:t>
            </a:r>
            <a:endParaRPr lang="uk-U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95074" y="1462626"/>
            <a:ext cx="3672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4000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Фізичні</a:t>
            </a:r>
          </a:p>
          <a:p>
            <a:pPr algn="r"/>
            <a:r>
              <a:rPr lang="uk-UA" sz="4000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властивості</a:t>
            </a:r>
            <a:endParaRPr lang="uk-UA" sz="4000" dirty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36512" y="99392"/>
            <a:ext cx="9144000" cy="6858000"/>
          </a:xfrm>
          <a:prstGeom prst="line">
            <a:avLst/>
          </a:prstGeom>
          <a:ln w="142875" cap="rnd" cmpd="sng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4048" y="4005064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uk-UA" sz="3200" dirty="0" smtClean="0">
                <a:solidFill>
                  <a:schemeClr val="bg1"/>
                </a:solidFill>
              </a:rPr>
              <a:t>Тверді речовини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3200" dirty="0" smtClean="0">
                <a:solidFill>
                  <a:schemeClr val="bg1"/>
                </a:solidFill>
              </a:rPr>
              <a:t>Білого кольору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3200" dirty="0" smtClean="0">
                <a:solidFill>
                  <a:schemeClr val="bg1"/>
                </a:solidFill>
              </a:rPr>
              <a:t>Нерозчинні у воді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297" y="2852936"/>
            <a:ext cx="3789623" cy="1152128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762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62297" y="3068960"/>
            <a:ext cx="38884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</a:t>
            </a:r>
            <a:r>
              <a:rPr lang="en-US" sz="1600" b="1" dirty="0" smtClean="0">
                <a:solidFill>
                  <a:schemeClr val="bg1"/>
                </a:solidFill>
              </a:rPr>
              <a:t>15</a:t>
            </a:r>
            <a:r>
              <a:rPr lang="en-US" sz="2400" b="1" dirty="0" smtClean="0">
                <a:solidFill>
                  <a:schemeClr val="bg1"/>
                </a:solidFill>
              </a:rPr>
              <a:t>H</a:t>
            </a:r>
            <a:r>
              <a:rPr lang="en-US" sz="1600" b="1" dirty="0" smtClean="0">
                <a:solidFill>
                  <a:schemeClr val="bg1"/>
                </a:solidFill>
              </a:rPr>
              <a:t>31</a:t>
            </a:r>
            <a:r>
              <a:rPr lang="en-US" sz="2400" b="1" dirty="0" smtClean="0">
                <a:solidFill>
                  <a:schemeClr val="bg1"/>
                </a:solidFill>
              </a:rPr>
              <a:t>COOH</a:t>
            </a:r>
            <a:r>
              <a:rPr lang="uk-UA" sz="2400" b="1" dirty="0" smtClean="0">
                <a:solidFill>
                  <a:schemeClr val="bg1"/>
                </a:solidFill>
              </a:rPr>
              <a:t> </a:t>
            </a:r>
            <a:r>
              <a:rPr lang="uk-UA" sz="2400" b="1" dirty="0" err="1" smtClean="0">
                <a:solidFill>
                  <a:schemeClr val="bg1"/>
                </a:solidFill>
              </a:rPr>
              <a:t>пальмінова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C</a:t>
            </a:r>
            <a:r>
              <a:rPr lang="en-US" sz="1600" b="1" dirty="0" smtClean="0">
                <a:solidFill>
                  <a:schemeClr val="bg1"/>
                </a:solidFill>
              </a:rPr>
              <a:t>17</a:t>
            </a:r>
            <a:r>
              <a:rPr lang="en-US" sz="2400" b="1" dirty="0" smtClean="0">
                <a:solidFill>
                  <a:schemeClr val="bg1"/>
                </a:solidFill>
              </a:rPr>
              <a:t>H</a:t>
            </a:r>
            <a:r>
              <a:rPr lang="en-US" sz="1600" b="1" dirty="0" smtClean="0">
                <a:solidFill>
                  <a:schemeClr val="bg1"/>
                </a:solidFill>
              </a:rPr>
              <a:t>35</a:t>
            </a:r>
            <a:r>
              <a:rPr lang="en-US" sz="2400" b="1" dirty="0" smtClean="0">
                <a:solidFill>
                  <a:schemeClr val="bg1"/>
                </a:solidFill>
              </a:rPr>
              <a:t>COOH</a:t>
            </a:r>
            <a:r>
              <a:rPr lang="uk-UA" sz="2400" b="1" dirty="0" smtClean="0">
                <a:solidFill>
                  <a:schemeClr val="bg1"/>
                </a:solidFill>
              </a:rPr>
              <a:t> стеаринова</a:t>
            </a:r>
            <a:endParaRPr lang="en-US" sz="2400" b="1" dirty="0" smtClean="0">
              <a:solidFill>
                <a:schemeClr val="bg1"/>
              </a:solidFill>
            </a:endParaRPr>
          </a:p>
          <a:p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907704" y="2002487"/>
            <a:ext cx="3384375" cy="66171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762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1268760"/>
            <a:ext cx="17123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насичені</a:t>
            </a:r>
            <a:endParaRPr lang="uk-UA" sz="3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123728" y="836712"/>
            <a:ext cx="22172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ненасичені </a:t>
            </a:r>
            <a:endParaRPr lang="uk-UA" sz="3200" dirty="0"/>
          </a:p>
        </p:txBody>
      </p:sp>
      <p:sp>
        <p:nvSpPr>
          <p:cNvPr id="19" name="Стрелка вниз 18"/>
          <p:cNvSpPr/>
          <p:nvPr/>
        </p:nvSpPr>
        <p:spPr>
          <a:xfrm>
            <a:off x="827584" y="692696"/>
            <a:ext cx="288032" cy="688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Стрелка вниз 20"/>
          <p:cNvSpPr/>
          <p:nvPr/>
        </p:nvSpPr>
        <p:spPr>
          <a:xfrm>
            <a:off x="827584" y="1853535"/>
            <a:ext cx="288032" cy="8106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Стрелка вниз 21"/>
          <p:cNvSpPr/>
          <p:nvPr/>
        </p:nvSpPr>
        <p:spPr>
          <a:xfrm>
            <a:off x="2915816" y="1484784"/>
            <a:ext cx="288032" cy="3609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Стрелка вниз 22"/>
          <p:cNvSpPr/>
          <p:nvPr/>
        </p:nvSpPr>
        <p:spPr>
          <a:xfrm>
            <a:off x="2915816" y="548680"/>
            <a:ext cx="288032" cy="3609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1907704" y="2147629"/>
            <a:ext cx="3639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</a:t>
            </a:r>
            <a:r>
              <a:rPr lang="en-US" sz="1600" b="1" dirty="0" smtClean="0">
                <a:solidFill>
                  <a:schemeClr val="bg1"/>
                </a:solidFill>
              </a:rPr>
              <a:t>17</a:t>
            </a:r>
            <a:r>
              <a:rPr lang="en-US" sz="2400" b="1" dirty="0" smtClean="0">
                <a:solidFill>
                  <a:schemeClr val="bg1"/>
                </a:solidFill>
              </a:rPr>
              <a:t>H</a:t>
            </a:r>
            <a:r>
              <a:rPr lang="en-US" sz="1600" b="1" dirty="0" smtClean="0">
                <a:solidFill>
                  <a:schemeClr val="bg1"/>
                </a:solidFill>
              </a:rPr>
              <a:t>33</a:t>
            </a:r>
            <a:r>
              <a:rPr lang="en-US" sz="2400" b="1" dirty="0" smtClean="0">
                <a:solidFill>
                  <a:schemeClr val="bg1"/>
                </a:solidFill>
              </a:rPr>
              <a:t>COOH </a:t>
            </a:r>
            <a:r>
              <a:rPr lang="uk-UA" sz="2400" b="1" dirty="0" smtClean="0">
                <a:solidFill>
                  <a:schemeClr val="bg1"/>
                </a:solidFill>
              </a:rPr>
              <a:t>олеїнова</a:t>
            </a:r>
            <a:endParaRPr lang="uk-UA" sz="2400" b="1" dirty="0">
              <a:solidFill>
                <a:schemeClr val="bg1"/>
              </a:solidFill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7164288" y="2852936"/>
            <a:ext cx="792088" cy="83447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2893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9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5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53" tmFilter="0, 0; 0.125,0.2665; 0.25,0.4; 0.375,0.465; 0.5,0.5;  0.625,0.535; 0.75,0.6; 0.875,0.7335; 1,1">
                                          <p:stCondLst>
                                            <p:cond delay="65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130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63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66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129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131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3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0"/>
                            </p:stCondLst>
                            <p:childTnLst>
                              <p:par>
                                <p:cTn id="7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"/>
                            </p:stCondLst>
                            <p:childTnLst>
                              <p:par>
                                <p:cTn id="9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79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5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53" tmFilter="0, 0; 0.125,0.2665; 0.25,0.4; 0.375,0.465; 0.5,0.5;  0.625,0.535; 0.75,0.6; 0.875,0.7335; 1,1">
                                          <p:stCondLst>
                                            <p:cond delay="653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" tmFilter="0, 0; 0.125,0.2665; 0.25,0.4; 0.375,0.465; 0.5,0.5;  0.625,0.535; 0.75,0.6; 0.875,0.7335; 1,1">
                                          <p:stCondLst>
                                            <p:cond delay="130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" tmFilter="0, 0; 0.125,0.2665; 0.25,0.4; 0.375,0.465; 0.5,0.5;  0.625,0.535; 0.75,0.6; 0.875,0.7335; 1,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1">
                                          <p:stCondLst>
                                            <p:cond delay="63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" decel="50000">
                                          <p:stCondLst>
                                            <p:cond delay="66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1">
                                          <p:stCondLst>
                                            <p:cond delay="129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" decel="50000">
                                          <p:stCondLst>
                                            <p:cond delay="131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/>
      <p:bldP spid="6" grpId="0"/>
      <p:bldP spid="11" grpId="0"/>
      <p:bldP spid="13" grpId="1" animBg="1"/>
      <p:bldP spid="14" grpId="1"/>
      <p:bldP spid="15" grpId="1" animBg="1"/>
      <p:bldP spid="16" grpId="0"/>
      <p:bldP spid="18" grpId="0"/>
      <p:bldP spid="19" grpId="0" animBg="1"/>
      <p:bldP spid="21" grpId="0" animBg="1"/>
      <p:bldP spid="22" grpId="0" animBg="1"/>
      <p:bldP spid="23" grpId="0" animBg="1"/>
      <p:bldP spid="24" grpId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234787">
            <a:off x="84907" y="281212"/>
            <a:ext cx="86203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dirty="0" smtClean="0">
                <a:ln>
                  <a:solidFill>
                    <a:schemeClr val="bg1"/>
                  </a:solidFill>
                </a:ln>
                <a:latin typeface="Gabriola" pitchFamily="82" charset="0"/>
              </a:rPr>
              <a:t>Хімічні властивості</a:t>
            </a:r>
            <a:endParaRPr lang="uk-UA" sz="9600" dirty="0">
              <a:ln>
                <a:solidFill>
                  <a:schemeClr val="bg1"/>
                </a:solidFill>
              </a:ln>
              <a:latin typeface="Gabriola" pitchFamily="82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00220196"/>
              </p:ext>
            </p:extLst>
          </p:nvPr>
        </p:nvGraphicFramePr>
        <p:xfrm>
          <a:off x="0" y="1772816"/>
          <a:ext cx="91440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3863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888432" y="260648"/>
            <a:ext cx="5076056" cy="2664296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Стрелка вниз 4"/>
          <p:cNvSpPr/>
          <p:nvPr/>
        </p:nvSpPr>
        <p:spPr>
          <a:xfrm>
            <a:off x="1619672" y="1646078"/>
            <a:ext cx="648072" cy="2070954"/>
          </a:xfrm>
          <a:prstGeom prst="downArrow">
            <a:avLst>
              <a:gd name="adj1" fmla="val 29251"/>
              <a:gd name="adj2" fmla="val 593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трелка вниз 5"/>
          <p:cNvSpPr/>
          <p:nvPr/>
        </p:nvSpPr>
        <p:spPr>
          <a:xfrm>
            <a:off x="5456099" y="3149677"/>
            <a:ext cx="628070" cy="1503459"/>
          </a:xfrm>
          <a:prstGeom prst="downArrow">
            <a:avLst>
              <a:gd name="adj1" fmla="val 29251"/>
              <a:gd name="adj2" fmla="val 593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 w="57150">
                <a:solidFill>
                  <a:schemeClr val="bg1"/>
                </a:solidFill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35696" y="1512154"/>
            <a:ext cx="1944216" cy="126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1043608" y="3718791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тверді</a:t>
            </a:r>
            <a:endParaRPr lang="uk-UA" sz="4400" dirty="0">
              <a:ln w="17780" cmpd="sng">
                <a:solidFill>
                  <a:schemeClr val="bg1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77244" y="260648"/>
            <a:ext cx="457121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3800" b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мила</a:t>
            </a:r>
            <a:endParaRPr lang="uk-UA" sz="13800" dirty="0">
              <a:ln w="17780" cmpd="sng">
                <a:solidFill>
                  <a:schemeClr val="bg1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4603775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рідкі</a:t>
            </a:r>
            <a:endParaRPr lang="uk-UA" sz="4400" dirty="0">
              <a:ln w="17780" cmpd="sng">
                <a:solidFill>
                  <a:schemeClr val="bg1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7534" y="4557027"/>
            <a:ext cx="42844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50" dirty="0" smtClean="0">
                <a:ln w="3175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800" b="1" spc="50" dirty="0" smtClean="0">
                <a:ln w="3175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en-US" sz="4000" b="1" spc="50" dirty="0" smtClean="0">
                <a:ln w="3175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sz="2800" b="1" spc="50" dirty="0" smtClean="0">
                <a:ln w="3175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</a:t>
            </a:r>
            <a:r>
              <a:rPr lang="en-US" sz="4000" b="1" spc="50" dirty="0" smtClean="0">
                <a:ln w="3175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COONa</a:t>
            </a:r>
            <a:r>
              <a:rPr lang="uk-UA" sz="4000" b="1" spc="50" dirty="0" smtClean="0">
                <a:ln w="3175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spc="50" dirty="0" smtClean="0">
                <a:ln w="3175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800" b="1" spc="50" dirty="0" smtClean="0">
                <a:ln w="3175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sz="4000" b="1" spc="50" dirty="0" smtClean="0">
                <a:ln w="3175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sz="2800" b="1" spc="50" dirty="0" smtClean="0">
                <a:ln w="3175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</a:t>
            </a:r>
            <a:r>
              <a:rPr lang="en-US" sz="4000" b="1" spc="50" dirty="0" smtClean="0">
                <a:ln w="3175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COONa</a:t>
            </a:r>
          </a:p>
          <a:p>
            <a:endParaRPr lang="uk-UA" sz="3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18637" y="5542493"/>
            <a:ext cx="38884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</a:t>
            </a:r>
            <a:r>
              <a:rPr lang="en-US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15</a:t>
            </a: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H</a:t>
            </a:r>
            <a:r>
              <a:rPr lang="en-US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31</a:t>
            </a: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COOK</a:t>
            </a:r>
            <a:r>
              <a:rPr lang="uk-UA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endParaRPr lang="en-US" sz="32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</a:t>
            </a:r>
            <a:r>
              <a:rPr lang="en-US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17</a:t>
            </a: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H</a:t>
            </a:r>
            <a:r>
              <a:rPr lang="en-US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35</a:t>
            </a: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COOK</a:t>
            </a:r>
          </a:p>
          <a:p>
            <a:endParaRPr lang="uk-U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Половина рамки 14"/>
          <p:cNvSpPr/>
          <p:nvPr/>
        </p:nvSpPr>
        <p:spPr>
          <a:xfrm flipV="1">
            <a:off x="179512" y="4797152"/>
            <a:ext cx="2717703" cy="1328194"/>
          </a:xfrm>
          <a:prstGeom prst="halfFrame">
            <a:avLst>
              <a:gd name="adj1" fmla="val 10047"/>
              <a:gd name="adj2" fmla="val 110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6" name="Половина рамки 15"/>
          <p:cNvSpPr/>
          <p:nvPr/>
        </p:nvSpPr>
        <p:spPr>
          <a:xfrm flipH="1" flipV="1">
            <a:off x="4932040" y="5429199"/>
            <a:ext cx="2374976" cy="1328194"/>
          </a:xfrm>
          <a:prstGeom prst="halfFrame">
            <a:avLst>
              <a:gd name="adj1" fmla="val 9034"/>
              <a:gd name="adj2" fmla="val 9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86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2" grpId="0"/>
      <p:bldP spid="13" grpId="0"/>
      <p:bldP spid="15" grpId="0" animBg="1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46</Words>
  <Application>Microsoft Office PowerPoint</Application>
  <PresentationFormat>Экран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darkKILLER</dc:creator>
  <cp:lastModifiedBy>darkKILLER</cp:lastModifiedBy>
  <cp:revision>11</cp:revision>
  <dcterms:created xsi:type="dcterms:W3CDTF">2010-12-27T16:24:03Z</dcterms:created>
  <dcterms:modified xsi:type="dcterms:W3CDTF">2010-12-27T17:50:59Z</dcterms:modified>
</cp:coreProperties>
</file>