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66EE06-4A72-4ADE-BDD8-AAFDD355C39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66EE06-4A72-4ADE-BDD8-AAFDD355C39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66EE06-4A72-4ADE-BDD8-AAFDD355C39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66EE06-4A72-4ADE-BDD8-AAFDD355C39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66EE06-4A72-4ADE-BDD8-AAFDD355C398}"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66EE06-4A72-4ADE-BDD8-AAFDD355C398}"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66EE06-4A72-4ADE-BDD8-AAFDD355C398}" type="datetimeFigureOut">
              <a:rPr lang="ru-RU" smtClean="0"/>
              <a:t>17.04.2014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66EE06-4A72-4ADE-BDD8-AAFDD355C398}" type="datetimeFigureOut">
              <a:rPr lang="ru-RU" smtClean="0"/>
              <a:t>17.04.2014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66EE06-4A72-4ADE-BDD8-AAFDD355C398}" type="datetimeFigureOut">
              <a:rPr lang="ru-RU" smtClean="0"/>
              <a:t>17.04.2014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66EE06-4A72-4ADE-BDD8-AAFDD355C398}"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66EE06-4A72-4ADE-BDD8-AAFDD355C398}"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D6F89E-D7F1-4E64-A293-2476366C5FD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6EE06-4A72-4ADE-BDD8-AAFDD355C398}" type="datetimeFigureOut">
              <a:rPr lang="ru-RU" smtClean="0"/>
              <a:t>17.04.2014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6F89E-D7F1-4E64-A293-2476366C5FD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1266" name="Picture 2" descr="http://svit24.net/images/stories/articles/2012/Tecnology/03-2012/Medicina-61.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Прямоугольник 4"/>
          <p:cNvSpPr/>
          <p:nvPr/>
        </p:nvSpPr>
        <p:spPr>
          <a:xfrm>
            <a:off x="467544" y="980728"/>
            <a:ext cx="7416824" cy="1107996"/>
          </a:xfrm>
          <a:prstGeom prst="rect">
            <a:avLst/>
          </a:prstGeom>
        </p:spPr>
        <p:txBody>
          <a:bodyPr wrap="square">
            <a:spAutoFit/>
          </a:bodyPr>
          <a:lstStyle/>
          <a:p>
            <a:r>
              <a:rPr lang="ru-RU" altLang="ru-RU" sz="6600" b="1" i="1" dirty="0" err="1" smtClean="0">
                <a:latin typeface="Comic Sans MS" pitchFamily="66" charset="0"/>
              </a:rPr>
              <a:t>Хімія</a:t>
            </a:r>
            <a:r>
              <a:rPr lang="ru-RU" altLang="ru-RU" sz="6600" b="1" i="1" dirty="0" smtClean="0">
                <a:latin typeface="Comic Sans MS" pitchFamily="66" charset="0"/>
              </a:rPr>
              <a:t> в </a:t>
            </a:r>
            <a:r>
              <a:rPr lang="ru-RU" altLang="ru-RU" sz="6600" b="1" i="1" dirty="0" err="1" smtClean="0">
                <a:latin typeface="Comic Sans MS" pitchFamily="66" charset="0"/>
              </a:rPr>
              <a:t>медицині</a:t>
            </a:r>
            <a:r>
              <a:rPr lang="ru-RU" altLang="ru-RU" sz="6600" b="1" i="1" dirty="0" smtClean="0"/>
              <a:t> </a:t>
            </a:r>
            <a:endParaRPr lang="ru-RU" sz="66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3785652"/>
          </a:xfrm>
          <a:prstGeom prst="rect">
            <a:avLst/>
          </a:prstGeom>
        </p:spPr>
        <p:txBody>
          <a:bodyPr wrap="square">
            <a:spAutoFit/>
          </a:bodyPr>
          <a:lstStyle/>
          <a:p>
            <a:pPr>
              <a:defRPr/>
            </a:pPr>
            <a:r>
              <a:rPr lang="uk-UA" altLang="ru-RU" sz="2400" dirty="0">
                <a:solidFill>
                  <a:srgbClr val="FF0000"/>
                </a:solidFill>
                <a:latin typeface="Comic Sans MS" pitchFamily="66" charset="0"/>
              </a:rPr>
              <a:t>Кофеїн</a:t>
            </a:r>
            <a:r>
              <a:rPr lang="uk-UA" altLang="ru-RU" sz="2400" dirty="0">
                <a:latin typeface="Comic Sans MS" pitchFamily="66" charset="0"/>
              </a:rPr>
              <a:t> </a:t>
            </a:r>
            <a:r>
              <a:rPr lang="uk-UA" altLang="ru-RU" sz="2400" dirty="0" smtClean="0">
                <a:latin typeface="Comic Sans MS" pitchFamily="66" charset="0"/>
              </a:rPr>
              <a:t> - міститься </a:t>
            </a:r>
            <a:r>
              <a:rPr lang="uk-UA" altLang="ru-RU" sz="2400" dirty="0">
                <a:latin typeface="Comic Sans MS" pitchFamily="66" charset="0"/>
              </a:rPr>
              <a:t>в каві, чаї, какао, коле і </a:t>
            </a:r>
            <a:r>
              <a:rPr lang="uk-UA" altLang="ru-RU" sz="2400" dirty="0" err="1">
                <a:latin typeface="Comic Sans MS" pitchFamily="66" charset="0"/>
              </a:rPr>
              <a:t>матé</a:t>
            </a:r>
            <a:r>
              <a:rPr lang="uk-UA" altLang="ru-RU" sz="2400" dirty="0">
                <a:latin typeface="Comic Sans MS" pitchFamily="66" charset="0"/>
              </a:rPr>
              <a:t> (парагвайський чай). </a:t>
            </a:r>
            <a:endParaRPr lang="uk-UA" altLang="ru-RU" sz="2400" dirty="0" smtClean="0">
              <a:latin typeface="Comic Sans MS" pitchFamily="66" charset="0"/>
            </a:endParaRPr>
          </a:p>
          <a:p>
            <a:pPr>
              <a:defRPr/>
            </a:pPr>
            <a:r>
              <a:rPr lang="uk-UA" altLang="ru-RU" sz="2400" dirty="0" smtClean="0">
                <a:latin typeface="Comic Sans MS" pitchFamily="66" charset="0"/>
              </a:rPr>
              <a:t>У </a:t>
            </a:r>
            <a:r>
              <a:rPr lang="uk-UA" altLang="ru-RU" sz="2400" dirty="0">
                <a:latin typeface="Comic Sans MS" pitchFamily="66" charset="0"/>
              </a:rPr>
              <a:t>складі багатьох напоїв його споживають мільйони людей у всьому світі. Кофеїн зазвичай витягують з чаю, чайного пилу, чайних відходів або виділяють сублімацією при підсмажуванні кави. Його також можна синтезувати з теоброміну. Кофеїн надає збудливу дію на центральну нервову і серцево-судинну системи, використовується для стимуляції серцевої діяльності, дихання і як протиотруту при отруєнні морфіном та барбітуратами. </a:t>
            </a:r>
            <a:endParaRPr lang="uk-UA" altLang="ru-RU" sz="2400" dirty="0">
              <a:latin typeface="Comic Sans MS" pitchFamily="66" charset="0"/>
            </a:endParaRPr>
          </a:p>
        </p:txBody>
      </p:sp>
      <p:pic>
        <p:nvPicPr>
          <p:cNvPr id="3" name="imgb" descr="http://newsby.org/by/newsimg/2009/02/2785.jpg"/>
          <p:cNvPicPr>
            <a:picLocks noChangeAspect="1" noChangeArrowheads="1"/>
          </p:cNvPicPr>
          <p:nvPr/>
        </p:nvPicPr>
        <p:blipFill>
          <a:blip r:embed="rId2" cstate="print"/>
          <a:srcRect/>
          <a:stretch>
            <a:fillRect/>
          </a:stretch>
        </p:blipFill>
        <p:spPr bwMode="auto">
          <a:xfrm>
            <a:off x="0" y="3786821"/>
            <a:ext cx="4499992" cy="3071179"/>
          </a:xfrm>
          <a:prstGeom prst="rect">
            <a:avLst/>
          </a:prstGeom>
          <a:noFill/>
          <a:ln w="9525">
            <a:noFill/>
            <a:miter lim="800000"/>
            <a:headEnd/>
            <a:tailEnd/>
          </a:ln>
        </p:spPr>
      </p:pic>
      <p:pic>
        <p:nvPicPr>
          <p:cNvPr id="21506" name="Picture 2" descr="http://ilive.com.ua/sites/default/files/28679.jpg"/>
          <p:cNvPicPr>
            <a:picLocks noChangeAspect="1" noChangeArrowheads="1"/>
          </p:cNvPicPr>
          <p:nvPr/>
        </p:nvPicPr>
        <p:blipFill>
          <a:blip r:embed="rId3" cstate="print"/>
          <a:srcRect/>
          <a:stretch>
            <a:fillRect/>
          </a:stretch>
        </p:blipFill>
        <p:spPr bwMode="auto">
          <a:xfrm>
            <a:off x="4499992" y="3789040"/>
            <a:ext cx="4644008" cy="3068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nodeType="clickEffect">
                                  <p:stCondLst>
                                    <p:cond delay="0"/>
                                  </p:stCondLst>
                                  <p:childTnLst>
                                    <p:anim calcmode="lin" valueType="num">
                                      <p:cBhvr>
                                        <p:cTn id="13" dur="1000"/>
                                        <p:tgtEl>
                                          <p:spTgt spid="3"/>
                                        </p:tgtEl>
                                        <p:attrNameLst>
                                          <p:attrName>ppt_x</p:attrName>
                                        </p:attrNameLst>
                                      </p:cBhvr>
                                      <p:tavLst>
                                        <p:tav tm="0">
                                          <p:val>
                                            <p:strVal val="ppt_x"/>
                                          </p:val>
                                        </p:tav>
                                        <p:tav tm="100000">
                                          <p:val>
                                            <p:strVal val="ppt_x-.2"/>
                                          </p:val>
                                        </p:tav>
                                      </p:tavLst>
                                    </p:anim>
                                    <p:anim calcmode="lin" valueType="num">
                                      <p:cBhvr>
                                        <p:cTn id="14" dur="1000"/>
                                        <p:tgtEl>
                                          <p:spTgt spid="3"/>
                                        </p:tgtEl>
                                        <p:attrNameLst>
                                          <p:attrName>ppt_y</p:attrName>
                                        </p:attrNameLst>
                                      </p:cBhvr>
                                      <p:tavLst>
                                        <p:tav tm="0">
                                          <p:val>
                                            <p:strVal val="ppt_y"/>
                                          </p:val>
                                        </p:tav>
                                        <p:tav tm="100000">
                                          <p:val>
                                            <p:strVal val="ppt_y"/>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xit" presetSubtype="0" fill="hold" nodeType="clickEffect">
                                  <p:stCondLst>
                                    <p:cond delay="0"/>
                                  </p:stCondLst>
                                  <p:childTnLst>
                                    <p:animEffect transition="out" filter="fade">
                                      <p:cBhvr>
                                        <p:cTn id="20" dur="2000"/>
                                        <p:tgtEl>
                                          <p:spTgt spid="3"/>
                                        </p:tgtEl>
                                      </p:cBhvr>
                                    </p:animEffect>
                                    <p:anim calcmode="lin" valueType="num">
                                      <p:cBhvr>
                                        <p:cTn id="21" dur="2000"/>
                                        <p:tgtEl>
                                          <p:spTgt spid="3"/>
                                        </p:tgtEl>
                                        <p:attrNameLst>
                                          <p:attrName>style.rotation</p:attrName>
                                        </p:attrNameLst>
                                      </p:cBhvr>
                                      <p:tavLst>
                                        <p:tav tm="0">
                                          <p:val>
                                            <p:fltVal val="0"/>
                                          </p:val>
                                        </p:tav>
                                        <p:tav tm="100000">
                                          <p:val>
                                            <p:fltVal val="720"/>
                                          </p:val>
                                        </p:tav>
                                      </p:tavLst>
                                    </p:anim>
                                    <p:anim calcmode="lin" valueType="num">
                                      <p:cBhvr>
                                        <p:cTn id="22" dur="2000"/>
                                        <p:tgtEl>
                                          <p:spTgt spid="3"/>
                                        </p:tgtEl>
                                        <p:attrNameLst>
                                          <p:attrName>ppt_h</p:attrName>
                                        </p:attrNameLst>
                                      </p:cBhvr>
                                      <p:tavLst>
                                        <p:tav tm="0">
                                          <p:val>
                                            <p:strVal val="ppt_h"/>
                                          </p:val>
                                        </p:tav>
                                        <p:tav tm="100000">
                                          <p:val>
                                            <p:fltVal val="0"/>
                                          </p:val>
                                        </p:tav>
                                      </p:tavLst>
                                    </p:anim>
                                    <p:anim calcmode="lin" valueType="num">
                                      <p:cBhvr>
                                        <p:cTn id="23" dur="2000"/>
                                        <p:tgtEl>
                                          <p:spTgt spid="3"/>
                                        </p:tgtEl>
                                        <p:attrNameLst>
                                          <p:attrName>ppt_w</p:attrName>
                                        </p:attrNameLst>
                                      </p:cBhvr>
                                      <p:tavLst>
                                        <p:tav tm="0">
                                          <p:val>
                                            <p:strVal val="ppt_w"/>
                                          </p:val>
                                        </p:tav>
                                        <p:tav tm="100000">
                                          <p:val>
                                            <p:fltVal val="0"/>
                                          </p:val>
                                        </p:tav>
                                      </p:tavLst>
                                    </p:anim>
                                    <p:set>
                                      <p:cBhvr>
                                        <p:cTn id="2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985706"/>
          </a:xfrm>
          <a:prstGeom prst="rect">
            <a:avLst/>
          </a:prstGeom>
        </p:spPr>
        <p:txBody>
          <a:bodyPr wrap="square">
            <a:spAutoFit/>
          </a:bodyPr>
          <a:lstStyle/>
          <a:p>
            <a:pPr>
              <a:defRPr/>
            </a:pPr>
            <a:r>
              <a:rPr lang="uk-UA" altLang="ru-RU" sz="2300" i="1" dirty="0">
                <a:solidFill>
                  <a:srgbClr val="FF0000"/>
                </a:solidFill>
                <a:latin typeface="Comic Sans MS" pitchFamily="66" charset="0"/>
              </a:rPr>
              <a:t>Кокаїн</a:t>
            </a:r>
            <a:r>
              <a:rPr lang="uk-UA" altLang="ru-RU" sz="2300" dirty="0">
                <a:solidFill>
                  <a:srgbClr val="FF0000"/>
                </a:solidFill>
                <a:latin typeface="Comic Sans MS" pitchFamily="66" charset="0"/>
              </a:rPr>
              <a:t> </a:t>
            </a:r>
            <a:r>
              <a:rPr lang="uk-UA" altLang="ru-RU" sz="2300" dirty="0" smtClean="0">
                <a:latin typeface="Comic Sans MS" pitchFamily="66" charset="0"/>
              </a:rPr>
              <a:t> - отримують </a:t>
            </a:r>
            <a:r>
              <a:rPr lang="uk-UA" altLang="ru-RU" sz="2300" dirty="0">
                <a:latin typeface="Comic Sans MS" pitchFamily="66" charset="0"/>
              </a:rPr>
              <a:t>з листя коки або синтезують з </a:t>
            </a:r>
            <a:r>
              <a:rPr lang="uk-UA" altLang="ru-RU" sz="2300" dirty="0" err="1">
                <a:latin typeface="Comic Sans MS" pitchFamily="66" charset="0"/>
              </a:rPr>
              <a:t>екгонін</a:t>
            </a:r>
            <a:r>
              <a:rPr lang="uk-UA" altLang="ru-RU" sz="2300" dirty="0">
                <a:latin typeface="Comic Sans MS" pitchFamily="66" charset="0"/>
              </a:rPr>
              <a:t>, що виділяється з рослинної сировини. Це потужний місцевий анестетик, він входить до мікстуру </a:t>
            </a:r>
            <a:r>
              <a:rPr lang="uk-UA" altLang="ru-RU" sz="2300" dirty="0" err="1">
                <a:latin typeface="Comic Sans MS" pitchFamily="66" charset="0"/>
              </a:rPr>
              <a:t>Бромптона</a:t>
            </a:r>
            <a:r>
              <a:rPr lang="uk-UA" altLang="ru-RU" sz="2300" dirty="0">
                <a:latin typeface="Comic Sans MS" pitchFamily="66" charset="0"/>
              </a:rPr>
              <a:t>, яка використовується для пом'якшення жорстоких болів, супроводжуючих останню стадію раку. Його стимулюючу дію на ЦНС зменшує седативний ефект і ослаблення дихання від застосування морфіну або </a:t>
            </a:r>
            <a:r>
              <a:rPr lang="uk-UA" altLang="ru-RU" sz="2300" dirty="0" err="1">
                <a:latin typeface="Comic Sans MS" pitchFamily="66" charset="0"/>
              </a:rPr>
              <a:t>метадону</a:t>
            </a:r>
            <a:r>
              <a:rPr lang="uk-UA" altLang="ru-RU" sz="2300" dirty="0">
                <a:latin typeface="Comic Sans MS" pitchFamily="66" charset="0"/>
              </a:rPr>
              <a:t>, що використовуються в якості наркотичних анальгетиків у складі мікстури </a:t>
            </a:r>
            <a:r>
              <a:rPr lang="uk-UA" altLang="ru-RU" sz="2300" dirty="0" err="1">
                <a:latin typeface="Comic Sans MS" pitchFamily="66" charset="0"/>
              </a:rPr>
              <a:t>Бромптона</a:t>
            </a:r>
            <a:r>
              <a:rPr lang="uk-UA" altLang="ru-RU" sz="2300" dirty="0">
                <a:latin typeface="Comic Sans MS" pitchFamily="66" charset="0"/>
              </a:rPr>
              <a:t>. Звикання до кокаїну настає дуже швидко. Він включений до списку речовин, які підлягають особливо ретельному контролю.</a:t>
            </a:r>
            <a:endParaRPr lang="uk-UA" altLang="ru-RU" sz="2300" dirty="0">
              <a:latin typeface="Comic Sans MS" pitchFamily="66" charset="0"/>
            </a:endParaRPr>
          </a:p>
        </p:txBody>
      </p:sp>
      <p:pic>
        <p:nvPicPr>
          <p:cNvPr id="20482" name="Picture 2" descr="http://xn--80achd5ad.xn--p1ai/images/traditional_medicine/narkologiya/kokain.jpg"/>
          <p:cNvPicPr>
            <a:picLocks noChangeAspect="1" noChangeArrowheads="1"/>
          </p:cNvPicPr>
          <p:nvPr/>
        </p:nvPicPr>
        <p:blipFill>
          <a:blip r:embed="rId2" cstate="print"/>
          <a:srcRect/>
          <a:stretch>
            <a:fillRect/>
          </a:stretch>
        </p:blipFill>
        <p:spPr bwMode="auto">
          <a:xfrm>
            <a:off x="0" y="3933056"/>
            <a:ext cx="4572000" cy="2924944"/>
          </a:xfrm>
          <a:prstGeom prst="rect">
            <a:avLst/>
          </a:prstGeom>
          <a:noFill/>
        </p:spPr>
      </p:pic>
      <p:pic>
        <p:nvPicPr>
          <p:cNvPr id="20484" name="Picture 4" descr="http://image.tsn.ua/media/images2/original/Sep2012/383673230.jpg"/>
          <p:cNvPicPr>
            <a:picLocks noChangeAspect="1" noChangeArrowheads="1"/>
          </p:cNvPicPr>
          <p:nvPr/>
        </p:nvPicPr>
        <p:blipFill>
          <a:blip r:embed="rId3" cstate="print"/>
          <a:srcRect/>
          <a:stretch>
            <a:fillRect/>
          </a:stretch>
        </p:blipFill>
        <p:spPr bwMode="auto">
          <a:xfrm>
            <a:off x="4572000" y="3933056"/>
            <a:ext cx="4572000" cy="29249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680"/>
            <a:ext cx="9144000" cy="2308324"/>
          </a:xfrm>
          <a:prstGeom prst="rect">
            <a:avLst/>
          </a:prstGeom>
        </p:spPr>
        <p:txBody>
          <a:bodyPr wrap="square">
            <a:spAutoFit/>
          </a:bodyPr>
          <a:lstStyle/>
          <a:p>
            <a:pPr>
              <a:defRPr/>
            </a:pPr>
            <a:r>
              <a:rPr lang="ru-RU" altLang="ru-RU" sz="2400" i="1" dirty="0" err="1" smtClean="0">
                <a:solidFill>
                  <a:srgbClr val="FF0000"/>
                </a:solidFill>
                <a:latin typeface="Comic Sans MS" pitchFamily="66" charset="0"/>
              </a:rPr>
              <a:t>Нікотин</a:t>
            </a:r>
            <a:r>
              <a:rPr lang="ru-RU" altLang="ru-RU" sz="2400" dirty="0" smtClean="0">
                <a:solidFill>
                  <a:srgbClr val="FF0000"/>
                </a:solidFill>
                <a:latin typeface="Comic Sans MS" pitchFamily="66" charset="0"/>
              </a:rPr>
              <a:t>.  </a:t>
            </a:r>
            <a:r>
              <a:rPr lang="uk-UA" altLang="ru-RU" sz="2400" dirty="0">
                <a:latin typeface="Comic Sans MS" pitchFamily="66" charset="0"/>
              </a:rPr>
              <a:t>Цей рідкий алкалоїд в чистому вигляді виділений в 1828 </a:t>
            </a:r>
            <a:r>
              <a:rPr lang="uk-UA" altLang="ru-RU" sz="2400" dirty="0" err="1">
                <a:latin typeface="Comic Sans MS" pitchFamily="66" charset="0"/>
              </a:rPr>
              <a:t>Поссельт</a:t>
            </a:r>
            <a:r>
              <a:rPr lang="uk-UA" altLang="ru-RU" sz="2400" dirty="0">
                <a:latin typeface="Comic Sans MS" pitchFamily="66" charset="0"/>
              </a:rPr>
              <a:t> і </a:t>
            </a:r>
            <a:r>
              <a:rPr lang="uk-UA" altLang="ru-RU" sz="2400" dirty="0" err="1">
                <a:latin typeface="Comic Sans MS" pitchFamily="66" charset="0"/>
              </a:rPr>
              <a:t>Рейманом</a:t>
            </a:r>
            <a:r>
              <a:rPr lang="uk-UA" altLang="ru-RU" sz="2400" dirty="0">
                <a:latin typeface="Comic Sans MS" pitchFamily="66" charset="0"/>
              </a:rPr>
              <a:t>. Його основне джерело - тютюн, річне виробництво листя якого перевищує 5 млн. т. Нікотин зустрічається також у різних видах плауна, хвощі польовому і деяких інших рослинах. При курінні більша частина нікотину руйнується або випаровується. </a:t>
            </a:r>
            <a:endParaRPr lang="uk-UA" altLang="ru-RU" sz="2400" dirty="0">
              <a:latin typeface="Comic Sans MS" pitchFamily="66" charset="0"/>
            </a:endParaRPr>
          </a:p>
        </p:txBody>
      </p:sp>
      <p:pic>
        <p:nvPicPr>
          <p:cNvPr id="4" name="Picture 4" descr="http://cs5729.vk.me/u40558122/97578182/x_38fe4dc6.jpg"/>
          <p:cNvPicPr>
            <a:picLocks noChangeAspect="1" noChangeArrowheads="1"/>
          </p:cNvPicPr>
          <p:nvPr/>
        </p:nvPicPr>
        <p:blipFill>
          <a:blip r:embed="rId2" cstate="print"/>
          <a:srcRect/>
          <a:stretch>
            <a:fillRect/>
          </a:stretch>
        </p:blipFill>
        <p:spPr bwMode="auto">
          <a:xfrm>
            <a:off x="0" y="2564905"/>
            <a:ext cx="9144000" cy="42930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5220072" cy="6001643"/>
          </a:xfrm>
          <a:prstGeom prst="rect">
            <a:avLst/>
          </a:prstGeom>
        </p:spPr>
        <p:txBody>
          <a:bodyPr wrap="square">
            <a:spAutoFit/>
          </a:bodyPr>
          <a:lstStyle/>
          <a:p>
            <a:pPr>
              <a:defRPr/>
            </a:pPr>
            <a:r>
              <a:rPr lang="uk-UA" altLang="ru-RU" sz="2400" dirty="0">
                <a:latin typeface="Comic Sans MS" pitchFamily="66" charset="0"/>
              </a:rPr>
              <a:t>Нікотин - сильна отрута. У малих кількостях він стимулює дихання, але у великих - пригнічує передачу імпульсу в симпатичних і парасимпатичних нервових вузлах. Смерть настає від припинення дихання. Нікотин сильно впливає на серцево-судинну систему, викликаючи звуження периферичних судин, тахікардію і підйом систолічного і </a:t>
            </a:r>
            <a:r>
              <a:rPr lang="uk-UA" altLang="ru-RU" sz="2400" dirty="0" err="1">
                <a:latin typeface="Comic Sans MS" pitchFamily="66" charset="0"/>
              </a:rPr>
              <a:t>діастолічного</a:t>
            </a:r>
            <a:r>
              <a:rPr lang="uk-UA" altLang="ru-RU" sz="2400" dirty="0">
                <a:latin typeface="Comic Sans MS" pitchFamily="66" charset="0"/>
              </a:rPr>
              <a:t> кров'яного тиску. Нікотин (зазвичай у вигляді сульфату) використовується як інсектицид в аерозолях і порошках.</a:t>
            </a:r>
            <a:endParaRPr lang="uk-UA" altLang="ru-RU" sz="2400" dirty="0">
              <a:latin typeface="Comic Sans MS" pitchFamily="66" charset="0"/>
            </a:endParaRPr>
          </a:p>
        </p:txBody>
      </p:sp>
      <p:pic>
        <p:nvPicPr>
          <p:cNvPr id="27650" name="Picture 2" descr="http://uastudent.com/wp-content/uploads/2012/01/smoking.jpg"/>
          <p:cNvPicPr>
            <a:picLocks noChangeAspect="1" noChangeArrowheads="1"/>
          </p:cNvPicPr>
          <p:nvPr/>
        </p:nvPicPr>
        <p:blipFill>
          <a:blip r:embed="rId2" cstate="print"/>
          <a:srcRect/>
          <a:stretch>
            <a:fillRect/>
          </a:stretch>
        </p:blipFill>
        <p:spPr bwMode="auto">
          <a:xfrm>
            <a:off x="5364088" y="0"/>
            <a:ext cx="3779912" cy="3501008"/>
          </a:xfrm>
          <a:prstGeom prst="rect">
            <a:avLst/>
          </a:prstGeom>
          <a:ln>
            <a:noFill/>
          </a:ln>
          <a:effectLst>
            <a:outerShdw blurRad="292100" dist="139700" dir="2700000" algn="tl" rotWithShape="0">
              <a:srgbClr val="333333">
                <a:alpha val="65000"/>
              </a:srgbClr>
            </a:outerShdw>
          </a:effectLst>
        </p:spPr>
      </p:pic>
      <p:pic>
        <p:nvPicPr>
          <p:cNvPr id="5" name="Picture 2" descr="http://psyplants.com.ua/wp-content/uploads/2011/11/%D0%BD%D0%B8%D0%BA%D0%BE%D1%82%D0%B8%D0%BD.jpg"/>
          <p:cNvPicPr>
            <a:picLocks noChangeAspect="1" noChangeArrowheads="1"/>
          </p:cNvPicPr>
          <p:nvPr/>
        </p:nvPicPr>
        <p:blipFill>
          <a:blip r:embed="rId3" cstate="print"/>
          <a:srcRect/>
          <a:stretch>
            <a:fillRect/>
          </a:stretch>
        </p:blipFill>
        <p:spPr bwMode="auto">
          <a:xfrm>
            <a:off x="5364088" y="3501008"/>
            <a:ext cx="3779912" cy="335699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0"/>
            <a:ext cx="4824535" cy="923330"/>
          </a:xfrm>
          <a:prstGeom prst="rect">
            <a:avLst/>
          </a:prstGeom>
        </p:spPr>
        <p:txBody>
          <a:bodyPr wrap="square">
            <a:spAutoFit/>
          </a:bodyPr>
          <a:lstStyle/>
          <a:p>
            <a:r>
              <a:rPr lang="ru-RU" altLang="ru-RU" sz="5400" u="sng" dirty="0" err="1" smtClean="0">
                <a:solidFill>
                  <a:srgbClr val="FF0000"/>
                </a:solidFill>
              </a:rPr>
              <a:t>Антибіотики</a:t>
            </a:r>
            <a:r>
              <a:rPr lang="ru-RU" altLang="ru-RU" sz="5400" dirty="0" smtClean="0">
                <a:solidFill>
                  <a:srgbClr val="FF0000"/>
                </a:solidFill>
              </a:rPr>
              <a:t> </a:t>
            </a:r>
            <a:endParaRPr lang="ru-RU" sz="5400" dirty="0">
              <a:solidFill>
                <a:srgbClr val="FF0000"/>
              </a:solidFill>
            </a:endParaRPr>
          </a:p>
        </p:txBody>
      </p:sp>
      <p:sp>
        <p:nvSpPr>
          <p:cNvPr id="3" name="Прямоугольник 2"/>
          <p:cNvSpPr/>
          <p:nvPr/>
        </p:nvSpPr>
        <p:spPr>
          <a:xfrm>
            <a:off x="0" y="1052736"/>
            <a:ext cx="8964488" cy="4524315"/>
          </a:xfrm>
          <a:prstGeom prst="rect">
            <a:avLst/>
          </a:prstGeom>
        </p:spPr>
        <p:txBody>
          <a:bodyPr wrap="square">
            <a:spAutoFit/>
          </a:bodyPr>
          <a:lstStyle/>
          <a:p>
            <a:r>
              <a:rPr lang="uk-UA" altLang="ru-RU" sz="2400" dirty="0">
                <a:latin typeface="Comic Sans MS" pitchFamily="66" charset="0"/>
              </a:rPr>
              <a:t>Зазвичай антибіотиком називають речовину, яка синтезується одним мікроорганізмом і здатна перешкоджати розвитку іншого мікроорганізму. У 1929 р. випадковість дозволила англійському бактеріологу Олександру Флемінгу вперше спостерігати протимікробну активність пеніциліну. Культури стафілокока, які вирощувалися на живильному середовищі, були випадково заражені зеленою цвіллю. Флемінг помітив, що стафілококові палички, що знаходяться по сусідству з цвіллю, руйнувалися. У 1940 році вдалося виділити хімічна сполука, яка виробляв грибок. Його назвали </a:t>
            </a:r>
            <a:r>
              <a:rPr lang="uk-UA" altLang="ru-RU" sz="2400" dirty="0" err="1">
                <a:latin typeface="Comic Sans MS" pitchFamily="66" charset="0"/>
              </a:rPr>
              <a:t>пеніциліно</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НИЦИЛЛИН (белая точка). Видно его угнетающее влияние (темное кольцо) на рост колонии стафилококков (полосы)."/>
          <p:cNvPicPr>
            <a:picLocks noChangeAspect="1" noChangeArrowheads="1"/>
          </p:cNvPicPr>
          <p:nvPr/>
        </p:nvPicPr>
        <p:blipFill>
          <a:blip r:embed="rId2" cstate="print"/>
          <a:srcRect/>
          <a:stretch>
            <a:fillRect/>
          </a:stretch>
        </p:blipFill>
        <p:spPr bwMode="auto">
          <a:xfrm>
            <a:off x="0" y="0"/>
            <a:ext cx="4283968" cy="6858000"/>
          </a:xfrm>
          <a:prstGeom prst="rect">
            <a:avLst/>
          </a:prstGeom>
          <a:noFill/>
          <a:ln w="9525">
            <a:noFill/>
            <a:miter lim="800000"/>
            <a:headEnd/>
            <a:tailEnd/>
          </a:ln>
        </p:spPr>
      </p:pic>
      <p:sp>
        <p:nvSpPr>
          <p:cNvPr id="3" name="Прямоугольник 2"/>
          <p:cNvSpPr/>
          <p:nvPr/>
        </p:nvSpPr>
        <p:spPr>
          <a:xfrm>
            <a:off x="4355976" y="1124744"/>
            <a:ext cx="4572000" cy="2677656"/>
          </a:xfrm>
          <a:prstGeom prst="rect">
            <a:avLst/>
          </a:prstGeom>
        </p:spPr>
        <p:txBody>
          <a:bodyPr wrap="square">
            <a:spAutoFit/>
          </a:bodyPr>
          <a:lstStyle/>
          <a:p>
            <a:r>
              <a:rPr lang="ru-RU" altLang="ru-RU" sz="2800" dirty="0" smtClean="0">
                <a:solidFill>
                  <a:srgbClr val="FF0000"/>
                </a:solidFill>
                <a:latin typeface="Comic Sans MS" pitchFamily="66" charset="0"/>
              </a:rPr>
              <a:t>ПЕНІЦИЛІН</a:t>
            </a:r>
            <a:r>
              <a:rPr lang="ru-RU" altLang="ru-RU" sz="2800" dirty="0" smtClean="0">
                <a:latin typeface="Comic Sans MS" pitchFamily="66" charset="0"/>
              </a:rPr>
              <a:t> (</a:t>
            </a:r>
            <a:r>
              <a:rPr lang="ru-RU" altLang="ru-RU" sz="2800" dirty="0" err="1" smtClean="0">
                <a:latin typeface="Comic Sans MS" pitchFamily="66" charset="0"/>
              </a:rPr>
              <a:t>біла</a:t>
            </a:r>
            <a:r>
              <a:rPr lang="ru-RU" altLang="ru-RU" sz="2800" dirty="0" smtClean="0">
                <a:latin typeface="Comic Sans MS" pitchFamily="66" charset="0"/>
              </a:rPr>
              <a:t> </a:t>
            </a:r>
            <a:r>
              <a:rPr lang="ru-RU" altLang="ru-RU" sz="2800" dirty="0" err="1" smtClean="0">
                <a:latin typeface="Comic Sans MS" pitchFamily="66" charset="0"/>
              </a:rPr>
              <a:t>пляма</a:t>
            </a:r>
            <a:r>
              <a:rPr lang="ru-RU" altLang="ru-RU" sz="2800" dirty="0" smtClean="0">
                <a:latin typeface="Comic Sans MS" pitchFamily="66" charset="0"/>
              </a:rPr>
              <a:t>). Видно </a:t>
            </a:r>
            <a:r>
              <a:rPr lang="ru-RU" altLang="ru-RU" sz="2800" dirty="0" err="1" smtClean="0">
                <a:latin typeface="Comic Sans MS" pitchFamily="66" charset="0"/>
              </a:rPr>
              <a:t>його</a:t>
            </a:r>
            <a:r>
              <a:rPr lang="ru-RU" altLang="ru-RU" sz="2800" dirty="0" smtClean="0">
                <a:latin typeface="Comic Sans MS" pitchFamily="66" charset="0"/>
              </a:rPr>
              <a:t> </a:t>
            </a:r>
            <a:r>
              <a:rPr lang="ru-RU" altLang="ru-RU" sz="2800" dirty="0" err="1" smtClean="0">
                <a:latin typeface="Comic Sans MS" pitchFamily="66" charset="0"/>
              </a:rPr>
              <a:t>пригнічуючий</a:t>
            </a:r>
            <a:r>
              <a:rPr lang="ru-RU" altLang="ru-RU" sz="2800" dirty="0" smtClean="0">
                <a:latin typeface="Comic Sans MS" pitchFamily="66" charset="0"/>
              </a:rPr>
              <a:t> </a:t>
            </a:r>
            <a:r>
              <a:rPr lang="ru-RU" altLang="ru-RU" sz="2800" dirty="0" err="1" smtClean="0">
                <a:latin typeface="Comic Sans MS" pitchFamily="66" charset="0"/>
              </a:rPr>
              <a:t>вплив</a:t>
            </a:r>
            <a:r>
              <a:rPr lang="ru-RU" altLang="ru-RU" sz="2800" dirty="0" smtClean="0">
                <a:latin typeface="Comic Sans MS" pitchFamily="66" charset="0"/>
              </a:rPr>
              <a:t> (</a:t>
            </a:r>
            <a:r>
              <a:rPr lang="ru-RU" altLang="ru-RU" sz="2800" dirty="0" err="1" smtClean="0">
                <a:latin typeface="Comic Sans MS" pitchFamily="66" charset="0"/>
              </a:rPr>
              <a:t>темне</a:t>
            </a:r>
            <a:r>
              <a:rPr lang="ru-RU" altLang="ru-RU" sz="2800" dirty="0" smtClean="0">
                <a:latin typeface="Comic Sans MS" pitchFamily="66" charset="0"/>
              </a:rPr>
              <a:t> коло) на </a:t>
            </a:r>
            <a:r>
              <a:rPr lang="ru-RU" altLang="ru-RU" sz="2800" dirty="0" err="1" smtClean="0">
                <a:latin typeface="Comic Sans MS" pitchFamily="66" charset="0"/>
              </a:rPr>
              <a:t>зростання</a:t>
            </a:r>
            <a:r>
              <a:rPr lang="ru-RU" altLang="ru-RU" sz="2800" dirty="0" smtClean="0">
                <a:latin typeface="Comic Sans MS" pitchFamily="66" charset="0"/>
              </a:rPr>
              <a:t> </a:t>
            </a:r>
            <a:r>
              <a:rPr lang="ru-RU" altLang="ru-RU" sz="2800" dirty="0" err="1" smtClean="0">
                <a:latin typeface="Comic Sans MS" pitchFamily="66" charset="0"/>
              </a:rPr>
              <a:t>колонії</a:t>
            </a:r>
            <a:r>
              <a:rPr lang="ru-RU" altLang="ru-RU" sz="2800" dirty="0" smtClean="0">
                <a:latin typeface="Comic Sans MS" pitchFamily="66" charset="0"/>
              </a:rPr>
              <a:t> </a:t>
            </a:r>
            <a:r>
              <a:rPr lang="ru-RU" altLang="ru-RU" sz="2800" dirty="0" err="1" smtClean="0">
                <a:latin typeface="Comic Sans MS" pitchFamily="66" charset="0"/>
              </a:rPr>
              <a:t>стафілококу</a:t>
            </a:r>
            <a:r>
              <a:rPr lang="ru-RU" altLang="ru-RU" sz="2800" dirty="0" smtClean="0">
                <a:latin typeface="Comic Sans MS" pitchFamily="66" charset="0"/>
              </a:rPr>
              <a:t> (</a:t>
            </a:r>
            <a:r>
              <a:rPr lang="ru-RU" altLang="ru-RU" sz="2800" dirty="0" err="1" smtClean="0">
                <a:latin typeface="Comic Sans MS" pitchFamily="66" charset="0"/>
              </a:rPr>
              <a:t>смуги</a:t>
            </a:r>
            <a:r>
              <a:rPr lang="ru-RU" altLang="ru-RU" sz="2800" dirty="0" smtClean="0">
                <a:latin typeface="Comic Sans MS" pitchFamily="66" charset="0"/>
              </a:rPr>
              <a:t>)</a:t>
            </a:r>
            <a:endParaRPr lang="ru-RU" altLang="ru-RU"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5724128" cy="7109639"/>
          </a:xfrm>
          <a:prstGeom prst="rect">
            <a:avLst/>
          </a:prstGeom>
        </p:spPr>
        <p:txBody>
          <a:bodyPr wrap="square">
            <a:spAutoFit/>
          </a:bodyPr>
          <a:lstStyle/>
          <a:p>
            <a:pPr>
              <a:buFontTx/>
              <a:buChar char="-"/>
            </a:pPr>
            <a:r>
              <a:rPr lang="en-US" altLang="ru-RU" b="1" i="1" dirty="0" smtClean="0">
                <a:latin typeface="Comic Sans MS" pitchFamily="66" charset="0"/>
              </a:rPr>
              <a:t> </a:t>
            </a:r>
            <a:r>
              <a:rPr lang="uk-UA" altLang="ru-RU" sz="2000" b="1" i="1" dirty="0" smtClean="0">
                <a:latin typeface="Comic Sans MS" pitchFamily="66" charset="0"/>
              </a:rPr>
              <a:t>Хімія з давніх часів вторглася в життя людини і продовжує надавати йому різнобічну допомогу і зараз.</a:t>
            </a:r>
            <a:endParaRPr lang="en-US" altLang="ru-RU" sz="2000" b="1" i="1" dirty="0" smtClean="0">
              <a:latin typeface="Comic Sans MS" pitchFamily="66" charset="0"/>
            </a:endParaRPr>
          </a:p>
          <a:p>
            <a:pPr>
              <a:buFontTx/>
              <a:buChar char="-"/>
            </a:pPr>
            <a:endParaRPr lang="en-US" altLang="ru-RU" sz="2000" b="1" i="1" dirty="0" smtClean="0">
              <a:latin typeface="Comic Sans MS" pitchFamily="66" charset="0"/>
            </a:endParaRPr>
          </a:p>
          <a:p>
            <a:pPr>
              <a:buFontTx/>
              <a:buChar char="-"/>
            </a:pPr>
            <a:r>
              <a:rPr lang="uk-UA" altLang="ru-RU" sz="2000" b="1" i="1" dirty="0" smtClean="0">
                <a:latin typeface="Comic Sans MS" pitchFamily="66" charset="0"/>
              </a:rPr>
              <a:t>Лікарські речовини відомі з дуже давніх часів. Наприклад, у Стародавній Русі чоловіча папороть, мак та інші рослини вживалися як ліки. І до цих пір в якості лікарських засобів використовуються 25-30% різних відварів, настоянок і екстрактів рослинних і тваринних організмів. </a:t>
            </a:r>
            <a:endParaRPr lang="en-US" altLang="ru-RU" sz="2000" b="1" i="1" dirty="0" smtClean="0">
              <a:latin typeface="Comic Sans MS" pitchFamily="66" charset="0"/>
            </a:endParaRPr>
          </a:p>
          <a:p>
            <a:pPr>
              <a:buFontTx/>
              <a:buChar char="-"/>
            </a:pPr>
            <a:endParaRPr lang="en-US" altLang="ru-RU" sz="2000" b="1" i="1" dirty="0" smtClean="0">
              <a:latin typeface="Comic Sans MS" pitchFamily="66" charset="0"/>
            </a:endParaRPr>
          </a:p>
          <a:p>
            <a:pPr>
              <a:buFontTx/>
              <a:buChar char="-"/>
            </a:pPr>
            <a:r>
              <a:rPr lang="uk-UA" altLang="ru-RU" sz="2000" b="1" i="1" dirty="0" smtClean="0">
                <a:latin typeface="Comic Sans MS" pitchFamily="66" charset="0"/>
              </a:rPr>
              <a:t>Останнім часом біологія, медична наука і практика все частіше використовують досягнення сучасної хімії. Величезну кількість лікарських сполук поставляють хіміки, і за останні роки в області хімії ліків досягнуті нові успіхи.</a:t>
            </a:r>
          </a:p>
          <a:p>
            <a:pPr>
              <a:buFontTx/>
              <a:buChar char="-"/>
            </a:pPr>
            <a:endParaRPr lang="en-US" altLang="ru-RU" sz="2000" b="1" i="1" dirty="0" smtClean="0">
              <a:latin typeface="Comic Sans MS" pitchFamily="66" charset="0"/>
            </a:endParaRPr>
          </a:p>
          <a:p>
            <a:pPr>
              <a:buFontTx/>
              <a:buChar char="-"/>
            </a:pPr>
            <a:endParaRPr lang="uk-UA" altLang="ru-RU" sz="2000" b="1" i="1" dirty="0" smtClean="0">
              <a:latin typeface="Comic Sans MS" pitchFamily="66" charset="0"/>
            </a:endParaRPr>
          </a:p>
          <a:p>
            <a:pPr>
              <a:buFontTx/>
              <a:buChar char="-"/>
            </a:pPr>
            <a:endParaRPr lang="en-US" altLang="ru-RU" sz="2000" b="1" i="1" dirty="0" smtClean="0">
              <a:latin typeface="Comic Sans MS" pitchFamily="66" charset="0"/>
            </a:endParaRPr>
          </a:p>
          <a:p>
            <a:pPr>
              <a:buFontTx/>
              <a:buChar char="-"/>
            </a:pPr>
            <a:endParaRPr lang="en-US" altLang="ru-RU" b="1" i="1" dirty="0" smtClean="0">
              <a:latin typeface="Comic Sans MS" pitchFamily="66" charset="0"/>
            </a:endParaRPr>
          </a:p>
          <a:p>
            <a:pPr>
              <a:buFontTx/>
              <a:buChar char="-"/>
            </a:pPr>
            <a:endParaRPr lang="ru-RU" i="1" dirty="0"/>
          </a:p>
        </p:txBody>
      </p:sp>
      <p:pic>
        <p:nvPicPr>
          <p:cNvPr id="14340" name="Picture 4" descr="http://www.usiter.com/uploads/20101012/medicina_biologij_9986.jpg"/>
          <p:cNvPicPr>
            <a:picLocks noChangeAspect="1" noChangeArrowheads="1"/>
          </p:cNvPicPr>
          <p:nvPr/>
        </p:nvPicPr>
        <p:blipFill>
          <a:blip r:embed="rId2" cstate="print"/>
          <a:srcRect/>
          <a:stretch>
            <a:fillRect/>
          </a:stretch>
        </p:blipFill>
        <p:spPr bwMode="auto">
          <a:xfrm>
            <a:off x="5724127" y="3284984"/>
            <a:ext cx="3419873" cy="3573016"/>
          </a:xfrm>
          <a:prstGeom prst="rect">
            <a:avLst/>
          </a:prstGeom>
          <a:noFill/>
        </p:spPr>
      </p:pic>
      <p:pic>
        <p:nvPicPr>
          <p:cNvPr id="14342" name="Picture 6" descr="http://900igr.net/datai/khimija/KHimija-cheloveka/0004-003-KHimija-v-zhizni-cheloveka.jpg"/>
          <p:cNvPicPr>
            <a:picLocks noChangeAspect="1" noChangeArrowheads="1"/>
          </p:cNvPicPr>
          <p:nvPr/>
        </p:nvPicPr>
        <p:blipFill>
          <a:blip r:embed="rId3" cstate="print"/>
          <a:srcRect/>
          <a:stretch>
            <a:fillRect/>
          </a:stretch>
        </p:blipFill>
        <p:spPr bwMode="auto">
          <a:xfrm>
            <a:off x="5724128" y="0"/>
            <a:ext cx="3419871" cy="32849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964488" cy="5724644"/>
          </a:xfrm>
          <a:prstGeom prst="rect">
            <a:avLst/>
          </a:prstGeom>
        </p:spPr>
        <p:txBody>
          <a:bodyPr wrap="square">
            <a:spAutoFit/>
          </a:bodyPr>
          <a:lstStyle/>
          <a:p>
            <a:pPr>
              <a:defRPr/>
            </a:pPr>
            <a:r>
              <a:rPr lang="uk-UA" altLang="ru-RU" sz="4400" i="1" dirty="0">
                <a:latin typeface="Comic Sans MS" pitchFamily="66" charset="0"/>
              </a:rPr>
              <a:t>Всі лікарські речовини можуть бути розділені на дві великі </a:t>
            </a:r>
            <a:r>
              <a:rPr lang="uk-UA" altLang="ru-RU" sz="4400" i="1" dirty="0" smtClean="0">
                <a:latin typeface="Comic Sans MS" pitchFamily="66" charset="0"/>
              </a:rPr>
              <a:t>групи:</a:t>
            </a:r>
            <a:r>
              <a:rPr lang="en-US" altLang="ru-RU" sz="4400" i="1" dirty="0" smtClean="0">
                <a:latin typeface="Comic Sans MS" pitchFamily="66" charset="0"/>
              </a:rPr>
              <a:t> </a:t>
            </a:r>
            <a:endParaRPr lang="ru-RU" altLang="ru-RU" sz="4400" i="1" dirty="0" smtClean="0">
              <a:latin typeface="Comic Sans MS" pitchFamily="66" charset="0"/>
            </a:endParaRPr>
          </a:p>
          <a:p>
            <a:pPr>
              <a:defRPr/>
            </a:pPr>
            <a:r>
              <a:rPr lang="uk-UA" altLang="ru-RU" sz="4400" i="1" dirty="0" smtClean="0">
                <a:latin typeface="Comic Sans MS" pitchFamily="66" charset="0"/>
              </a:rPr>
              <a:t>неорганічні </a:t>
            </a:r>
            <a:r>
              <a:rPr lang="uk-UA" altLang="ru-RU" sz="4400" i="1" dirty="0">
                <a:latin typeface="Comic Sans MS" pitchFamily="66" charset="0"/>
              </a:rPr>
              <a:t>та </a:t>
            </a:r>
            <a:r>
              <a:rPr lang="uk-UA" altLang="ru-RU" sz="4400" i="1" dirty="0" smtClean="0">
                <a:latin typeface="Comic Sans MS" pitchFamily="66" charset="0"/>
              </a:rPr>
              <a:t>органічні.</a:t>
            </a:r>
            <a:endParaRPr lang="uk-UA" altLang="ru-RU" sz="4400" i="1" dirty="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altLang="ru-RU" sz="4400" i="1" dirty="0" smtClean="0">
                <a:latin typeface="Comic Sans MS" pitchFamily="66" charset="0"/>
              </a:rPr>
              <a:t>Ті </a:t>
            </a:r>
            <a:r>
              <a:rPr lang="uk-UA" altLang="ru-RU" sz="4400" i="1" dirty="0">
                <a:latin typeface="Comic Sans MS" pitchFamily="66" charset="0"/>
              </a:rPr>
              <a:t>й інші виходять з природної сировини і </a:t>
            </a:r>
            <a:r>
              <a:rPr lang="uk-UA" altLang="ru-RU" sz="4400" i="1" dirty="0" smtClean="0">
                <a:latin typeface="Comic Sans MS" pitchFamily="66" charset="0"/>
              </a:rPr>
              <a:t>синтетичної.</a:t>
            </a:r>
            <a:r>
              <a:rPr lang="uk-UA" altLang="ru-RU" sz="4400" i="1" dirty="0" smtClean="0">
                <a:latin typeface="Comic Sans MS" pitchFamily="66" charset="0"/>
              </a:rPr>
              <a:t> </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4400" i="1" dirty="0">
              <a:latin typeface="Comic Sans MS" pitchFamily="66" charset="0"/>
            </a:endParaRPr>
          </a:p>
          <a:p>
            <a:pPr>
              <a:defRPr/>
            </a:pPr>
            <a:endParaRPr lang="ru-RU" altLang="ru-RU" sz="2900" dirty="0" smtClean="0">
              <a:latin typeface="Comic Sans MS" pitchFamily="66" charset="0"/>
            </a:endParaRPr>
          </a:p>
          <a:p>
            <a:pPr>
              <a:defRPr/>
            </a:pPr>
            <a:r>
              <a:rPr lang="uk-UA" altLang="ru-RU" sz="2900" dirty="0" smtClean="0">
                <a:latin typeface="Comic Sans MS" pitchFamily="66" charset="0"/>
              </a:rPr>
              <a:t>    </a:t>
            </a:r>
            <a:endParaRPr lang="uk-UA" altLang="ru-RU" sz="29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5796136" cy="8987076"/>
          </a:xfrm>
          <a:prstGeom prst="rect">
            <a:avLst/>
          </a:prstGeom>
        </p:spPr>
        <p:txBody>
          <a:bodyPr wrap="square">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altLang="ru-RU" sz="2200" dirty="0" smtClean="0">
                <a:latin typeface="Comic Sans MS" pitchFamily="66" charset="0"/>
              </a:rPr>
              <a:t>Сировиною для отримання неорганічних препаратів є гірські породи, руди, гази, вода озер і морів, відходи хімічних виробництв.</a:t>
            </a:r>
            <a:r>
              <a:rPr lang="uk-UA" altLang="ru-RU" sz="2200" dirty="0">
                <a:latin typeface="Comic Sans MS" pitchFamily="66" charset="0"/>
              </a:rPr>
              <a:t> </a:t>
            </a:r>
            <a:endParaRPr lang="uk-UA" altLang="ru-RU" sz="2200" dirty="0" smtClean="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2200" dirty="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altLang="ru-RU" sz="2200" dirty="0" smtClean="0">
                <a:latin typeface="Comic Sans MS" pitchFamily="66" charset="0"/>
              </a:rPr>
              <a:t>Сировиною </a:t>
            </a:r>
            <a:r>
              <a:rPr lang="uk-UA" altLang="ru-RU" sz="2200" dirty="0">
                <a:latin typeface="Comic Sans MS" pitchFamily="66" charset="0"/>
              </a:rPr>
              <a:t>для синтезу органічних лікарських препаратів служать </a:t>
            </a:r>
            <a:r>
              <a:rPr lang="uk-UA" altLang="ru-RU" sz="2200" dirty="0" smtClean="0">
                <a:latin typeface="Comic Sans MS" pitchFamily="66" charset="0"/>
              </a:rPr>
              <a:t>природний газ</a:t>
            </a:r>
            <a:r>
              <a:rPr lang="uk-UA" altLang="ru-RU" sz="2200" dirty="0">
                <a:latin typeface="Comic Sans MS" pitchFamily="66" charset="0"/>
              </a:rPr>
              <a:t>, нафта, кам'яне вугілля, сланці і деревина.</a:t>
            </a:r>
            <a:r>
              <a:rPr lang="uk-UA" altLang="ru-RU" sz="2200" dirty="0"/>
              <a:t> </a:t>
            </a:r>
            <a:endParaRPr lang="uk-UA" altLang="ru-RU" sz="2200" dirty="0" smtClean="0"/>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2200" dirty="0" smtClean="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altLang="ru-RU" sz="2200" dirty="0" smtClean="0">
                <a:latin typeface="Comic Sans MS" pitchFamily="66" charset="0"/>
              </a:rPr>
              <a:t>Нафта </a:t>
            </a:r>
            <a:r>
              <a:rPr lang="uk-UA" altLang="ru-RU" sz="2200" dirty="0">
                <a:latin typeface="Comic Sans MS" pitchFamily="66" charset="0"/>
              </a:rPr>
              <a:t>і газ є </a:t>
            </a:r>
            <a:r>
              <a:rPr lang="uk-UA" altLang="ru-RU" sz="2200" dirty="0" smtClean="0">
                <a:latin typeface="Comic Sans MS" pitchFamily="66" charset="0"/>
              </a:rPr>
              <a:t>цінним джерелом </a:t>
            </a:r>
            <a:r>
              <a:rPr lang="uk-UA" altLang="ru-RU" sz="2200" dirty="0">
                <a:latin typeface="Comic Sans MS" pitchFamily="66" charset="0"/>
              </a:rPr>
              <a:t>сировини для синтезу вуглеводнів, які є напівпродуктами при</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altLang="ru-RU" sz="2200" dirty="0">
                <a:latin typeface="Comic Sans MS" pitchFamily="66" charset="0"/>
              </a:rPr>
              <a:t>виробництві органічних речовин і лікарських препаратів. </a:t>
            </a:r>
            <a:endParaRPr lang="uk-UA" altLang="ru-RU" sz="2200" dirty="0" smtClean="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2200" dirty="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altLang="ru-RU" sz="2200" dirty="0" smtClean="0">
                <a:latin typeface="Comic Sans MS" pitchFamily="66" charset="0"/>
              </a:rPr>
              <a:t>Отримані з нафти </a:t>
            </a:r>
            <a:r>
              <a:rPr lang="uk-UA" altLang="ru-RU" sz="2200" dirty="0">
                <a:latin typeface="Comic Sans MS" pitchFamily="66" charset="0"/>
              </a:rPr>
              <a:t>вазелін, вазелінове масло, парафін застосовуються в медичній практиці.</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2200" dirty="0"/>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2200" dirty="0" smtClean="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sz="2200" dirty="0" smtClean="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dirty="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uk-UA" altLang="ru-RU" dirty="0" smtClean="0"/>
          </a:p>
          <a:p>
            <a:pPr>
              <a:defRPr/>
            </a:pPr>
            <a:endParaRPr lang="uk-UA" altLang="ru-RU" dirty="0">
              <a:latin typeface="Comic Sans MS" pitchFamily="66" charset="0"/>
            </a:endParaRPr>
          </a:p>
          <a:p>
            <a:pPr>
              <a:defRPr/>
            </a:pPr>
            <a:endParaRPr lang="ru-RU" altLang="ru-RU" dirty="0">
              <a:latin typeface="Comic Sans MS" pitchFamily="66" charset="0"/>
            </a:endParaRPr>
          </a:p>
        </p:txBody>
      </p:sp>
      <p:pic>
        <p:nvPicPr>
          <p:cNvPr id="16386" name="Picture 2" descr="http://www.fotokanal.com/images/76/picture-746.jpg"/>
          <p:cNvPicPr>
            <a:picLocks noChangeAspect="1" noChangeArrowheads="1"/>
          </p:cNvPicPr>
          <p:nvPr/>
        </p:nvPicPr>
        <p:blipFill>
          <a:blip r:embed="rId2" cstate="print"/>
          <a:srcRect/>
          <a:stretch>
            <a:fillRect/>
          </a:stretch>
        </p:blipFill>
        <p:spPr bwMode="auto">
          <a:xfrm>
            <a:off x="5796136" y="0"/>
            <a:ext cx="3347864"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528625" cy="1200329"/>
          </a:xfrm>
          <a:prstGeom prst="rect">
            <a:avLst/>
          </a:prstGeom>
        </p:spPr>
        <p:txBody>
          <a:bodyPr wrap="square">
            <a:spAutoFit/>
          </a:bodyPr>
          <a:lstStyle/>
          <a:p>
            <a:r>
              <a:rPr lang="uk-UA" altLang="ru-RU" sz="3600" dirty="0" smtClean="0">
                <a:solidFill>
                  <a:srgbClr val="FF0000"/>
                </a:solidFill>
                <a:latin typeface="Comic Sans MS" pitchFamily="66" charset="0"/>
              </a:rPr>
              <a:t>Класифікація лікарських речовин :</a:t>
            </a:r>
            <a:endParaRPr lang="ru-RU" sz="3600" dirty="0">
              <a:solidFill>
                <a:srgbClr val="FF0000"/>
              </a:solidFill>
            </a:endParaRPr>
          </a:p>
        </p:txBody>
      </p:sp>
      <p:sp>
        <p:nvSpPr>
          <p:cNvPr id="3" name="Прямоугольник 2"/>
          <p:cNvSpPr/>
          <p:nvPr/>
        </p:nvSpPr>
        <p:spPr>
          <a:xfrm>
            <a:off x="0" y="1124744"/>
            <a:ext cx="9036496" cy="5558445"/>
          </a:xfrm>
          <a:prstGeom prst="rect">
            <a:avLst/>
          </a:prstGeom>
        </p:spPr>
        <p:txBody>
          <a:bodyPr wrap="square">
            <a:spAutoFit/>
          </a:bodyPr>
          <a:lstStyle/>
          <a:p>
            <a:pPr>
              <a:lnSpc>
                <a:spcPct val="80000"/>
              </a:lnSpc>
              <a:buFontTx/>
              <a:buChar char="-"/>
            </a:pPr>
            <a:r>
              <a:rPr lang="uk-UA" altLang="ru-RU" sz="3700" dirty="0" smtClean="0">
                <a:latin typeface="Comic Sans MS" pitchFamily="66" charset="0"/>
              </a:rPr>
              <a:t>снодійні та заспокійливі(седативні); </a:t>
            </a:r>
          </a:p>
          <a:p>
            <a:pPr>
              <a:lnSpc>
                <a:spcPct val="80000"/>
              </a:lnSpc>
              <a:buFontTx/>
              <a:buChar char="-"/>
            </a:pPr>
            <a:r>
              <a:rPr lang="uk-UA" altLang="ru-RU" sz="3700" dirty="0" smtClean="0">
                <a:latin typeface="Comic Sans MS" pitchFamily="66" charset="0"/>
              </a:rPr>
              <a:t>серцево-судинні; </a:t>
            </a:r>
          </a:p>
          <a:p>
            <a:pPr>
              <a:lnSpc>
                <a:spcPct val="80000"/>
              </a:lnSpc>
              <a:buFontTx/>
              <a:buChar char="-"/>
            </a:pPr>
            <a:r>
              <a:rPr lang="uk-UA" altLang="ru-RU" sz="3700" dirty="0">
                <a:latin typeface="Comic Sans MS" pitchFamily="66" charset="0"/>
              </a:rPr>
              <a:t> </a:t>
            </a:r>
            <a:r>
              <a:rPr lang="uk-UA" altLang="ru-RU" sz="3700" dirty="0" err="1" smtClean="0">
                <a:latin typeface="Comic Sans MS" pitchFamily="66" charset="0"/>
              </a:rPr>
              <a:t>анальгезуючі</a:t>
            </a:r>
            <a:r>
              <a:rPr lang="uk-UA" altLang="ru-RU" sz="3700" dirty="0" smtClean="0">
                <a:latin typeface="Comic Sans MS" pitchFamily="66" charset="0"/>
              </a:rPr>
              <a:t> (болезаспокійливі), </a:t>
            </a:r>
          </a:p>
          <a:p>
            <a:pPr>
              <a:lnSpc>
                <a:spcPct val="80000"/>
              </a:lnSpc>
              <a:buFontTx/>
              <a:buChar char="-"/>
            </a:pPr>
            <a:r>
              <a:rPr lang="uk-UA" altLang="ru-RU" sz="3700" dirty="0" smtClean="0">
                <a:latin typeface="Comic Sans MS" pitchFamily="66" charset="0"/>
              </a:rPr>
              <a:t> жарознижуючі та протизапальні; </a:t>
            </a:r>
          </a:p>
          <a:p>
            <a:pPr>
              <a:lnSpc>
                <a:spcPct val="80000"/>
              </a:lnSpc>
              <a:buFontTx/>
              <a:buChar char="-"/>
            </a:pPr>
            <a:r>
              <a:rPr lang="uk-UA" altLang="ru-RU" sz="3700" dirty="0">
                <a:latin typeface="Comic Sans MS" pitchFamily="66" charset="0"/>
              </a:rPr>
              <a:t> </a:t>
            </a:r>
            <a:r>
              <a:rPr lang="uk-UA" altLang="ru-RU" sz="3700" dirty="0" smtClean="0">
                <a:latin typeface="Comic Sans MS" pitchFamily="66" charset="0"/>
              </a:rPr>
              <a:t>протимікробні (антибіотики, сульфаніламідні препарати тощо);</a:t>
            </a:r>
          </a:p>
          <a:p>
            <a:pPr>
              <a:lnSpc>
                <a:spcPct val="80000"/>
              </a:lnSpc>
              <a:buFontTx/>
              <a:buChar char="-"/>
            </a:pPr>
            <a:r>
              <a:rPr lang="uk-UA" altLang="ru-RU" sz="3700" dirty="0">
                <a:latin typeface="Comic Sans MS" pitchFamily="66" charset="0"/>
              </a:rPr>
              <a:t> </a:t>
            </a:r>
            <a:r>
              <a:rPr lang="uk-UA" altLang="ru-RU" sz="3700" dirty="0" smtClean="0">
                <a:latin typeface="Comic Sans MS" pitchFamily="66" charset="0"/>
              </a:rPr>
              <a:t>місцево-анестезуючі; </a:t>
            </a:r>
          </a:p>
          <a:p>
            <a:pPr>
              <a:lnSpc>
                <a:spcPct val="80000"/>
              </a:lnSpc>
              <a:buFontTx/>
              <a:buChar char="-"/>
            </a:pPr>
            <a:r>
              <a:rPr lang="uk-UA" altLang="ru-RU" sz="3700" dirty="0">
                <a:latin typeface="Comic Sans MS" pitchFamily="66" charset="0"/>
              </a:rPr>
              <a:t> </a:t>
            </a:r>
            <a:r>
              <a:rPr lang="uk-UA" altLang="ru-RU" sz="3700" dirty="0" smtClean="0">
                <a:latin typeface="Comic Sans MS" pitchFamily="66" charset="0"/>
              </a:rPr>
              <a:t>антисептичні;</a:t>
            </a:r>
          </a:p>
          <a:p>
            <a:pPr>
              <a:lnSpc>
                <a:spcPct val="80000"/>
              </a:lnSpc>
              <a:buFontTx/>
              <a:buChar char="-"/>
            </a:pPr>
            <a:r>
              <a:rPr lang="uk-UA" altLang="ru-RU" sz="3700" dirty="0">
                <a:latin typeface="Comic Sans MS" pitchFamily="66" charset="0"/>
              </a:rPr>
              <a:t> </a:t>
            </a:r>
            <a:r>
              <a:rPr lang="uk-UA" altLang="ru-RU" sz="3700" dirty="0" smtClean="0">
                <a:latin typeface="Comic Sans MS" pitchFamily="66" charset="0"/>
              </a:rPr>
              <a:t>діуретичні; </a:t>
            </a:r>
          </a:p>
          <a:p>
            <a:pPr>
              <a:lnSpc>
                <a:spcPct val="80000"/>
              </a:lnSpc>
              <a:buFontTx/>
              <a:buChar char="-"/>
            </a:pPr>
            <a:r>
              <a:rPr lang="uk-UA" altLang="ru-RU" sz="3700" dirty="0">
                <a:latin typeface="Comic Sans MS" pitchFamily="66" charset="0"/>
              </a:rPr>
              <a:t> </a:t>
            </a:r>
            <a:r>
              <a:rPr lang="uk-UA" altLang="ru-RU" sz="3700" dirty="0" smtClean="0">
                <a:latin typeface="Comic Sans MS" pitchFamily="66" charset="0"/>
              </a:rPr>
              <a:t>гормони;</a:t>
            </a:r>
          </a:p>
          <a:p>
            <a:pPr>
              <a:lnSpc>
                <a:spcPct val="80000"/>
              </a:lnSpc>
              <a:buFontTx/>
              <a:buChar char="-"/>
            </a:pPr>
            <a:r>
              <a:rPr lang="uk-UA" altLang="ru-RU" sz="3700" dirty="0">
                <a:latin typeface="Comic Sans MS" pitchFamily="66" charset="0"/>
              </a:rPr>
              <a:t> </a:t>
            </a:r>
            <a:r>
              <a:rPr lang="uk-UA" altLang="ru-RU" sz="3700" dirty="0" smtClean="0">
                <a:latin typeface="Comic Sans MS" pitchFamily="66" charset="0"/>
              </a:rPr>
              <a:t>вітаміни та ін.</a:t>
            </a:r>
          </a:p>
          <a:p>
            <a:pPr>
              <a:lnSpc>
                <a:spcPct val="80000"/>
              </a:lnSpc>
              <a:buFontTx/>
              <a:buChar char="-"/>
            </a:pPr>
            <a:endParaRPr lang="uk-UA" altLang="ru-RU" sz="3700" dirty="0" smtClean="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0"/>
            <a:ext cx="3456384" cy="769441"/>
          </a:xfrm>
          <a:prstGeom prst="rect">
            <a:avLst/>
          </a:prstGeom>
        </p:spPr>
        <p:txBody>
          <a:bodyPr wrap="square">
            <a:spAutoFit/>
          </a:bodyPr>
          <a:lstStyle/>
          <a:p>
            <a:r>
              <a:rPr lang="uk-UA" altLang="ru-RU" sz="4400" u="sng" dirty="0" smtClean="0">
                <a:latin typeface="Comic Sans MS" pitchFamily="66" charset="0"/>
              </a:rPr>
              <a:t>Алкалоїди</a:t>
            </a:r>
            <a:endParaRPr lang="ru-RU" sz="4400" dirty="0"/>
          </a:p>
        </p:txBody>
      </p:sp>
      <p:sp>
        <p:nvSpPr>
          <p:cNvPr id="3" name="Прямоугольник 2"/>
          <p:cNvSpPr/>
          <p:nvPr/>
        </p:nvSpPr>
        <p:spPr>
          <a:xfrm>
            <a:off x="0" y="836712"/>
            <a:ext cx="9144000" cy="2862322"/>
          </a:xfrm>
          <a:prstGeom prst="rect">
            <a:avLst/>
          </a:prstGeom>
        </p:spPr>
        <p:txBody>
          <a:bodyPr wrap="square">
            <a:spAutoFit/>
          </a:bodyPr>
          <a:lstStyle/>
          <a:p>
            <a:r>
              <a:rPr lang="uk-UA" altLang="ru-RU" dirty="0" smtClean="0">
                <a:solidFill>
                  <a:srgbClr val="FF0000"/>
                </a:solidFill>
                <a:latin typeface="Comic Sans MS" pitchFamily="66" charset="0"/>
              </a:rPr>
              <a:t>Алкалоїди </a:t>
            </a:r>
            <a:r>
              <a:rPr lang="uk-UA" altLang="ru-RU" dirty="0" smtClean="0">
                <a:latin typeface="Comic Sans MS" pitchFamily="66" charset="0"/>
              </a:rPr>
              <a:t>— складні органічні азотовмісні сполуки лужної реакції переважно рослинного походження, також є продуктом життєдіяльності грибів та деяких нижчих тварин.</a:t>
            </a:r>
          </a:p>
          <a:p>
            <a:endParaRPr lang="uk-UA" altLang="ru-RU" dirty="0" smtClean="0">
              <a:latin typeface="Comic Sans MS" pitchFamily="66" charset="0"/>
            </a:endParaRPr>
          </a:p>
          <a:p>
            <a:r>
              <a:rPr lang="uk-UA" altLang="ru-RU" dirty="0" smtClean="0">
                <a:latin typeface="Comic Sans MS" pitchFamily="66" charset="0"/>
              </a:rPr>
              <a:t>Найвідоміші алкалоїди, що знаходять застосування в медицині, містяться в таких рослинах: у головках маку снотворного — морфін, у </a:t>
            </a:r>
            <a:r>
              <a:rPr lang="uk-UA" altLang="ru-RU" dirty="0" err="1" smtClean="0">
                <a:latin typeface="Comic Sans MS" pitchFamily="66" charset="0"/>
              </a:rPr>
              <a:t>беладонні</a:t>
            </a:r>
            <a:r>
              <a:rPr lang="uk-UA" altLang="ru-RU" dirty="0" smtClean="0">
                <a:latin typeface="Comic Sans MS" pitchFamily="66" charset="0"/>
              </a:rPr>
              <a:t> лікарській — атропін, у тютюнових листках — нікотин, у листках чаю китайського і зернах кави — кофеїн. Ринкова ціна </a:t>
            </a:r>
            <a:r>
              <a:rPr lang="uk-UA" altLang="ru-RU" dirty="0" err="1" smtClean="0">
                <a:latin typeface="Comic Sans MS" pitchFamily="66" charset="0"/>
              </a:rPr>
              <a:t>хірально</a:t>
            </a:r>
            <a:r>
              <a:rPr lang="uk-UA" altLang="ru-RU" dirty="0" smtClean="0">
                <a:latin typeface="Comic Sans MS" pitchFamily="66" charset="0"/>
              </a:rPr>
              <a:t> чистого </a:t>
            </a:r>
            <a:r>
              <a:rPr lang="uk-UA" altLang="ru-RU" dirty="0" err="1" smtClean="0">
                <a:latin typeface="Comic Sans MS" pitchFamily="66" charset="0"/>
              </a:rPr>
              <a:t>Ксестоспонджину</a:t>
            </a:r>
            <a:r>
              <a:rPr lang="uk-UA" altLang="ru-RU" dirty="0" smtClean="0">
                <a:latin typeface="Comic Sans MS" pitchFamily="66" charset="0"/>
              </a:rPr>
              <a:t> С — алкалоїду, вперше знайденого в тканинах австралійської губки, складає близько 18 мільйонів доларів США за грам.</a:t>
            </a:r>
            <a:endParaRPr lang="uk-UA" altLang="ru-RU" dirty="0" smtClean="0">
              <a:latin typeface="Comic Sans MS" pitchFamily="66" charset="0"/>
            </a:endParaRPr>
          </a:p>
        </p:txBody>
      </p:sp>
      <p:pic>
        <p:nvPicPr>
          <p:cNvPr id="4" name="Picture 7" descr="Papaver_somniferum_01"/>
          <p:cNvPicPr>
            <a:picLocks noChangeAspect="1" noChangeArrowheads="1"/>
          </p:cNvPicPr>
          <p:nvPr/>
        </p:nvPicPr>
        <p:blipFill>
          <a:blip r:embed="rId2" cstate="print"/>
          <a:srcRect/>
          <a:stretch>
            <a:fillRect/>
          </a:stretch>
        </p:blipFill>
        <p:spPr bwMode="auto">
          <a:xfrm>
            <a:off x="0" y="3933057"/>
            <a:ext cx="4572000" cy="2924944"/>
          </a:xfrm>
          <a:prstGeom prst="rect">
            <a:avLst/>
          </a:prstGeom>
          <a:noFill/>
          <a:ln w="9525">
            <a:noFill/>
            <a:miter lim="800000"/>
            <a:headEnd/>
            <a:tailEnd/>
          </a:ln>
        </p:spPr>
      </p:pic>
      <p:pic>
        <p:nvPicPr>
          <p:cNvPr id="5" name="Picture 9" descr="31744611"/>
          <p:cNvPicPr>
            <a:picLocks noChangeAspect="1" noChangeArrowheads="1"/>
          </p:cNvPicPr>
          <p:nvPr/>
        </p:nvPicPr>
        <p:blipFill>
          <a:blip r:embed="rId3" cstate="print"/>
          <a:srcRect/>
          <a:stretch>
            <a:fillRect/>
          </a:stretch>
        </p:blipFill>
        <p:spPr bwMode="auto">
          <a:xfrm>
            <a:off x="4572000" y="3933056"/>
            <a:ext cx="4572000" cy="292494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569660"/>
          </a:xfrm>
          <a:prstGeom prst="rect">
            <a:avLst/>
          </a:prstGeom>
        </p:spPr>
        <p:txBody>
          <a:bodyPr wrap="square">
            <a:spAutoFit/>
          </a:bodyPr>
          <a:lstStyle/>
          <a:p>
            <a:pPr>
              <a:defRPr/>
            </a:pPr>
            <a:r>
              <a:rPr lang="uk-UA" altLang="ru-RU" sz="3200" u="sng" dirty="0">
                <a:latin typeface="Comic Sans MS" pitchFamily="66" charset="0"/>
              </a:rPr>
              <a:t>Алкалоїди</a:t>
            </a:r>
            <a:r>
              <a:rPr lang="uk-UA" altLang="ru-RU" sz="3200" dirty="0"/>
              <a:t> – досить </a:t>
            </a:r>
            <a:r>
              <a:rPr lang="uk-UA" altLang="ru-RU" sz="3200" dirty="0">
                <a:latin typeface="Comic Sans MS" pitchFamily="66" charset="0"/>
              </a:rPr>
              <a:t>великий клас органічних сполук, який по-різному впливає на організм людини.</a:t>
            </a:r>
            <a:endParaRPr lang="uk-UA" altLang="ru-RU" sz="3200" dirty="0">
              <a:latin typeface="Comic Sans MS" pitchFamily="66" charset="0"/>
            </a:endParaRPr>
          </a:p>
        </p:txBody>
      </p:sp>
      <p:pic>
        <p:nvPicPr>
          <p:cNvPr id="3" name="imgb" descr="http://caffe.in.ua/wp-content/uploads/2009/03/cocaine-3d.png"/>
          <p:cNvPicPr>
            <a:picLocks noChangeAspect="1" noChangeArrowheads="1"/>
          </p:cNvPicPr>
          <p:nvPr/>
        </p:nvPicPr>
        <p:blipFill>
          <a:blip r:embed="rId2" cstate="print"/>
          <a:srcRect/>
          <a:stretch>
            <a:fillRect/>
          </a:stretch>
        </p:blipFill>
        <p:spPr bwMode="auto">
          <a:xfrm>
            <a:off x="1763688" y="1556792"/>
            <a:ext cx="5256213" cy="4176712"/>
          </a:xfrm>
          <a:prstGeom prst="rect">
            <a:avLst/>
          </a:prstGeom>
          <a:noFill/>
          <a:ln w="9525">
            <a:noFill/>
            <a:miter lim="800000"/>
            <a:headEnd/>
            <a:tailEnd/>
          </a:ln>
        </p:spPr>
      </p:pic>
      <p:sp>
        <p:nvSpPr>
          <p:cNvPr id="4" name="Прямоугольник 3"/>
          <p:cNvSpPr/>
          <p:nvPr/>
        </p:nvSpPr>
        <p:spPr>
          <a:xfrm>
            <a:off x="179512" y="5805264"/>
            <a:ext cx="8824852" cy="646331"/>
          </a:xfrm>
          <a:prstGeom prst="rect">
            <a:avLst/>
          </a:prstGeom>
        </p:spPr>
        <p:txBody>
          <a:bodyPr wrap="none">
            <a:spAutoFit/>
          </a:bodyPr>
          <a:lstStyle/>
          <a:p>
            <a:pPr>
              <a:defRPr/>
            </a:pPr>
            <a:r>
              <a:rPr lang="uk-UA" altLang="ru-RU" sz="3600" dirty="0">
                <a:latin typeface="Comic Sans MS" pitchFamily="66" charset="0"/>
              </a:rPr>
              <a:t>Алкалоїди </a:t>
            </a:r>
            <a:r>
              <a:rPr lang="uk-UA" altLang="ru-RU" sz="3600" dirty="0" err="1">
                <a:latin typeface="Comic Sans MS" pitchFamily="66" charset="0"/>
              </a:rPr>
              <a:t>розчеплюються</a:t>
            </a:r>
            <a:r>
              <a:rPr lang="uk-UA" altLang="ru-RU" sz="3600" dirty="0">
                <a:latin typeface="Comic Sans MS" pitchFamily="66" charset="0"/>
              </a:rPr>
              <a:t> в керосині </a:t>
            </a:r>
            <a:endParaRPr lang="uk-UA" altLang="ru-RU"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046988"/>
          </a:xfrm>
          <a:prstGeom prst="rect">
            <a:avLst/>
          </a:prstGeom>
        </p:spPr>
        <p:txBody>
          <a:bodyPr wrap="square">
            <a:spAutoFit/>
          </a:bodyPr>
          <a:lstStyle/>
          <a:p>
            <a:r>
              <a:rPr lang="ru-RU" altLang="ru-RU" sz="3200" dirty="0" err="1" smtClean="0">
                <a:latin typeface="Comic Sans MS" pitchFamily="66" charset="0"/>
              </a:rPr>
              <a:t>Досить</a:t>
            </a:r>
            <a:r>
              <a:rPr lang="ru-RU" altLang="ru-RU" sz="3200" dirty="0" smtClean="0">
                <a:latin typeface="Comic Sans MS" pitchFamily="66" charset="0"/>
              </a:rPr>
              <a:t> 0,005 мг ЛСД </a:t>
            </a:r>
            <a:r>
              <a:rPr lang="ru-RU" altLang="ru-RU" sz="3200" dirty="0" err="1" smtClean="0">
                <a:latin typeface="Comic Sans MS" pitchFamily="66" charset="0"/>
              </a:rPr>
              <a:t>потрапити</a:t>
            </a:r>
            <a:r>
              <a:rPr lang="ru-RU" altLang="ru-RU" sz="3200" dirty="0" smtClean="0">
                <a:latin typeface="Comic Sans MS" pitchFamily="66" charset="0"/>
              </a:rPr>
              <a:t> в </a:t>
            </a:r>
            <a:r>
              <a:rPr lang="ru-RU" altLang="ru-RU" sz="3200" dirty="0" err="1" smtClean="0">
                <a:latin typeface="Comic Sans MS" pitchFamily="66" charset="0"/>
              </a:rPr>
              <a:t>мозок</a:t>
            </a:r>
            <a:r>
              <a:rPr lang="ru-RU" altLang="ru-RU" sz="3200" dirty="0" smtClean="0">
                <a:latin typeface="Comic Sans MS" pitchFamily="66" charset="0"/>
              </a:rPr>
              <a:t> </a:t>
            </a:r>
            <a:r>
              <a:rPr lang="ru-RU" altLang="ru-RU" sz="3200" dirty="0" err="1" smtClean="0">
                <a:latin typeface="Comic Sans MS" pitchFamily="66" charset="0"/>
              </a:rPr>
              <a:t>людини</a:t>
            </a:r>
            <a:r>
              <a:rPr lang="ru-RU" altLang="ru-RU" sz="3200" dirty="0" smtClean="0">
                <a:latin typeface="Comic Sans MS" pitchFamily="66" charset="0"/>
              </a:rPr>
              <a:t>, </a:t>
            </a:r>
            <a:r>
              <a:rPr lang="ru-RU" altLang="ru-RU" sz="3200" dirty="0" err="1" smtClean="0">
                <a:latin typeface="Comic Sans MS" pitchFamily="66" charset="0"/>
              </a:rPr>
              <a:t>щоб</a:t>
            </a:r>
            <a:r>
              <a:rPr lang="ru-RU" altLang="ru-RU" sz="3200" dirty="0" smtClean="0">
                <a:latin typeface="Comic Sans MS" pitchFamily="66" charset="0"/>
              </a:rPr>
              <a:t> </a:t>
            </a:r>
            <a:r>
              <a:rPr lang="ru-RU" altLang="ru-RU" sz="3200" dirty="0" err="1" smtClean="0">
                <a:latin typeface="Comic Sans MS" pitchFamily="66" charset="0"/>
              </a:rPr>
              <a:t>викликати</a:t>
            </a:r>
            <a:r>
              <a:rPr lang="ru-RU" altLang="ru-RU" sz="3200" dirty="0" smtClean="0">
                <a:latin typeface="Comic Sans MS" pitchFamily="66" charset="0"/>
              </a:rPr>
              <a:t> </a:t>
            </a:r>
            <a:r>
              <a:rPr lang="ru-RU" altLang="ru-RU" sz="3200" dirty="0" err="1" smtClean="0">
                <a:latin typeface="Comic Sans MS" pitchFamily="66" charset="0"/>
              </a:rPr>
              <a:t>галюцинації</a:t>
            </a:r>
            <a:r>
              <a:rPr lang="ru-RU" altLang="ru-RU" sz="3200" dirty="0" smtClean="0">
                <a:latin typeface="Comic Sans MS" pitchFamily="66" charset="0"/>
              </a:rPr>
              <a:t>.</a:t>
            </a:r>
          </a:p>
          <a:p>
            <a:r>
              <a:rPr lang="ru-RU" altLang="ru-RU" sz="3200" dirty="0" err="1" smtClean="0">
                <a:latin typeface="Comic Sans MS" pitchFamily="66" charset="0"/>
              </a:rPr>
              <a:t>Багато</a:t>
            </a:r>
            <a:r>
              <a:rPr lang="ru-RU" altLang="ru-RU" sz="3200" dirty="0" smtClean="0">
                <a:latin typeface="Comic Sans MS" pitchFamily="66" charset="0"/>
              </a:rPr>
              <a:t> </a:t>
            </a:r>
            <a:r>
              <a:rPr lang="ru-RU" altLang="ru-RU" sz="3200" dirty="0" err="1" smtClean="0">
                <a:latin typeface="Comic Sans MS" pitchFamily="66" charset="0"/>
              </a:rPr>
              <a:t>алкалоїдів</a:t>
            </a:r>
            <a:r>
              <a:rPr lang="ru-RU" altLang="ru-RU" sz="3200" dirty="0" smtClean="0">
                <a:latin typeface="Comic Sans MS" pitchFamily="66" charset="0"/>
              </a:rPr>
              <a:t> </a:t>
            </a:r>
            <a:r>
              <a:rPr lang="ru-RU" altLang="ru-RU" sz="3200" dirty="0" err="1" smtClean="0">
                <a:latin typeface="Comic Sans MS" pitchFamily="66" charset="0"/>
              </a:rPr>
              <a:t>належить</a:t>
            </a:r>
            <a:r>
              <a:rPr lang="ru-RU" altLang="ru-RU" sz="3200" dirty="0" smtClean="0">
                <a:latin typeface="Comic Sans MS" pitchFamily="66" charset="0"/>
              </a:rPr>
              <a:t> до отрут </a:t>
            </a:r>
            <a:r>
              <a:rPr lang="ru-RU" altLang="ru-RU" sz="3200" dirty="0" err="1" smtClean="0">
                <a:latin typeface="Comic Sans MS" pitchFamily="66" charset="0"/>
              </a:rPr>
              <a:t>і</a:t>
            </a:r>
            <a:r>
              <a:rPr lang="ru-RU" altLang="ru-RU" sz="3200" dirty="0" smtClean="0">
                <a:latin typeface="Comic Sans MS" pitchFamily="66" charset="0"/>
              </a:rPr>
              <a:t> </a:t>
            </a:r>
            <a:r>
              <a:rPr lang="ru-RU" altLang="ru-RU" sz="3200" dirty="0" err="1" smtClean="0">
                <a:latin typeface="Comic Sans MS" pitchFamily="66" charset="0"/>
              </a:rPr>
              <a:t>наркотиків</a:t>
            </a:r>
            <a:r>
              <a:rPr lang="ru-RU" altLang="ru-RU" sz="3200" dirty="0" smtClean="0">
                <a:latin typeface="Comic Sans MS" pitchFamily="66" charset="0"/>
              </a:rPr>
              <a:t>.</a:t>
            </a:r>
          </a:p>
          <a:p>
            <a:endParaRPr lang="ru-RU" altLang="ru-RU" sz="3200" dirty="0" smtClean="0">
              <a:latin typeface="Comic Sans MS" pitchFamily="66" charset="0"/>
            </a:endParaRPr>
          </a:p>
          <a:p>
            <a:endParaRPr lang="ru-RU" altLang="ru-RU" sz="3200" dirty="0">
              <a:latin typeface="Comic Sans MS" pitchFamily="66" charset="0"/>
            </a:endParaRPr>
          </a:p>
        </p:txBody>
      </p:sp>
      <p:pic>
        <p:nvPicPr>
          <p:cNvPr id="3" name="imgb" descr="http://www.1001eda.com/wp-content/uploads/2009/09/5e5624a935b5.jpg"/>
          <p:cNvPicPr>
            <a:picLocks noChangeAspect="1" noChangeArrowheads="1"/>
          </p:cNvPicPr>
          <p:nvPr/>
        </p:nvPicPr>
        <p:blipFill>
          <a:blip r:embed="rId2" cstate="print"/>
          <a:srcRect/>
          <a:stretch>
            <a:fillRect/>
          </a:stretch>
        </p:blipFill>
        <p:spPr bwMode="auto">
          <a:xfrm>
            <a:off x="0" y="2420938"/>
            <a:ext cx="5327650" cy="4437062"/>
          </a:xfrm>
          <a:prstGeom prst="rect">
            <a:avLst/>
          </a:prstGeom>
          <a:noFill/>
          <a:ln w="9525">
            <a:noFill/>
            <a:miter lim="800000"/>
            <a:headEnd/>
            <a:tailEnd/>
          </a:ln>
        </p:spPr>
      </p:pic>
      <p:sp>
        <p:nvSpPr>
          <p:cNvPr id="4" name="Прямоугольник 3"/>
          <p:cNvSpPr/>
          <p:nvPr/>
        </p:nvSpPr>
        <p:spPr>
          <a:xfrm>
            <a:off x="5436096" y="2492896"/>
            <a:ext cx="3707904" cy="4093428"/>
          </a:xfrm>
          <a:prstGeom prst="rect">
            <a:avLst/>
          </a:prstGeom>
        </p:spPr>
        <p:txBody>
          <a:bodyPr wrap="square">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altLang="ru-RU" sz="2600" i="1" dirty="0" err="1">
                <a:latin typeface="Comic Sans MS" pitchFamily="66" charset="0"/>
              </a:rPr>
              <a:t>Морфін</a:t>
            </a:r>
            <a:r>
              <a:rPr lang="ru-RU" altLang="ru-RU" sz="2600" i="1" dirty="0">
                <a:latin typeface="Comic Sans MS" pitchFamily="66" charset="0"/>
              </a:rPr>
              <a:t> - </a:t>
            </a:r>
            <a:r>
              <a:rPr lang="ru-RU" altLang="ru-RU" sz="2600" i="1" dirty="0" err="1">
                <a:latin typeface="Comic Sans MS" pitchFamily="66" charset="0"/>
              </a:rPr>
              <a:t>добрий</a:t>
            </a:r>
            <a:r>
              <a:rPr lang="ru-RU" altLang="ru-RU" sz="2600" i="1" dirty="0">
                <a:latin typeface="Comic Sans MS" pitchFamily="66" charset="0"/>
              </a:rPr>
              <a:t> </a:t>
            </a:r>
            <a:r>
              <a:rPr lang="ru-RU" altLang="ru-RU" sz="2600" i="1" dirty="0" err="1">
                <a:latin typeface="Comic Sans MS" pitchFamily="66" charset="0"/>
              </a:rPr>
              <a:t>знеболюючий</a:t>
            </a:r>
            <a:r>
              <a:rPr lang="ru-RU" altLang="ru-RU" sz="2600" i="1" dirty="0">
                <a:latin typeface="Comic Sans MS" pitchFamily="66" charset="0"/>
              </a:rPr>
              <a:t> </a:t>
            </a:r>
            <a:r>
              <a:rPr lang="ru-RU" altLang="ru-RU" sz="2600" i="1" dirty="0" err="1">
                <a:latin typeface="Comic Sans MS" pitchFamily="66" charset="0"/>
              </a:rPr>
              <a:t>засіб</a:t>
            </a:r>
            <a:r>
              <a:rPr lang="ru-RU" altLang="ru-RU" sz="2600" i="1" dirty="0">
                <a:latin typeface="Comic Sans MS" pitchFamily="66" charset="0"/>
              </a:rPr>
              <a:t>, </a:t>
            </a:r>
            <a:r>
              <a:rPr lang="ru-RU" altLang="ru-RU" sz="2600" i="1" dirty="0" err="1" smtClean="0">
                <a:latin typeface="Comic Sans MS" pitchFamily="66" charset="0"/>
              </a:rPr>
              <a:t>однак</a:t>
            </a:r>
            <a:r>
              <a:rPr lang="ru-RU" altLang="ru-RU" sz="2600" i="1" dirty="0" smtClean="0">
                <a:latin typeface="Comic Sans MS" pitchFamily="66" charset="0"/>
              </a:rPr>
              <a:t> при </a:t>
            </a:r>
            <a:r>
              <a:rPr lang="ru-RU" altLang="ru-RU" sz="2600" i="1" dirty="0" err="1">
                <a:latin typeface="Comic Sans MS" pitchFamily="66" charset="0"/>
              </a:rPr>
              <a:t>тривалому</a:t>
            </a:r>
            <a:r>
              <a:rPr lang="ru-RU" altLang="ru-RU" sz="2600" i="1" dirty="0">
                <a:latin typeface="Comic Sans MS" pitchFamily="66" charset="0"/>
              </a:rPr>
              <a:t> </a:t>
            </a:r>
            <a:r>
              <a:rPr lang="ru-RU" altLang="ru-RU" sz="2600" i="1" dirty="0" err="1">
                <a:latin typeface="Comic Sans MS" pitchFamily="66" charset="0"/>
              </a:rPr>
              <a:t>застосуванні</a:t>
            </a:r>
            <a:r>
              <a:rPr lang="ru-RU" altLang="ru-RU" sz="2600" i="1" dirty="0">
                <a:latin typeface="Comic Sans MS" pitchFamily="66" charset="0"/>
              </a:rPr>
              <a:t> у </a:t>
            </a:r>
            <a:r>
              <a:rPr lang="ru-RU" altLang="ru-RU" sz="2600" i="1" dirty="0" err="1">
                <a:latin typeface="Comic Sans MS" pitchFamily="66" charset="0"/>
              </a:rPr>
              <a:t>людини</a:t>
            </a:r>
            <a:r>
              <a:rPr lang="ru-RU" altLang="ru-RU" sz="2600" i="1" dirty="0">
                <a:latin typeface="Comic Sans MS" pitchFamily="66" charset="0"/>
              </a:rPr>
              <a:t> </a:t>
            </a:r>
            <a:r>
              <a:rPr lang="ru-RU" altLang="ru-RU" sz="2600" i="1" dirty="0" err="1">
                <a:latin typeface="Comic Sans MS" pitchFamily="66" charset="0"/>
              </a:rPr>
              <a:t>виробляється</a:t>
            </a:r>
            <a:r>
              <a:rPr lang="ru-RU" altLang="ru-RU" sz="2600" i="1" dirty="0">
                <a:latin typeface="Comic Sans MS" pitchFamily="66" charset="0"/>
              </a:rPr>
              <a:t> до </a:t>
            </a:r>
            <a:r>
              <a:rPr lang="ru-RU" altLang="ru-RU" sz="2600" i="1" dirty="0" err="1">
                <a:latin typeface="Comic Sans MS" pitchFamily="66" charset="0"/>
              </a:rPr>
              <a:t>нього</a:t>
            </a:r>
            <a:endParaRPr lang="ru-RU" altLang="ru-RU" sz="2600" i="1" dirty="0">
              <a:latin typeface="Comic Sans MS" pitchFamily="66"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altLang="ru-RU" sz="2600" i="1" dirty="0" err="1">
                <a:latin typeface="Comic Sans MS" pitchFamily="66" charset="0"/>
              </a:rPr>
              <a:t>звикання</a:t>
            </a:r>
            <a:r>
              <a:rPr lang="ru-RU" altLang="ru-RU" sz="2600" i="1" dirty="0">
                <a:latin typeface="Comic Sans MS" pitchFamily="66" charset="0"/>
              </a:rPr>
              <a:t>, </a:t>
            </a:r>
            <a:r>
              <a:rPr lang="ru-RU" altLang="ru-RU" sz="2600" i="1" dirty="0" err="1">
                <a:latin typeface="Comic Sans MS" pitchFamily="66" charset="0"/>
              </a:rPr>
              <a:t>організму</a:t>
            </a:r>
            <a:r>
              <a:rPr lang="ru-RU" altLang="ru-RU" sz="2600" i="1" dirty="0">
                <a:latin typeface="Comic Sans MS" pitchFamily="66" charset="0"/>
              </a:rPr>
              <a:t> </a:t>
            </a:r>
            <a:r>
              <a:rPr lang="ru-RU" altLang="ru-RU" sz="2600" i="1" dirty="0" err="1">
                <a:latin typeface="Comic Sans MS" pitchFamily="66" charset="0"/>
              </a:rPr>
              <a:t>потрібні</a:t>
            </a:r>
            <a:r>
              <a:rPr lang="ru-RU" altLang="ru-RU" sz="2600" i="1" dirty="0">
                <a:latin typeface="Comic Sans MS" pitchFamily="66" charset="0"/>
              </a:rPr>
              <a:t> все </a:t>
            </a:r>
            <a:r>
              <a:rPr lang="ru-RU" altLang="ru-RU" sz="2600" i="1" dirty="0" err="1">
                <a:latin typeface="Comic Sans MS" pitchFamily="66" charset="0"/>
              </a:rPr>
              <a:t>більші</a:t>
            </a:r>
            <a:r>
              <a:rPr lang="ru-RU" altLang="ru-RU" sz="2600" i="1" dirty="0">
                <a:latin typeface="Comic Sans MS" pitchFamily="66" charset="0"/>
              </a:rPr>
              <a:t> </a:t>
            </a:r>
            <a:r>
              <a:rPr lang="ru-RU" altLang="ru-RU" sz="2600" i="1" dirty="0" err="1">
                <a:latin typeface="Comic Sans MS" pitchFamily="66" charset="0"/>
              </a:rPr>
              <a:t>дози</a:t>
            </a:r>
            <a:r>
              <a:rPr lang="ru-RU" altLang="ru-RU" sz="2600" i="1" dirty="0">
                <a:latin typeface="Comic Sans MS" pitchFamily="66" charset="0"/>
              </a:rPr>
              <a:t> наркотику.</a:t>
            </a:r>
            <a:endParaRPr lang="ru-RU" altLang="ru-RU" sz="2600" i="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b" descr="http://www.vsenarkotiki.ru/wp-content/uploads/opium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115616" y="188640"/>
            <a:ext cx="6984776" cy="769441"/>
          </a:xfrm>
          <a:prstGeom prst="rect">
            <a:avLst/>
          </a:prstGeom>
        </p:spPr>
        <p:txBody>
          <a:bodyPr wrap="square">
            <a:spAutoFit/>
          </a:bodyPr>
          <a:lstStyle/>
          <a:p>
            <a:r>
              <a:rPr lang="uk-UA" altLang="ru-RU" sz="4400" u="sng" dirty="0" smtClean="0">
                <a:solidFill>
                  <a:srgbClr val="FF0000"/>
                </a:solidFill>
                <a:latin typeface="Comic Sans MS" pitchFamily="66" charset="0"/>
              </a:rPr>
              <a:t>Найважливіші алкалоїди</a:t>
            </a:r>
            <a:endParaRPr lang="ru-RU"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Другая 18">
      <a:dk1>
        <a:sysClr val="windowText" lastClr="000000"/>
      </a:dk1>
      <a:lt1>
        <a:srgbClr val="92D050"/>
      </a:lt1>
      <a:dk2>
        <a:srgbClr val="FFED73"/>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708</Words>
  <Application>Microsoft Office PowerPoint</Application>
  <PresentationFormat>Экран (4:3)</PresentationFormat>
  <Paragraphs>58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Katya</dc:creator>
  <cp:lastModifiedBy>Katya</cp:lastModifiedBy>
  <cp:revision>7</cp:revision>
  <dcterms:created xsi:type="dcterms:W3CDTF">2014-04-17T17:33:52Z</dcterms:created>
  <dcterms:modified xsi:type="dcterms:W3CDTF">2014-04-17T18:38:36Z</dcterms:modified>
</cp:coreProperties>
</file>