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4" r:id="rId8"/>
    <p:sldId id="275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11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uk.wikipedia.org/wiki/%D0%A1%D1%83%D0%BB%D1%8C%D1%84%D0%B0%D1%82_%D0%BA%D0%B0%D0%BB%D1%8C%D1%86%D1%96%D1%8E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uk.wikipedia.org/wiki/%D0%A1%D1%83%D0%BB%D1%8C%D1%84%D0%B0%D1%82_%D0%BA%D0%B0%D0%BB%D1%8C%D1%86%D1%96%D1%8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0%D0%BB%D0%B8%D0%B9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ru.wikipedia.org/wiki/%D0%A1%D1%83%D0%BB%D1%8C%D1%84%D0%B0%D1%8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1%80%D0%B8%D1%81%D1%82%D0%B0%D0%BB" TargetMode="External"/><Relationship Id="rId3" Type="http://schemas.openxmlformats.org/officeDocument/2006/relationships/hyperlink" Target="http://uk.wikipedia.org/wiki/%D0%A1%D1%96%D0%BB%D1%8C_(%D1%85%D1%96%D0%BC%D1%96%D1%8F)" TargetMode="External"/><Relationship Id="rId7" Type="http://schemas.openxmlformats.org/officeDocument/2006/relationships/hyperlink" Target="http://uk.wikipedia.org/wiki/%D0%93%D1%80%D0%B0%D0%BD%D1%83%D0%BB%D0%B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k.wikipedia.org/wiki/%D0%90%D0%B7%D0%BE%D1%82" TargetMode="External"/><Relationship Id="rId5" Type="http://schemas.openxmlformats.org/officeDocument/2006/relationships/hyperlink" Target="http://uk.wikipedia.org/wiki/%D0%94%D0%BE%D0%B1%D1%80%D0%B8%D0%B2%D0%BE" TargetMode="External"/><Relationship Id="rId4" Type="http://schemas.openxmlformats.org/officeDocument/2006/relationships/hyperlink" Target="http://uk.wikipedia.org/wiki/%D0%90%D0%B7%D0%BE%D1%82%D0%BD%D0%B0_%D0%BA%D0%B8%D1%81%D0%BB%D0%BE%D1%82%D0%B0" TargetMode="Externa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1143000"/>
          </a:xfrm>
        </p:spPr>
        <p:txBody>
          <a:bodyPr>
            <a:noAutofit/>
          </a:bodyPr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Мінеральні добрива та їх класифікація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Фосфорні добрива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728" y="2714620"/>
            <a:ext cx="42148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При достатньому живленні, фосфор прискорює перехід рослин з вегетативної фази в пору плодоносіння. Фосфор позитивно впливає на якість плодів — сприяє збільшенню в них цукру, жирів, білків. При недоліку фосфору виникає небезпека порушення білкового обміну — рослини погано засвоюють азотні добрива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285992"/>
            <a:ext cx="2495550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26" y="1285860"/>
            <a:ext cx="578647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Загальні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ознаки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фосфорного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голодування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</a:p>
          <a:p>
            <a:pPr algn="ctr"/>
            <a:r>
              <a:rPr lang="ru-RU" sz="3200" dirty="0" smtClean="0">
                <a:latin typeface="Bookman Old Style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овочеві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припиняють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листя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стебла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набувають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кольору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темно-зеленого до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синій-зеленого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плодових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стебла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окреме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листя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стають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сизо-рожевими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набувають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коричнево-зеленого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забарвлення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5742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70"/>
            <a:ext cx="235743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Фосфорні добрива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86380" y="2428868"/>
            <a:ext cx="3428992" cy="258532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</a:rPr>
              <a:t>Звичайний</a:t>
            </a:r>
            <a:r>
              <a:rPr lang="ru-RU" b="1" dirty="0" smtClean="0">
                <a:solidFill>
                  <a:schemeClr val="bg2"/>
                </a:solidFill>
              </a:rPr>
              <a:t> суперфосфат</a:t>
            </a:r>
          </a:p>
          <a:p>
            <a:pPr algn="ctr"/>
            <a:r>
              <a:rPr lang="ru-RU" dirty="0" err="1" smtClean="0">
                <a:solidFill>
                  <a:schemeClr val="bg2"/>
                </a:solidFill>
              </a:rPr>
              <a:t>Звичайний</a:t>
            </a:r>
            <a:r>
              <a:rPr lang="ru-RU" dirty="0" smtClean="0">
                <a:solidFill>
                  <a:schemeClr val="bg2"/>
                </a:solidFill>
              </a:rPr>
              <a:t> суперфосфат (</a:t>
            </a:r>
            <a:r>
              <a:rPr lang="en-US" dirty="0" smtClean="0">
                <a:solidFill>
                  <a:schemeClr val="bg2"/>
                </a:solidFill>
              </a:rPr>
              <a:t>Ca(</a:t>
            </a:r>
            <a:r>
              <a:rPr lang="ru-RU" dirty="0" smtClean="0">
                <a:solidFill>
                  <a:schemeClr val="bg2"/>
                </a:solidFill>
              </a:rPr>
              <a:t>Н</a:t>
            </a:r>
            <a:r>
              <a:rPr lang="ru-RU" baseline="-25000" dirty="0" smtClean="0">
                <a:solidFill>
                  <a:schemeClr val="bg2"/>
                </a:solidFill>
              </a:rPr>
              <a:t>2</a:t>
            </a:r>
            <a:r>
              <a:rPr lang="ru-RU" dirty="0" smtClean="0">
                <a:solidFill>
                  <a:schemeClr val="bg2"/>
                </a:solidFill>
              </a:rPr>
              <a:t>РО</a:t>
            </a:r>
            <a:r>
              <a:rPr lang="ru-RU" baseline="-25000" dirty="0" smtClean="0">
                <a:solidFill>
                  <a:schemeClr val="bg2"/>
                </a:solidFill>
              </a:rPr>
              <a:t>4</a:t>
            </a:r>
            <a:r>
              <a:rPr lang="ru-RU" dirty="0" smtClean="0">
                <a:solidFill>
                  <a:schemeClr val="bg2"/>
                </a:solidFill>
              </a:rPr>
              <a:t>)</a:t>
            </a:r>
            <a:r>
              <a:rPr lang="ru-RU" baseline="-25000" dirty="0" smtClean="0">
                <a:solidFill>
                  <a:schemeClr val="bg2"/>
                </a:solidFill>
              </a:rPr>
              <a:t>2</a:t>
            </a:r>
            <a:r>
              <a:rPr lang="ru-RU" dirty="0" smtClean="0">
                <a:solidFill>
                  <a:schemeClr val="bg2"/>
                </a:solidFill>
              </a:rPr>
              <a:t> + 2</a:t>
            </a:r>
            <a:r>
              <a:rPr lang="en-US" dirty="0" smtClean="0">
                <a:solidFill>
                  <a:schemeClr val="bg2"/>
                </a:solidFill>
              </a:rPr>
              <a:t>CaSO</a:t>
            </a:r>
            <a:r>
              <a:rPr lang="en-US" baseline="-25000" dirty="0" smtClean="0">
                <a:solidFill>
                  <a:schemeClr val="bg2"/>
                </a:solidFill>
              </a:rPr>
              <a:t>4</a:t>
            </a:r>
            <a:r>
              <a:rPr lang="en-US" dirty="0" smtClean="0">
                <a:solidFill>
                  <a:schemeClr val="bg2"/>
                </a:solidFill>
              </a:rPr>
              <a:t>) </a:t>
            </a:r>
            <a:r>
              <a:rPr lang="ru-RU" dirty="0" err="1" smtClean="0">
                <a:solidFill>
                  <a:schemeClr val="bg2"/>
                </a:solidFill>
              </a:rPr>
              <a:t>є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найбільш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поширеним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фосфорним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добривом</a:t>
            </a:r>
            <a:r>
              <a:rPr lang="ru-RU" dirty="0" smtClean="0">
                <a:solidFill>
                  <a:schemeClr val="bg2"/>
                </a:solidFill>
              </a:rPr>
              <a:t>. </a:t>
            </a:r>
            <a:r>
              <a:rPr lang="ru-RU" dirty="0" err="1" smtClean="0">
                <a:solidFill>
                  <a:schemeClr val="bg2"/>
                </a:solidFill>
              </a:rPr>
              <a:t>Недоліком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його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є</a:t>
            </a:r>
            <a:r>
              <a:rPr lang="ru-RU" dirty="0" smtClean="0">
                <a:solidFill>
                  <a:schemeClr val="bg2"/>
                </a:solidFill>
              </a:rPr>
              <a:t> те, </a:t>
            </a:r>
            <a:r>
              <a:rPr lang="ru-RU" dirty="0" err="1" smtClean="0">
                <a:solidFill>
                  <a:schemeClr val="bg2"/>
                </a:solidFill>
              </a:rPr>
              <a:t>що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значну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частину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його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маси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складає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баласт</a:t>
            </a:r>
            <a:r>
              <a:rPr lang="ru-RU" dirty="0" smtClean="0">
                <a:solidFill>
                  <a:schemeClr val="bg2"/>
                </a:solidFill>
              </a:rPr>
              <a:t> — </a:t>
            </a:r>
            <a:r>
              <a:rPr lang="ru-RU" dirty="0" smtClean="0">
                <a:solidFill>
                  <a:schemeClr val="bg2"/>
                </a:solidFill>
                <a:hlinkClick r:id="rId2" tooltip="Сульфат кальцію"/>
              </a:rPr>
              <a:t>сульфат </a:t>
            </a:r>
            <a:r>
              <a:rPr lang="ru-RU" dirty="0" err="1" smtClean="0">
                <a:solidFill>
                  <a:schemeClr val="bg2"/>
                </a:solidFill>
                <a:hlinkClick r:id="rId2" tooltip="Сульфат кальцію"/>
              </a:rPr>
              <a:t>кальцію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dirty="0" err="1" smtClean="0">
                <a:solidFill>
                  <a:schemeClr val="bg2"/>
                </a:solidFill>
              </a:rPr>
              <a:t>який</a:t>
            </a:r>
            <a:r>
              <a:rPr lang="ru-RU" dirty="0" smtClean="0">
                <a:solidFill>
                  <a:schemeClr val="bg2"/>
                </a:solidFill>
              </a:rPr>
              <a:t> сильно </a:t>
            </a:r>
            <a:r>
              <a:rPr lang="ru-RU" dirty="0" err="1" smtClean="0">
                <a:solidFill>
                  <a:schemeClr val="bg2"/>
                </a:solidFill>
              </a:rPr>
              <a:t>здорожує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транспортування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добрива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71678"/>
            <a:ext cx="4500594" cy="33704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229600" cy="1143000"/>
          </a:xfrm>
        </p:spPr>
        <p:txBody>
          <a:bodyPr>
            <a:scene3d>
              <a:camera prst="perspectiveContrastingRightFacing"/>
              <a:lightRig rig="threePt" dir="t"/>
            </a:scene3d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Фосфорні добрива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1643050"/>
            <a:ext cx="36433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Подвійний</a:t>
            </a:r>
            <a:r>
              <a:rPr lang="ru-RU" b="1" dirty="0" smtClean="0"/>
              <a:t> суперфосфат</a:t>
            </a:r>
          </a:p>
          <a:p>
            <a:pPr algn="ctr"/>
            <a:r>
              <a:rPr lang="ru-RU" dirty="0" err="1" smtClean="0"/>
              <a:t>Подвійний</a:t>
            </a:r>
            <a:r>
              <a:rPr lang="ru-RU" dirty="0" smtClean="0"/>
              <a:t> суперфосфат (</a:t>
            </a:r>
            <a:r>
              <a:rPr lang="en-US" dirty="0" smtClean="0"/>
              <a:t>Ca(</a:t>
            </a:r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РО</a:t>
            </a:r>
            <a:r>
              <a:rPr lang="ru-RU" baseline="-25000" dirty="0" smtClean="0"/>
              <a:t>4</a:t>
            </a:r>
            <a:r>
              <a:rPr lang="ru-RU" dirty="0" smtClean="0"/>
              <a:t>)</a:t>
            </a:r>
            <a:r>
              <a:rPr lang="ru-RU" baseline="-25000" dirty="0" smtClean="0"/>
              <a:t>2</a:t>
            </a:r>
            <a:r>
              <a:rPr lang="ru-RU" dirty="0" smtClean="0"/>
              <a:t>),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звичайний</a:t>
            </a:r>
            <a:r>
              <a:rPr lang="ru-RU" dirty="0" smtClean="0"/>
              <a:t>, </a:t>
            </a:r>
            <a:r>
              <a:rPr lang="ru-RU" dirty="0" err="1" smtClean="0"/>
              <a:t>містить</a:t>
            </a:r>
            <a:r>
              <a:rPr lang="ru-RU" dirty="0" smtClean="0"/>
              <a:t> фосфор у </a:t>
            </a:r>
            <a:r>
              <a:rPr lang="ru-RU" dirty="0" err="1" smtClean="0"/>
              <a:t>вигляді</a:t>
            </a:r>
            <a:r>
              <a:rPr lang="ru-RU" dirty="0" smtClean="0"/>
              <a:t> добре </a:t>
            </a:r>
            <a:r>
              <a:rPr lang="ru-RU" dirty="0" err="1" smtClean="0"/>
              <a:t>розчинного</a:t>
            </a:r>
            <a:r>
              <a:rPr lang="ru-RU" dirty="0" smtClean="0"/>
              <a:t> </a:t>
            </a:r>
            <a:r>
              <a:rPr lang="ru-RU" dirty="0" err="1" smtClean="0"/>
              <a:t>дигідрофосфату</a:t>
            </a:r>
            <a:r>
              <a:rPr lang="ru-RU" dirty="0" smtClean="0"/>
              <a:t> </a:t>
            </a:r>
            <a:r>
              <a:rPr lang="ru-RU" dirty="0" err="1" smtClean="0"/>
              <a:t>кальцію</a:t>
            </a:r>
            <a:r>
              <a:rPr lang="ru-RU" dirty="0" smtClean="0"/>
              <a:t>. Але в </a:t>
            </a:r>
            <a:r>
              <a:rPr lang="ru-RU" dirty="0" err="1" smtClean="0"/>
              <a:t>ньому</a:t>
            </a:r>
            <a:r>
              <a:rPr lang="ru-RU" dirty="0" smtClean="0"/>
              <a:t>,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звичайного</a:t>
            </a:r>
            <a:r>
              <a:rPr lang="ru-RU" dirty="0" smtClean="0"/>
              <a:t>,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smtClean="0">
                <a:hlinkClick r:id="rId2" tooltip="Сульфат кальцію"/>
              </a:rPr>
              <a:t>сульфату </a:t>
            </a:r>
            <a:r>
              <a:rPr lang="ru-RU" dirty="0" err="1" smtClean="0">
                <a:hlinkClick r:id="rId2" tooltip="Сульфат кальцію"/>
              </a:rPr>
              <a:t>кальцію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фосфору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вищий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6650"/>
            <a:ext cx="2857500" cy="3181350"/>
          </a:xfrm>
          <a:prstGeom prst="rect">
            <a:avLst/>
          </a:prstGeom>
        </p:spPr>
      </p:pic>
      <p:pic>
        <p:nvPicPr>
          <p:cNvPr id="6" name="Рисунок 5" descr="sulphat_kalij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214818"/>
            <a:ext cx="2532058" cy="2470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8000" i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</a:rPr>
              <a:t>Калійні добрива</a:t>
            </a:r>
            <a:r>
              <a:rPr lang="ru-RU" dirty="0" smtClean="0">
                <a:latin typeface="Arial" pitchFamily="34" charset="0"/>
              </a:rPr>
              <a:t/>
            </a:r>
            <a:br>
              <a:rPr lang="ru-RU" dirty="0" smtClean="0">
                <a:latin typeface="Arial" pitchFamily="34" charset="0"/>
              </a:rPr>
            </a:b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00100" y="4572008"/>
            <a:ext cx="7286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</a:rPr>
              <a:t>Калій допомагає рослинам засвоювати вуглекислоту з повітря, сприяє пересуванню вуглеводів (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сахарів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</a:rPr>
              <a:t>), підвищує зимостійкість і посухостійкість, робить позитивний вплив на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лежкість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</a:rPr>
              <a:t> плодів. При недоліку калію знижується опірність рослин до грибкових захворювань.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i="1" dirty="0" smtClean="0">
                <a:latin typeface="Monotype Corsiva" pitchFamily="66" charset="0"/>
                <a:ea typeface="Times New Roman" pitchFamily="18" charset="0"/>
              </a:rPr>
              <a:t>Калійні добрива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16" y="1857364"/>
            <a:ext cx="21431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/>
              <a:t>Хлористий</a:t>
            </a:r>
            <a:r>
              <a:rPr lang="ru-RU" b="1" dirty="0" smtClean="0"/>
              <a:t> </a:t>
            </a:r>
            <a:r>
              <a:rPr lang="ru-RU" b="1" dirty="0" err="1" smtClean="0"/>
              <a:t>калій</a:t>
            </a:r>
            <a:r>
              <a:rPr lang="ru-RU" dirty="0" smtClean="0"/>
              <a:t> </a:t>
            </a:r>
            <a:r>
              <a:rPr lang="en-US" b="1" dirty="0" err="1" smtClean="0"/>
              <a:t>KCl</a:t>
            </a:r>
            <a:r>
              <a:rPr lang="en-US" b="1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калійним</a:t>
            </a:r>
            <a:r>
              <a:rPr lang="ru-RU" dirty="0" smtClean="0"/>
              <a:t> </a:t>
            </a:r>
            <a:r>
              <a:rPr lang="ru-RU" dirty="0" err="1" smtClean="0"/>
              <a:t>добривом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до 63 % </a:t>
            </a:r>
            <a:r>
              <a:rPr lang="ru-RU" dirty="0" err="1" smtClean="0"/>
              <a:t>калію</a:t>
            </a:r>
            <a:r>
              <a:rPr lang="ru-RU" dirty="0" smtClean="0"/>
              <a:t>. Хлор добре </a:t>
            </a:r>
            <a:r>
              <a:rPr lang="ru-RU" dirty="0" err="1" smtClean="0"/>
              <a:t>розчиняється</a:t>
            </a:r>
            <a:r>
              <a:rPr lang="ru-RU" dirty="0" smtClean="0"/>
              <a:t> в </a:t>
            </a:r>
            <a:r>
              <a:rPr lang="ru-RU" dirty="0" err="1" smtClean="0"/>
              <a:t>воді</a:t>
            </a:r>
            <a:r>
              <a:rPr lang="ru-RU" dirty="0" smtClean="0"/>
              <a:t> та </a:t>
            </a:r>
            <a:r>
              <a:rPr lang="ru-RU" dirty="0" err="1" smtClean="0"/>
              <a:t>поступає</a:t>
            </a:r>
            <a:r>
              <a:rPr lang="ru-RU" dirty="0" smtClean="0"/>
              <a:t> в грунт в </a:t>
            </a:r>
            <a:r>
              <a:rPr lang="ru-RU" dirty="0" err="1" smtClean="0"/>
              <a:t>обмінній</a:t>
            </a:r>
            <a:r>
              <a:rPr lang="ru-RU" dirty="0" smtClean="0"/>
              <a:t>, </a:t>
            </a:r>
            <a:r>
              <a:rPr lang="ru-RU" dirty="0" err="1" smtClean="0"/>
              <a:t>доступній</a:t>
            </a:r>
            <a:r>
              <a:rPr lang="ru-RU" dirty="0" smtClean="0"/>
              <a:t> для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, добре </a:t>
            </a:r>
            <a:r>
              <a:rPr lang="ru-RU" dirty="0" err="1" smtClean="0"/>
              <a:t>засвоюється</a:t>
            </a:r>
            <a:r>
              <a:rPr lang="ru-RU" dirty="0" smtClean="0"/>
              <a:t> грунтом та </a:t>
            </a:r>
            <a:r>
              <a:rPr lang="ru-RU" dirty="0" err="1" smtClean="0"/>
              <a:t>рослинами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285992"/>
            <a:ext cx="390696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1785926"/>
            <a:ext cx="2357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Хлористий</a:t>
            </a:r>
            <a:r>
              <a:rPr lang="ru-RU" dirty="0" smtClean="0"/>
              <a:t> </a:t>
            </a:r>
            <a:r>
              <a:rPr lang="ru-RU" dirty="0" err="1" smtClean="0"/>
              <a:t>калій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тенденцію</a:t>
            </a:r>
            <a:r>
              <a:rPr lang="ru-RU" dirty="0" smtClean="0"/>
              <a:t> </a:t>
            </a:r>
            <a:r>
              <a:rPr lang="ru-RU" dirty="0" err="1" smtClean="0"/>
              <a:t>закислювати</a:t>
            </a:r>
            <a:r>
              <a:rPr lang="ru-RU" dirty="0" smtClean="0"/>
              <a:t> грунт, тому на </a:t>
            </a:r>
            <a:r>
              <a:rPr lang="ru-RU" dirty="0" err="1" smtClean="0"/>
              <a:t>кислих</a:t>
            </a:r>
            <a:r>
              <a:rPr lang="ru-RU" dirty="0" smtClean="0"/>
              <a:t> грунтах перед </a:t>
            </a:r>
            <a:r>
              <a:rPr lang="ru-RU" dirty="0" err="1" smtClean="0"/>
              <a:t>внесенням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добрива</a:t>
            </a:r>
            <a:r>
              <a:rPr lang="ru-RU" dirty="0" smtClean="0"/>
              <a:t>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 провести </a:t>
            </a:r>
            <a:r>
              <a:rPr lang="ru-RU" dirty="0" err="1" smtClean="0"/>
              <a:t>вапновання</a:t>
            </a:r>
            <a:r>
              <a:rPr lang="ru-RU" dirty="0" smtClean="0"/>
              <a:t>. </a:t>
            </a:r>
            <a:r>
              <a:rPr lang="ru-RU" dirty="0" err="1" smtClean="0"/>
              <a:t>Придатний</a:t>
            </a:r>
            <a:r>
              <a:rPr lang="ru-RU" dirty="0" smtClean="0"/>
              <a:t> для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грунтів</a:t>
            </a:r>
            <a:r>
              <a:rPr lang="ru-RU" dirty="0" smtClean="0"/>
              <a:t>. </a:t>
            </a:r>
            <a:r>
              <a:rPr lang="ru-RU" dirty="0" err="1" smtClean="0"/>
              <a:t>Хлористий</a:t>
            </a:r>
            <a:r>
              <a:rPr lang="ru-RU" dirty="0" smtClean="0"/>
              <a:t> </a:t>
            </a:r>
            <a:r>
              <a:rPr lang="ru-RU" dirty="0" err="1" smtClean="0"/>
              <a:t>калій</a:t>
            </a:r>
            <a:r>
              <a:rPr lang="ru-RU" dirty="0" smtClean="0"/>
              <a:t> при </a:t>
            </a:r>
            <a:r>
              <a:rPr lang="ru-RU" dirty="0" err="1" smtClean="0"/>
              <a:t>тривалому</a:t>
            </a:r>
            <a:r>
              <a:rPr lang="ru-RU" dirty="0" smtClean="0"/>
              <a:t> </a:t>
            </a:r>
            <a:r>
              <a:rPr lang="ru-RU" dirty="0" err="1" smtClean="0"/>
              <a:t>зберіганні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злежувається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</a:rPr>
              <a:t>Калійні добрива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785926"/>
            <a:ext cx="67151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Сульфат </a:t>
            </a:r>
            <a:r>
              <a:rPr lang="ru-RU" b="1" i="1" dirty="0" err="1" smtClean="0"/>
              <a:t>калію</a:t>
            </a:r>
            <a:r>
              <a:rPr lang="en-US" b="1" i="1" dirty="0" smtClean="0">
                <a:hlinkClick r:id="rId3" tooltip="Калий"/>
              </a:rPr>
              <a:t>K</a:t>
            </a:r>
            <a:r>
              <a:rPr lang="en-US" b="1" i="1" baseline="-25000" dirty="0" smtClean="0"/>
              <a:t>2</a:t>
            </a:r>
            <a:r>
              <a:rPr lang="en-US" b="1" i="1" dirty="0" smtClean="0">
                <a:hlinkClick r:id="rId4" tooltip="Сульфат"/>
              </a:rPr>
              <a:t>SO</a:t>
            </a:r>
            <a:r>
              <a:rPr lang="en-US" b="1" i="1" baseline="-25000" dirty="0" smtClean="0">
                <a:hlinkClick r:id="rId4" tooltip="Сульфат"/>
              </a:rPr>
              <a:t>4</a:t>
            </a:r>
            <a:r>
              <a:rPr lang="ru-RU" b="1" i="1" dirty="0" smtClean="0"/>
              <a:t> – </a:t>
            </a:r>
            <a:r>
              <a:rPr lang="ru-RU" b="1" i="1" dirty="0" err="1" smtClean="0"/>
              <a:t>безбарвні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ромбічні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кристали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розчинні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воді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але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нерозчинні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розчинах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гідроксиду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калію</a:t>
            </a:r>
            <a:r>
              <a:rPr lang="ru-RU" b="1" i="1" dirty="0" smtClean="0"/>
              <a:t>. </a:t>
            </a:r>
            <a:r>
              <a:rPr lang="ru-RU" b="1" i="1" dirty="0" err="1" smtClean="0"/>
              <a:t>Дуже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жорстка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гірка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сіль</a:t>
            </a:r>
            <a:r>
              <a:rPr lang="ru-RU" b="1" i="1" dirty="0" smtClean="0"/>
              <a:t>. Плавиться при </a:t>
            </a:r>
            <a:r>
              <a:rPr lang="ru-RU" b="1" i="1" dirty="0" err="1" smtClean="0"/>
              <a:t>температурі</a:t>
            </a:r>
            <a:r>
              <a:rPr lang="ru-RU" b="1" i="1" dirty="0" smtClean="0"/>
              <a:t> 1078 </a:t>
            </a:r>
            <a:r>
              <a:rPr lang="ru-RU" b="1" i="1" baseline="30000" dirty="0" smtClean="0"/>
              <a:t>0</a:t>
            </a:r>
            <a:r>
              <a:rPr lang="en-US" b="1" i="1" dirty="0" smtClean="0"/>
              <a:t>C.</a:t>
            </a:r>
          </a:p>
          <a:p>
            <a:pPr algn="ctr"/>
            <a:r>
              <a:rPr lang="ru-RU" b="1" i="1" dirty="0" err="1" smtClean="0"/>
              <a:t>Зустрічається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природі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родовищах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калійних</a:t>
            </a:r>
            <a:r>
              <a:rPr lang="ru-RU" b="1" i="1" dirty="0" smtClean="0"/>
              <a:t> солей, а </a:t>
            </a:r>
            <a:r>
              <a:rPr lang="ru-RU" b="1" i="1" dirty="0" err="1" smtClean="0"/>
              <a:t>також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міститься</a:t>
            </a:r>
            <a:r>
              <a:rPr lang="ru-RU" b="1" i="1" dirty="0" smtClean="0"/>
              <a:t> у водах </a:t>
            </a:r>
            <a:r>
              <a:rPr lang="ru-RU" b="1" i="1" dirty="0" err="1" smtClean="0"/>
              <a:t>солоних</a:t>
            </a:r>
            <a:r>
              <a:rPr lang="ru-RU" b="1" i="1" dirty="0" smtClean="0"/>
              <a:t> озер. Сульфат </a:t>
            </a:r>
            <a:r>
              <a:rPr lang="ru-RU" b="1" i="1" dirty="0" err="1" smtClean="0"/>
              <a:t>калію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отримують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обмінної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реакцією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між</a:t>
            </a:r>
            <a:r>
              <a:rPr lang="ru-RU" b="1" i="1" dirty="0" smtClean="0"/>
              <a:t> хлоридом </a:t>
            </a:r>
            <a:r>
              <a:rPr lang="ru-RU" b="1" i="1" dirty="0" err="1" smtClean="0"/>
              <a:t>калію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сірчаної</a:t>
            </a:r>
            <a:r>
              <a:rPr lang="ru-RU" b="1" i="1" dirty="0" smtClean="0"/>
              <a:t> кислотою </a:t>
            </a:r>
            <a:r>
              <a:rPr lang="ru-RU" b="1" i="1" dirty="0" err="1" smtClean="0"/>
              <a:t>відповідно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процесу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Леблана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4286256"/>
            <a:ext cx="2976562" cy="2303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286256"/>
            <a:ext cx="3014636" cy="2314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atin typeface="Arial" pitchFamily="34" charset="0"/>
                <a:ea typeface="Times New Roman" pitchFamily="18" charset="0"/>
              </a:rPr>
              <a:t>Мікроелементи</a:t>
            </a:r>
            <a:r>
              <a:rPr lang="ru-RU" sz="2400" dirty="0" smtClean="0">
                <a:latin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</a:rPr>
            </a:b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2643182"/>
            <a:ext cx="7715272" cy="11695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Їх потрібні дуже мало, але відсутність в ґрунті навіть якогось одного мікроелемента може звести нанівець всі праці садівника. Недолік мікроелементів викликає у рослин порушення обміну речовин, яке змінює зовнішній вигляд: виникає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обкоркування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плодів, так зване "літнє дихання", відмирання молодих втеч, "прозорість" крони, крапка і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мелколистність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розетосність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"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ведьмини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мітли",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междужилковий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хлороз.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714620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latin typeface="Franklin Gothic Medium" pitchFamily="34" charset="0"/>
                <a:ea typeface="Times New Roman" pitchFamily="18" charset="0"/>
              </a:rPr>
              <a:t>Залізо необхідне для утворення хлорофілу, при його недоліку рослини хворіють на хлороз. </a:t>
            </a:r>
            <a:endParaRPr lang="ru-RU" sz="1400" dirty="0" smtClean="0">
              <a:latin typeface="Franklin Gothic Medium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latin typeface="Franklin Gothic Medium" pitchFamily="34" charset="0"/>
                <a:ea typeface="Times New Roman" pitchFamily="18" charset="0"/>
              </a:rPr>
              <a:t>Бор, Марганець, Мідь, Цинк, Кобальт входять до складу вітамінів. Без цих елементів не можуть сформуватися ферменти, що відповідають за біохімічні реакції, що проходять в рослинах і регулюючі їх зростання, без них сповільнюється фотосинтез, що різко погіршує якість плодів. Мікроелементи необхідні для нормального запліднення квіток, вони допомагають рослинам в боротьбі з грибковими захворюваннями і позитивно впливають на термін зберігання плодів.</a:t>
            </a:r>
            <a:endParaRPr lang="ru-RU" sz="1400" dirty="0" smtClean="0">
              <a:latin typeface="Franklin Gothic Medium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57166"/>
            <a:ext cx="3195643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500570"/>
            <a:ext cx="3143248" cy="22145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429132"/>
            <a:ext cx="3286147" cy="2257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285728"/>
            <a:ext cx="3000396" cy="18573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7143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Impact" pitchFamily="34" charset="0"/>
                <a:ea typeface="Times New Roman" pitchFamily="18" charset="0"/>
                <a:cs typeface="Estrangelo Edessa" pitchFamily="66"/>
              </a:rPr>
              <a:t>Марганцівка,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Impact" pitchFamily="34" charset="0"/>
                <a:ea typeface="Times New Roman" pitchFamily="18" charset="0"/>
                <a:cs typeface="Estrangelo Edessa" pitchFamily="66"/>
              </a:rPr>
              <a:t> Борна кислота,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Impact" pitchFamily="34" charset="0"/>
                <a:ea typeface="Times New Roman" pitchFamily="18" charset="0"/>
                <a:cs typeface="Estrangelo Edessa" pitchFamily="66"/>
              </a:rPr>
              <a:t> Цинк сірчанокислий,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Impact" pitchFamily="34" charset="0"/>
                <a:ea typeface="Times New Roman" pitchFamily="18" charset="0"/>
                <a:cs typeface="Estrangelo Edessa" pitchFamily="66"/>
              </a:rPr>
              <a:t>Кобальт сірчанокислий,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Impact" pitchFamily="34" charset="0"/>
                <a:ea typeface="Times New Roman" pitchFamily="18" charset="0"/>
                <a:cs typeface="Estrangelo Edessa" pitchFamily="66"/>
              </a:rPr>
              <a:t>Магній сірчанокислий,     </a:t>
            </a:r>
            <a:r>
              <a:rPr lang="uk-UA" dirty="0" err="1" smtClean="0">
                <a:latin typeface="Impact" pitchFamily="34" charset="0"/>
                <a:ea typeface="Times New Roman" pitchFamily="18" charset="0"/>
                <a:cs typeface="Estrangelo Edessa" pitchFamily="66"/>
              </a:rPr>
              <a:t>Молібденовокислий</a:t>
            </a:r>
            <a:r>
              <a:rPr lang="uk-UA" dirty="0" smtClean="0">
                <a:latin typeface="Impact" pitchFamily="34" charset="0"/>
                <a:ea typeface="Times New Roman" pitchFamily="18" charset="0"/>
                <a:cs typeface="Estrangelo Edessa" pitchFamily="66"/>
              </a:rPr>
              <a:t> амоній,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Impact" pitchFamily="34" charset="0"/>
                <a:ea typeface="Times New Roman" pitchFamily="18" charset="0"/>
                <a:cs typeface="Estrangelo Edessa" pitchFamily="66"/>
              </a:rPr>
              <a:t>C</a:t>
            </a:r>
            <a:r>
              <a:rPr lang="uk-UA" dirty="0" smtClean="0">
                <a:latin typeface="Impact" pitchFamily="34" charset="0"/>
                <a:ea typeface="Times New Roman" pitchFamily="18" charset="0"/>
                <a:cs typeface="Estrangelo Edessa" pitchFamily="66"/>
              </a:rPr>
              <a:t>ера садова.</a:t>
            </a:r>
            <a:endParaRPr lang="uk-UA" sz="2400" dirty="0" smtClean="0">
              <a:latin typeface="Impact" pitchFamily="34" charset="0"/>
              <a:cs typeface="Estrangelo Edessa" pitchFamily="66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071678"/>
            <a:ext cx="257176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357694"/>
            <a:ext cx="2553547" cy="2336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643050"/>
            <a:ext cx="1857356" cy="1857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857628"/>
            <a:ext cx="1895475" cy="185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643314"/>
            <a:ext cx="8229600" cy="1143000"/>
          </a:xfrm>
          <a:noFill/>
        </p:spPr>
        <p:txBody>
          <a:bodyPr>
            <a:no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uk-UA" sz="2400" b="1" dirty="0" smtClean="0">
                <a:solidFill>
                  <a:srgbClr val="0033CC"/>
                </a:solidFill>
                <a:latin typeface="Garamond" pitchFamily="18" charset="0"/>
              </a:rPr>
              <a:t>Добрива — це речовини, що містять елементи, необхідні для живлення рослин або регулювання властивостей ґрунту. Мінеральні добрива містять елементи живлення у вигляді мінеральних солей. Переважно їх отримують штучним шляхом з природних з'єднань або синтезують в промислових умовах. </a:t>
            </a:r>
            <a:endParaRPr lang="ru-RU" sz="2400" b="1" dirty="0">
              <a:solidFill>
                <a:srgbClr val="0033CC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28604"/>
            <a:ext cx="2714632" cy="2035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14348" y="1928802"/>
            <a:ext cx="771527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Комплексні добрива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 складі таких добрив міститься два або більш живильних елементу. У різних видах цієї продукції необхідні для рослин елементи АЗОТ, ФОСФОР, КАЛІЙ і набори МІКРОЕЛЕМЕНТІВ містяться в різних поєднаннях. Комплекс живильних речовин в цих добривах збалансований, що значно полегшує працю садівників-любителів.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14480" y="4572008"/>
            <a:ext cx="5214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Нітрофоска,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Азофоска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Нітроаммофоска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3857628"/>
            <a:ext cx="7715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Висновок</a:t>
            </a:r>
            <a:endParaRPr lang="ru-RU" sz="5400" dirty="0" smtClean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Мінеральнідобрива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—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вироби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однієї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галузей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хімічної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промисловості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що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містять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поживні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елементи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потрібні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для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сільського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господарства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Застосування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штучних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добрив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сприяє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збільшенню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врожайності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с.-г. культур,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покращенню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якості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продукції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та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спричиняється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до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підвищення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стійкости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рослин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несприятливих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кліматичних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умовах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Класифікація: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3286124"/>
            <a:ext cx="64294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Азотні добрива;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Фосфорні добрива;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Калійні добрива: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Мікроелементи;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Комплексні добрива;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Спеціалізовані комплексні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безхлорні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 добрива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643182"/>
            <a:ext cx="5872146" cy="1143000"/>
          </a:xfrm>
        </p:spPr>
        <p:txBody>
          <a:bodyPr>
            <a:noAutofit/>
          </a:bodyPr>
          <a:lstStyle/>
          <a:p>
            <a:r>
              <a:rPr lang="uk-UA" sz="4800" b="1" i="1" dirty="0" smtClean="0">
                <a:solidFill>
                  <a:schemeClr val="bg1"/>
                </a:solidFill>
                <a:latin typeface="Book Antiqua" pitchFamily="18" charset="0"/>
              </a:rPr>
              <a:t>Азотні добрива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uk-UA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uk-UA" sz="2000" dirty="0" smtClean="0">
                <a:solidFill>
                  <a:schemeClr val="bg1"/>
                </a:solidFill>
                <a:latin typeface="Book Antiqua" pitchFamily="18" charset="0"/>
              </a:rPr>
              <a:t>Азот входить до складу тих складних з'єднань, з яких складається білок — основа всього живого. Азот необхідний для створення хлорофілу і вітамінів. При поганому азотному живленні вміст хлорофілу в листі зменшується, вони втрачають інтенсивне зелене забарвлення, стають ясно-зеленими, розмір листової пластинки зменшується, зростання втеч слабшає.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1857356" cy="17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14950"/>
            <a:ext cx="185735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4"/>
            <a:ext cx="18573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85735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8000" b="1" i="1" dirty="0" smtClean="0">
                <a:solidFill>
                  <a:schemeClr val="bg1"/>
                </a:solidFill>
              </a:rPr>
              <a:t>Азотні добрива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00298" y="2928934"/>
            <a:ext cx="4357718" cy="286232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Рослини поглинають азот в перебігу вегетаційного періоду нерівномірно. Найбільша кількість його споживається в період посиленого зростання листя, втеч і плодів. Інтенсивність споживання азоту залежить від погодних умов і вологості ґрунту. При засусі велика кількість азоту не потрібна, воно навіть шкодить рослинам. </a:t>
            </a:r>
            <a:endParaRPr kumimoji="0" lang="uk-UA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786050" y="857232"/>
            <a:ext cx="35719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dirty="0" smtClean="0">
                <a:ln>
                  <a:noFill/>
                </a:ln>
                <a:effectLst/>
                <a:latin typeface="Impact" pitchFamily="34" charset="0"/>
                <a:ea typeface="Times New Roman" pitchFamily="18" charset="0"/>
              </a:rPr>
              <a:t>Сильний недолік азоту знижує зимостійкість рослин, оскільки вони не можуть накопичити достатньої кількості вуглеводів, необхідної для хорошої зимівлі. Проте надлишок азоту в осінній період затягує вегетаційний період, і рослини не встигають своєчасно закінчити зростання і придбати потрібну зимостійкість. Щоб надлишок азоту не заподіяв шкоди, корисно підсилити фосфорне і калійне живлення.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dirty="0" smtClean="0">
                <a:ln>
                  <a:noFill/>
                </a:ln>
                <a:effectLst/>
                <a:latin typeface="Impact" pitchFamily="34" charset="0"/>
                <a:ea typeface="Times New Roman" pitchFamily="18" charset="0"/>
              </a:rPr>
              <a:t>Карбамід (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mpact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uk-UA" b="0" i="0" u="none" strike="noStrike" cap="none" normalizeH="0" dirty="0" smtClean="0">
                <a:ln>
                  <a:noFill/>
                </a:ln>
                <a:effectLst/>
                <a:latin typeface="Impact" pitchFamily="34" charset="0"/>
                <a:ea typeface="Times New Roman" pitchFamily="18" charset="0"/>
                <a:cs typeface="Arial" pitchFamily="34" charset="0"/>
              </a:rPr>
              <a:t>-46%</a:t>
            </a:r>
            <a:r>
              <a:rPr kumimoji="0" lang="uk-UA" b="0" i="0" u="none" strike="noStrike" cap="none" normalizeH="0" dirty="0" smtClean="0">
                <a:ln>
                  <a:noFill/>
                </a:ln>
                <a:effectLst/>
                <a:latin typeface="Impact" pitchFamily="34" charset="0"/>
                <a:ea typeface="Times New Roman" pitchFamily="18" charset="0"/>
              </a:rPr>
              <a:t>), Селітра аміачна, Сульфат амонію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Impac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0"/>
            <a:ext cx="1643074" cy="6858000"/>
          </a:xfrm>
        </p:spPr>
        <p:txBody>
          <a:bodyPr vert="vert270">
            <a:noAutofit/>
          </a:bodyPr>
          <a:lstStyle/>
          <a:p>
            <a:r>
              <a:rPr lang="uk-UA" sz="6000" b="1" i="1" dirty="0" smtClean="0">
                <a:solidFill>
                  <a:srgbClr val="0066FF"/>
                </a:solidFill>
                <a:latin typeface="Constantia" pitchFamily="18" charset="0"/>
              </a:rPr>
              <a:t>Азотні  добрива</a:t>
            </a:r>
            <a:endParaRPr lang="ru-RU" sz="6000" dirty="0">
              <a:solidFill>
                <a:srgbClr val="0066FF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2071678"/>
            <a:ext cx="3357586" cy="2862322"/>
          </a:xfrm>
          <a:prstGeom prst="rect">
            <a:avLst/>
          </a:prstGeom>
          <a:effectLst>
            <a:softEdge rad="6350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vi-VN" b="1" dirty="0" smtClean="0">
                <a:solidFill>
                  <a:schemeClr val="bg1"/>
                </a:solidFill>
              </a:rPr>
              <a:t>Амоні́йна селі́тра</a:t>
            </a:r>
            <a:r>
              <a:rPr lang="vi-VN" dirty="0" smtClean="0">
                <a:solidFill>
                  <a:schemeClr val="bg1"/>
                </a:solidFill>
              </a:rPr>
              <a:t>, </a:t>
            </a:r>
            <a:r>
              <a:rPr lang="vi-VN" b="1" dirty="0" smtClean="0">
                <a:solidFill>
                  <a:schemeClr val="bg1"/>
                </a:solidFill>
              </a:rPr>
              <a:t>нітра́т амо́нію </a:t>
            </a:r>
            <a:r>
              <a:rPr lang="en-US" dirty="0" smtClean="0">
                <a:solidFill>
                  <a:schemeClr val="bg1"/>
                </a:solidFill>
              </a:rPr>
              <a:t> — NH4NO3, </a:t>
            </a:r>
            <a:r>
              <a:rPr lang="vi-VN" dirty="0" smtClean="0">
                <a:solidFill>
                  <a:schemeClr val="bg1"/>
                </a:solidFill>
                <a:hlinkClick r:id="rId3" tooltip="Сіль (хімія)"/>
              </a:rPr>
              <a:t>сіль</a:t>
            </a:r>
            <a:r>
              <a:rPr lang="vi-VN" dirty="0" smtClean="0">
                <a:solidFill>
                  <a:schemeClr val="bg1"/>
                </a:solidFill>
              </a:rPr>
              <a:t> </a:t>
            </a:r>
            <a:r>
              <a:rPr lang="vi-VN" dirty="0" smtClean="0">
                <a:solidFill>
                  <a:schemeClr val="bg1"/>
                </a:solidFill>
                <a:hlinkClick r:id="rId4" tooltip="Азотна кислота"/>
              </a:rPr>
              <a:t>азотної кислоти</a:t>
            </a:r>
            <a:r>
              <a:rPr lang="vi-VN" dirty="0" smtClean="0">
                <a:solidFill>
                  <a:schemeClr val="bg1"/>
                </a:solidFill>
              </a:rPr>
              <a:t>, концентроване азотне </a:t>
            </a:r>
            <a:r>
              <a:rPr lang="vi-VN" dirty="0" smtClean="0">
                <a:solidFill>
                  <a:schemeClr val="bg1"/>
                </a:solidFill>
                <a:hlinkClick r:id="rId5" tooltip="Добриво"/>
              </a:rPr>
              <a:t>добриво</a:t>
            </a:r>
            <a:r>
              <a:rPr lang="vi-VN" dirty="0" smtClean="0">
                <a:solidFill>
                  <a:schemeClr val="bg1"/>
                </a:solidFill>
              </a:rPr>
              <a:t>, містить 34-35 % </a:t>
            </a:r>
            <a:r>
              <a:rPr lang="vi-VN" dirty="0" smtClean="0">
                <a:solidFill>
                  <a:schemeClr val="bg1"/>
                </a:solidFill>
                <a:hlinkClick r:id="rId6" tooltip="Азот"/>
              </a:rPr>
              <a:t>азоту</a:t>
            </a:r>
            <a:r>
              <a:rPr lang="vi-VN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Випускають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вигляді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круглих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  <a:hlinkClick r:id="rId7" tooltip="Гранули"/>
              </a:rPr>
              <a:t>гранул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голчастих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лускоподібних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  <a:hlinkClick r:id="rId8" tooltip="Кристал"/>
              </a:rPr>
              <a:t>кристалів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жовтуватого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кольору</a:t>
            </a:r>
            <a:r>
              <a:rPr lang="ru-RU" dirty="0" smtClean="0">
                <a:solidFill>
                  <a:schemeClr val="bg1"/>
                </a:solidFill>
              </a:rPr>
              <a:t>, добре </a:t>
            </a:r>
            <a:r>
              <a:rPr lang="ru-RU" dirty="0" err="1" smtClean="0">
                <a:solidFill>
                  <a:schemeClr val="bg1"/>
                </a:solidFill>
              </a:rPr>
              <a:t>розчинних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воді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00" y="171448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0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00" y="3429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00" y="51435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uk-UA" sz="8800" b="1" i="1" dirty="0" smtClean="0"/>
              <a:t>Азотні добрива</a:t>
            </a:r>
            <a:endParaRPr lang="ru-RU" sz="8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000240"/>
            <a:ext cx="6572296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Сульфат </a:t>
            </a:r>
            <a:r>
              <a:rPr lang="ru-RU" sz="1600" b="1" i="1" dirty="0" err="1" smtClean="0"/>
              <a:t>амонія</a:t>
            </a:r>
            <a:r>
              <a:rPr lang="ru-RU" sz="1600" b="1" i="1" dirty="0" smtClean="0"/>
              <a:t> (</a:t>
            </a:r>
            <a:r>
              <a:rPr lang="en-US" sz="1600" b="1" i="1" dirty="0" smtClean="0"/>
              <a:t>NH4) 2SO4- </a:t>
            </a:r>
            <a:r>
              <a:rPr lang="ru-RU" sz="1600" b="1" i="1" dirty="0" err="1" smtClean="0"/>
              <a:t>азотний-сірчане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мінеральне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добриво</a:t>
            </a:r>
            <a:r>
              <a:rPr lang="ru-RU" sz="1600" b="1" i="1" dirty="0" smtClean="0"/>
              <a:t>. Сульфат </a:t>
            </a:r>
            <a:r>
              <a:rPr lang="ru-RU" sz="1600" b="1" i="1" dirty="0" err="1" smtClean="0"/>
              <a:t>амонія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містить</a:t>
            </a:r>
            <a:r>
              <a:rPr lang="ru-RU" sz="1600" b="1" i="1" dirty="0" smtClean="0"/>
              <a:t> 21% азоту </a:t>
            </a:r>
            <a:r>
              <a:rPr lang="ru-RU" sz="1600" b="1" i="1" dirty="0" err="1" smtClean="0"/>
              <a:t>і</a:t>
            </a:r>
            <a:r>
              <a:rPr lang="ru-RU" sz="1600" b="1" i="1" dirty="0" smtClean="0"/>
              <a:t> 24% </a:t>
            </a:r>
            <a:r>
              <a:rPr lang="ru-RU" sz="1600" b="1" i="1" dirty="0" err="1" smtClean="0"/>
              <a:t>сірі</a:t>
            </a:r>
            <a:r>
              <a:rPr lang="ru-RU" sz="1600" b="1" i="1" dirty="0" smtClean="0"/>
              <a:t>. </a:t>
            </a:r>
            <a:r>
              <a:rPr lang="ru-RU" sz="1600" b="1" i="1" dirty="0" err="1" smtClean="0"/>
              <a:t>Це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хімічно</a:t>
            </a:r>
            <a:r>
              <a:rPr lang="ru-RU" sz="1600" b="1" i="1" dirty="0" smtClean="0"/>
              <a:t> нейтральна </a:t>
            </a:r>
            <a:r>
              <a:rPr lang="ru-RU" sz="1600" b="1" i="1" dirty="0" err="1" smtClean="0"/>
              <a:t>кристалічна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сіль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білого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кольору</a:t>
            </a:r>
            <a:r>
              <a:rPr lang="ru-RU" sz="1600" b="1" i="1" dirty="0" smtClean="0"/>
              <a:t>, добре </a:t>
            </a:r>
            <a:r>
              <a:rPr lang="ru-RU" sz="1600" b="1" i="1" dirty="0" err="1" smtClean="0"/>
              <a:t>розчинна</a:t>
            </a:r>
            <a:r>
              <a:rPr lang="ru-RU" sz="1600" b="1" i="1" dirty="0" smtClean="0"/>
              <a:t> у </a:t>
            </a:r>
            <a:r>
              <a:rPr lang="ru-RU" sz="1600" b="1" i="1" dirty="0" err="1" smtClean="0"/>
              <a:t>воді</a:t>
            </a:r>
            <a:r>
              <a:rPr lang="ru-RU" sz="1600" b="1" i="1" dirty="0" smtClean="0"/>
              <a:t>.</a:t>
            </a:r>
          </a:p>
          <a:p>
            <a:pPr algn="ctr"/>
            <a:r>
              <a:rPr lang="ru-RU" sz="1600" b="1" i="1" dirty="0" err="1" smtClean="0"/>
              <a:t>Сіра</a:t>
            </a:r>
            <a:r>
              <a:rPr lang="ru-RU" sz="1600" b="1" i="1" dirty="0" smtClean="0"/>
              <a:t> - </a:t>
            </a:r>
            <a:r>
              <a:rPr lang="ru-RU" sz="1600" b="1" i="1" dirty="0" err="1" smtClean="0"/>
              <a:t>є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найважливішим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елементом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живлення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сільськогосподарських</a:t>
            </a:r>
            <a:r>
              <a:rPr lang="ru-RU" sz="1600" b="1" i="1" dirty="0" smtClean="0"/>
              <a:t> культур, як </a:t>
            </a:r>
            <a:r>
              <a:rPr lang="ru-RU" sz="1600" b="1" i="1" dirty="0" err="1" smtClean="0"/>
              <a:t>і</a:t>
            </a:r>
            <a:r>
              <a:rPr lang="ru-RU" sz="1600" b="1" i="1" dirty="0" smtClean="0"/>
              <a:t> азот, вона входить до складу </a:t>
            </a:r>
            <a:r>
              <a:rPr lang="ru-RU" sz="1600" b="1" i="1" dirty="0" err="1" smtClean="0"/>
              <a:t>білків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амінокислот</a:t>
            </a:r>
            <a:r>
              <a:rPr lang="ru-RU" sz="1600" b="1" i="1" dirty="0" smtClean="0"/>
              <a:t>. </a:t>
            </a:r>
            <a:endParaRPr lang="ru-RU" sz="16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429000"/>
            <a:ext cx="5228614" cy="3071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6700" b="1" i="1" dirty="0" smtClean="0">
                <a:solidFill>
                  <a:schemeClr val="bg1"/>
                </a:solidFill>
              </a:rPr>
              <a:t>Фосфорні добрива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Фосфор підсилює здатність кліток утримувати воду і цим підвищує стійкість рослин проти засухи і низьких температур.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873</Words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Мінеральні добрива та їх класифікація</vt:lpstr>
      <vt:lpstr>Добрива — це речовини, що містять елементи, необхідні для живлення рослин або регулювання властивостей ґрунту. Мінеральні добрива містять елементи живлення у вигляді мінеральних солей. Переважно їх отримують штучним шляхом з природних з'єднань або синтезують в промислових умовах. </vt:lpstr>
      <vt:lpstr>Класифікація:</vt:lpstr>
      <vt:lpstr>Азотні добрива    Азот входить до складу тих складних з'єднань, з яких складається білок — основа всього живого. Азот необхідний для створення хлорофілу і вітамінів. При поганому азотному живленні вміст хлорофілу в листі зменшується, вони втрачають інтенсивне зелене забарвлення, стають ясно-зеленими, розмір листової пластинки зменшується, зростання втеч слабшає.  </vt:lpstr>
      <vt:lpstr>Азотні добрива  </vt:lpstr>
      <vt:lpstr>Слайд 6</vt:lpstr>
      <vt:lpstr>Азотні  добрива</vt:lpstr>
      <vt:lpstr>Азотні добрива</vt:lpstr>
      <vt:lpstr>Фосфорні добрива    Фосфор підсилює здатність кліток утримувати воду і цим підвищує стійкість рослин проти засухи і низьких температур.  </vt:lpstr>
      <vt:lpstr>Фосфорні добрива</vt:lpstr>
      <vt:lpstr>Слайд 11</vt:lpstr>
      <vt:lpstr>Фосфорні добрива</vt:lpstr>
      <vt:lpstr>Фосфорні добрива</vt:lpstr>
      <vt:lpstr>Калійні добрива </vt:lpstr>
      <vt:lpstr>Калійні добрива</vt:lpstr>
      <vt:lpstr>Калійні добрива</vt:lpstr>
      <vt:lpstr>Мікроелементи 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Мінеральні добрива та їх класифікація</dc:title>
  <cp:lastModifiedBy>Admin</cp:lastModifiedBy>
  <cp:revision>35</cp:revision>
  <dcterms:modified xsi:type="dcterms:W3CDTF">2011-11-29T05:18:28Z</dcterms:modified>
</cp:coreProperties>
</file>