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7B1CDC-F33C-406A-8FB8-51F63608BDB9}" type="datetimeFigureOut">
              <a:rPr lang="uk-UA" smtClean="0"/>
              <a:pPr/>
              <a:t>10.02.2015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49D371-D9F7-4B21-A489-313FC3DF0AB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59"/>
            <a:ext cx="7772400" cy="2314591"/>
          </a:xfrm>
        </p:spPr>
        <p:txBody>
          <a:bodyPr>
            <a:normAutofit/>
          </a:bodyPr>
          <a:lstStyle/>
          <a:p>
            <a:pPr algn="ctr"/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ПРЕЗЕНТАЦІЯ НА ТЕМУ</a:t>
            </a:r>
            <a:br>
              <a:rPr lang="uk-UA" smtClean="0"/>
            </a:br>
            <a:r>
              <a:rPr lang="uk-UA" smtClean="0"/>
              <a:t>“МІНЕРАЛЬНІ ДОБРИВА”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357694"/>
            <a:ext cx="3857652" cy="2143140"/>
          </a:xfrm>
        </p:spPr>
        <p:txBody>
          <a:bodyPr/>
          <a:lstStyle/>
          <a:p>
            <a:r>
              <a:rPr lang="uk-UA" smtClean="0">
                <a:solidFill>
                  <a:schemeClr val="tx1"/>
                </a:solidFill>
              </a:rPr>
              <a:t> </a:t>
            </a:r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0694" y="4000504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smtClean="0"/>
              <a:t>Виконала:</a:t>
            </a:r>
            <a:br>
              <a:rPr lang="uk-UA" sz="2000" i="1" smtClean="0"/>
            </a:br>
            <a:r>
              <a:rPr lang="uk-UA" sz="2000" i="1" smtClean="0"/>
              <a:t>ліцеїст І курсу </a:t>
            </a:r>
            <a:br>
              <a:rPr lang="uk-UA" sz="2000" i="1" smtClean="0"/>
            </a:br>
            <a:r>
              <a:rPr lang="uk-UA" sz="2000" i="1" smtClean="0"/>
              <a:t>історичного профілю</a:t>
            </a:r>
            <a:br>
              <a:rPr lang="uk-UA" sz="2000" i="1" smtClean="0"/>
            </a:br>
            <a:r>
              <a:rPr lang="uk-UA" sz="2000" i="1" smtClean="0"/>
              <a:t>Ляшук Богдана</a:t>
            </a:r>
            <a:endParaRPr lang="uk-UA" sz="2000" i="1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642918"/>
            <a:ext cx="735811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smtClean="0"/>
              <a:t>Мінеральні добрива, безумовно, потрібні для росту рослин, покращення якості продукції, збільшення врожайності. Але надмірне використання їх невигідне економічно, а головне – є шкідливим для довкілля, рослин та споживачів. Тому до використання добрив потрібно підходити раціонально і добре знати, які поживні елементи потребує певний вид рослин.</a:t>
            </a:r>
            <a:endParaRPr lang="uk-UA" sz="320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2"/>
            <a:ext cx="77153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i="1" smtClean="0"/>
              <a:t>                </a:t>
            </a:r>
          </a:p>
          <a:p>
            <a:r>
              <a:rPr lang="uk-UA" sz="4800" i="1" smtClean="0"/>
              <a:t>            </a:t>
            </a:r>
            <a:r>
              <a:rPr lang="uk-UA" sz="8000" i="1" smtClean="0"/>
              <a:t>Дякую</a:t>
            </a:r>
          </a:p>
          <a:p>
            <a:r>
              <a:rPr lang="uk-UA" sz="8000" i="1" smtClean="0"/>
              <a:t>     за увагу!</a:t>
            </a:r>
            <a:endParaRPr lang="uk-UA" sz="8000" i="1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4000500"/>
            <a:ext cx="9144000" cy="2857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smtClean="0"/>
              <a:t>    </a:t>
            </a:r>
            <a:endParaRPr lang="uk-UA" sz="2400"/>
          </a:p>
        </p:txBody>
      </p:sp>
      <p:sp>
        <p:nvSpPr>
          <p:cNvPr id="6" name="TextBox 5"/>
          <p:cNvSpPr txBox="1"/>
          <p:nvPr/>
        </p:nvSpPr>
        <p:spPr>
          <a:xfrm>
            <a:off x="214282" y="357166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smtClean="0"/>
              <a:t>                               ЗМІСТ</a:t>
            </a:r>
            <a:endParaRPr lang="uk-UA" sz="3200"/>
          </a:p>
        </p:txBody>
      </p:sp>
      <p:sp>
        <p:nvSpPr>
          <p:cNvPr id="7" name="TextBox 6"/>
          <p:cNvSpPr txBox="1"/>
          <p:nvPr/>
        </p:nvSpPr>
        <p:spPr>
          <a:xfrm>
            <a:off x="500034" y="1357298"/>
            <a:ext cx="8286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smtClean="0"/>
              <a:t>1.Історія мінеральних добрив</a:t>
            </a:r>
            <a:br>
              <a:rPr lang="uk-UA" sz="2400" smtClean="0"/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>2.Термін “мінеральні добрива”</a:t>
            </a:r>
            <a:br>
              <a:rPr lang="uk-UA" sz="2400" smtClean="0"/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>3.Класифікація добрив</a:t>
            </a:r>
            <a:br>
              <a:rPr lang="uk-UA" sz="2400" smtClean="0"/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>4.Реакції</a:t>
            </a:r>
            <a:br>
              <a:rPr lang="uk-UA" sz="2400" smtClean="0"/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>5.Дія добрив</a:t>
            </a:r>
            <a:br>
              <a:rPr lang="uk-UA" sz="2400" smtClean="0"/>
            </a:br>
            <a:r>
              <a:rPr lang="uk-UA" sz="2400" smtClean="0"/>
              <a:t/>
            </a:r>
            <a:br>
              <a:rPr lang="uk-UA" sz="2400" smtClean="0"/>
            </a:br>
            <a:r>
              <a:rPr lang="uk-UA" sz="2400" smtClean="0"/>
              <a:t>6.Поживні елементи та їх вплив</a:t>
            </a:r>
          </a:p>
          <a:p>
            <a:endParaRPr lang="uk-UA" sz="2400" smtClean="0"/>
          </a:p>
          <a:p>
            <a:r>
              <a:rPr lang="uk-UA" sz="2400" smtClean="0"/>
              <a:t>7.Висновок</a:t>
            </a:r>
            <a:endParaRPr lang="uk-UA" sz="240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0004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smtClean="0"/>
              <a:t>У 1796 році французький хімік Луї Ніколя Воклен </a:t>
            </a:r>
            <a:r>
              <a:rPr lang="uk-UA" sz="2400" smtClean="0"/>
              <a:t> провівши подібну реакцію між лугом та деревиною старого в’язу, одержав аналог речовин, що виникають у результаті природних процесів розкладання органічних решток у ґрунті. </a:t>
            </a:r>
            <a:endParaRPr lang="uk-UA" sz="2400"/>
          </a:p>
        </p:txBody>
      </p:sp>
      <p:pic>
        <p:nvPicPr>
          <p:cNvPr id="4" name="Рисунок 3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071810"/>
            <a:ext cx="2928958" cy="3083114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smtClean="0"/>
              <a:t>Штучні (мінеральні) добрива</a:t>
            </a:r>
            <a:r>
              <a:rPr lang="uk-UA" sz="2400" smtClean="0"/>
              <a:t>, — вироби що містять поживні елементи, потрібні для сільського господарства. Застосування штучних добрив сприяє збільшенню врожайності та якості сільсько-господарських культур.</a:t>
            </a:r>
            <a:endParaRPr lang="uk-UA" sz="2400"/>
          </a:p>
        </p:txBody>
      </p:sp>
      <p:pic>
        <p:nvPicPr>
          <p:cNvPr id="5" name="Рисунок 4" descr="mineralnye-udobreniya-dlya-keniyskikh-zem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14554"/>
            <a:ext cx="6819934" cy="4262459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2" y="500041"/>
          <a:ext cx="8001056" cy="571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816434">
                <a:tc gridSpan="2">
                  <a:txBody>
                    <a:bodyPr/>
                    <a:lstStyle/>
                    <a:p>
                      <a:r>
                        <a:rPr kumimoji="0" lang="uk-UA" b="0" i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kumimoji="0" lang="uk-UA" sz="3200" b="0" i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Мінеральні добрива</a:t>
                      </a:r>
                      <a:endParaRPr lang="uk-UA" sz="32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16434">
                <a:tc>
                  <a:txBody>
                    <a:bodyPr/>
                    <a:lstStyle/>
                    <a:p>
                      <a:r>
                        <a:rPr lang="uk-UA" smtClean="0"/>
                        <a:t>              </a:t>
                      </a:r>
                      <a:r>
                        <a:rPr lang="uk-UA" sz="2400" smtClean="0"/>
                        <a:t>ПРОМИСЛОВІ</a:t>
                      </a:r>
                      <a:endParaRPr lang="uk-UA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aseline="0" smtClean="0"/>
                        <a:t>              </a:t>
                      </a:r>
                      <a:r>
                        <a:rPr lang="uk-UA" sz="2400" smtClean="0"/>
                        <a:t>МІСЦЕВІ</a:t>
                      </a:r>
                      <a:endParaRPr lang="uk-UA" sz="2400"/>
                    </a:p>
                  </a:txBody>
                  <a:tcPr/>
                </a:tc>
              </a:tr>
              <a:tr h="408217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3600" i="1" smtClean="0"/>
                        <a:t>АЗОТНІ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3600" i="1" smtClean="0"/>
                        <a:t>ФОСФАТНІ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3600" i="1" smtClean="0"/>
                        <a:t>КАЛІЙНІ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3600" i="1" smtClean="0"/>
                        <a:t>СКЛАДНІ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3600" i="1" smtClean="0"/>
                        <a:t>МІКРОДОБРИВА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3600" i="1" smtClean="0"/>
                        <a:t>ПОПІЛ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3600" i="1" smtClean="0"/>
                        <a:t>ВАПНО</a:t>
                      </a:r>
                      <a:endParaRPr lang="uk-UA" sz="3600" i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64419"/>
          <a:ext cx="8358246" cy="660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796512">
                <a:tc>
                  <a:txBody>
                    <a:bodyPr/>
                    <a:lstStyle/>
                    <a:p>
                      <a:r>
                        <a:rPr lang="uk-UA" sz="2800" smtClean="0">
                          <a:solidFill>
                            <a:schemeClr val="bg1"/>
                          </a:solidFill>
                        </a:rPr>
                        <a:t>     НАЗВА</a:t>
                      </a:r>
                      <a:endParaRPr lang="uk-UA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smtClean="0">
                          <a:solidFill>
                            <a:schemeClr val="bg1"/>
                          </a:solidFill>
                        </a:rPr>
                        <a:t>    ФОРМУЛА</a:t>
                      </a:r>
                      <a:endParaRPr lang="uk-UA" sz="28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smtClean="0">
                          <a:solidFill>
                            <a:schemeClr val="bg1"/>
                          </a:solidFill>
                        </a:rPr>
                        <a:t>    ПОЖИВНІ</a:t>
                      </a:r>
                      <a:r>
                        <a:rPr lang="uk-UA" sz="2400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uk-UA" sz="2400" baseline="0" smtClean="0">
                          <a:solidFill>
                            <a:schemeClr val="bg1"/>
                          </a:solidFill>
                        </a:rPr>
                        <a:t>   ЕЛЕМЕНТИ               </a:t>
                      </a:r>
                      <a:endParaRPr lang="uk-UA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03893">
                <a:tc gridSpan="3">
                  <a:txBody>
                    <a:bodyPr/>
                    <a:lstStyle/>
                    <a:p>
                      <a:r>
                        <a:rPr lang="ru-RU" sz="2400" b="1" smtClean="0"/>
                        <a:t>                                </a:t>
                      </a:r>
                      <a:r>
                        <a:rPr lang="ru-RU" sz="2400" b="1" i="1" smtClean="0"/>
                        <a:t>АЗОТН</a:t>
                      </a:r>
                      <a:r>
                        <a:rPr lang="uk-UA" sz="2400" b="1" i="1" smtClean="0"/>
                        <a:t>І</a:t>
                      </a:r>
                      <a:r>
                        <a:rPr lang="uk-UA" sz="2400" b="1" i="1" baseline="0" smtClean="0"/>
                        <a:t> ДОБРИВА</a:t>
                      </a:r>
                      <a:endParaRPr lang="uk-UA" sz="2400" b="1" i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81526">
                <a:tc>
                  <a:txBody>
                    <a:bodyPr/>
                    <a:lstStyle/>
                    <a:p>
                      <a:r>
                        <a:rPr lang="uk-UA" b="1" smtClean="0">
                          <a:solidFill>
                            <a:schemeClr val="bg1"/>
                          </a:solidFill>
                        </a:rPr>
                        <a:t>АМОНІЙ</a:t>
                      </a:r>
                      <a:r>
                        <a:rPr lang="uk-UA" b="1" baseline="0" smtClean="0">
                          <a:solidFill>
                            <a:schemeClr val="bg1"/>
                          </a:solidFill>
                        </a:rPr>
                        <a:t> СУЛЬФАТ</a:t>
                      </a:r>
                    </a:p>
                    <a:p>
                      <a:r>
                        <a:rPr lang="uk-UA" b="1" baseline="0" smtClean="0">
                          <a:solidFill>
                            <a:schemeClr val="bg1"/>
                          </a:solidFill>
                        </a:rPr>
                        <a:t>АМОНІЙ НІТРАТ</a:t>
                      </a:r>
                    </a:p>
                    <a:p>
                      <a:r>
                        <a:rPr lang="ru-RU" b="1" baseline="0" smtClean="0">
                          <a:solidFill>
                            <a:schemeClr val="bg1"/>
                          </a:solidFill>
                        </a:rPr>
                        <a:t>КАРБАМ</a:t>
                      </a:r>
                      <a:r>
                        <a:rPr lang="uk-UA" b="1" baseline="0" smtClean="0">
                          <a:solidFill>
                            <a:schemeClr val="bg1"/>
                          </a:solidFill>
                        </a:rPr>
                        <a:t>ІД</a:t>
                      </a:r>
                      <a:endParaRPr lang="en-US" b="1" baseline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b="1" baseline="0" smtClean="0">
                          <a:solidFill>
                            <a:schemeClr val="bg1"/>
                          </a:solidFill>
                        </a:rPr>
                        <a:t>ЧИЛ</a:t>
                      </a:r>
                      <a:r>
                        <a:rPr lang="uk-UA" b="1" baseline="0" smtClean="0">
                          <a:solidFill>
                            <a:schemeClr val="bg1"/>
                          </a:solidFill>
                        </a:rPr>
                        <a:t>ІЙСЬКА СЕЛІТРА</a:t>
                      </a:r>
                    </a:p>
                    <a:p>
                      <a:r>
                        <a:rPr lang="uk-UA" b="1" baseline="0" smtClean="0">
                          <a:solidFill>
                            <a:schemeClr val="bg1"/>
                          </a:solidFill>
                        </a:rPr>
                        <a:t>АМОНІЙНА СЕЛІТРА</a:t>
                      </a:r>
                    </a:p>
                    <a:p>
                      <a:r>
                        <a:rPr lang="uk-UA" b="1" baseline="0" smtClean="0">
                          <a:solidFill>
                            <a:schemeClr val="bg1"/>
                          </a:solidFill>
                        </a:rPr>
                        <a:t>КАЛІЙНА СЕЛІТРА</a:t>
                      </a:r>
                      <a:endParaRPr lang="en-US" b="1" baseline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smtClean="0"/>
                        <a:t>(</a:t>
                      </a:r>
                      <a:r>
                        <a:rPr lang="en-US" sz="1800" b="1" smtClean="0"/>
                        <a:t>NH</a:t>
                      </a:r>
                      <a:r>
                        <a:rPr lang="en-US" sz="1400" b="1" smtClean="0"/>
                        <a:t>4</a:t>
                      </a:r>
                      <a:r>
                        <a:rPr lang="en-US" sz="1800" b="1" smtClean="0"/>
                        <a:t>)</a:t>
                      </a:r>
                      <a:r>
                        <a:rPr lang="en-US" sz="1400" b="1" smtClean="0"/>
                        <a:t>2</a:t>
                      </a:r>
                      <a:r>
                        <a:rPr lang="en-US" sz="1800" b="1" smtClean="0"/>
                        <a:t>SO</a:t>
                      </a:r>
                      <a:r>
                        <a:rPr lang="en-US" sz="1400" b="1" smtClean="0"/>
                        <a:t>4</a:t>
                      </a:r>
                      <a:endParaRPr lang="uk-UA" sz="1400" b="1" smtClean="0"/>
                    </a:p>
                    <a:p>
                      <a:r>
                        <a:rPr lang="en-US" sz="1800" b="1" smtClean="0"/>
                        <a:t>NH</a:t>
                      </a:r>
                      <a:r>
                        <a:rPr lang="en-US" sz="1400" b="1" smtClean="0"/>
                        <a:t>4</a:t>
                      </a:r>
                      <a:r>
                        <a:rPr lang="en-US" sz="1800" b="1" smtClean="0"/>
                        <a:t>NO</a:t>
                      </a:r>
                      <a:r>
                        <a:rPr lang="en-US" sz="1400" b="1" smtClean="0"/>
                        <a:t>3</a:t>
                      </a:r>
                    </a:p>
                    <a:p>
                      <a:r>
                        <a:rPr lang="en-US" sz="1800" b="1" smtClean="0"/>
                        <a:t>CO(NH</a:t>
                      </a:r>
                      <a:r>
                        <a:rPr lang="en-US" sz="1400" b="1" smtClean="0"/>
                        <a:t>2</a:t>
                      </a:r>
                      <a:r>
                        <a:rPr lang="en-US" sz="1800" b="1" smtClean="0"/>
                        <a:t>)</a:t>
                      </a:r>
                      <a:r>
                        <a:rPr lang="en-US" sz="1400" b="1" smtClean="0"/>
                        <a:t>2</a:t>
                      </a:r>
                      <a:endParaRPr lang="uk-UA" sz="1400" b="1" smtClean="0"/>
                    </a:p>
                    <a:p>
                      <a:r>
                        <a:rPr kumimoji="0" lang="en-US" sz="18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NaNO</a:t>
                      </a:r>
                      <a:r>
                        <a:rPr kumimoji="0" lang="en-US" sz="14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uk-UA" sz="1400" b="1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NH4NO</a:t>
                      </a:r>
                      <a:r>
                        <a:rPr kumimoji="0" lang="en-US" sz="14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uk-UA" sz="1400" b="1" i="0" kern="120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</a:t>
                      </a:r>
                      <a:r>
                        <a:rPr kumimoji="0" lang="en-US" sz="1800" b="1" i="0" kern="1200" baseline="-25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uk-UA" sz="1800" b="1" i="0" kern="1200" baseline="-25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b="1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uk-UA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i="0" smtClean="0"/>
                        <a:t>          НІТРОГЕН</a:t>
                      </a:r>
                      <a:endParaRPr lang="uk-UA" b="1" i="0"/>
                    </a:p>
                  </a:txBody>
                  <a:tcPr/>
                </a:tc>
              </a:tr>
              <a:tr h="732274">
                <a:tc gridSpan="3">
                  <a:txBody>
                    <a:bodyPr/>
                    <a:lstStyle/>
                    <a:p>
                      <a:r>
                        <a:rPr lang="en-US" sz="2400" b="1" baseline="0" smtClean="0"/>
                        <a:t>                        </a:t>
                      </a:r>
                      <a:r>
                        <a:rPr lang="uk-UA" sz="2400" b="1" baseline="0" smtClean="0"/>
                        <a:t>      </a:t>
                      </a:r>
                      <a:r>
                        <a:rPr lang="ru-RU" sz="2400" b="1" baseline="0" smtClean="0"/>
                        <a:t>ФОСФОРН</a:t>
                      </a:r>
                      <a:r>
                        <a:rPr lang="uk-UA" sz="2400" b="1" baseline="0" smtClean="0"/>
                        <a:t>І ДОБРИВА</a:t>
                      </a:r>
                      <a:endParaRPr lang="uk-UA" sz="2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50518">
                <a:tc>
                  <a:txBody>
                    <a:bodyPr/>
                    <a:lstStyle/>
                    <a:p>
                      <a:r>
                        <a:rPr lang="uk-UA" b="1" smtClean="0"/>
                        <a:t>СУПЕРФОСФАТ</a:t>
                      </a:r>
                    </a:p>
                    <a:p>
                      <a:r>
                        <a:rPr lang="uk-UA" b="1" smtClean="0"/>
                        <a:t>ФОСФОР.</a:t>
                      </a:r>
                      <a:r>
                        <a:rPr lang="uk-UA" b="1" baseline="0" smtClean="0"/>
                        <a:t>БОРОШНО</a:t>
                      </a:r>
                    </a:p>
                    <a:p>
                      <a:r>
                        <a:rPr lang="uk-UA" b="1" baseline="0" smtClean="0"/>
                        <a:t>ПРЕЦИПІТАТ</a:t>
                      </a:r>
                      <a:endParaRPr lang="uk-UA" b="1" smtClean="0"/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Ca(H</a:t>
                      </a:r>
                      <a:r>
                        <a:rPr lang="en-US" sz="1400" b="1" smtClean="0"/>
                        <a:t>2</a:t>
                      </a:r>
                      <a:r>
                        <a:rPr lang="en-US" b="1" smtClean="0"/>
                        <a:t>PO</a:t>
                      </a:r>
                      <a:r>
                        <a:rPr lang="en-US" sz="1400" b="1" smtClean="0"/>
                        <a:t>4</a:t>
                      </a:r>
                      <a:r>
                        <a:rPr lang="en-US" b="1" smtClean="0"/>
                        <a:t>)</a:t>
                      </a:r>
                      <a:r>
                        <a:rPr lang="en-US" sz="1400" b="1" smtClean="0"/>
                        <a:t>2</a:t>
                      </a:r>
                      <a:r>
                        <a:rPr lang="en-US" b="1" baseline="0" smtClean="0"/>
                        <a:t> x H</a:t>
                      </a:r>
                      <a:r>
                        <a:rPr lang="en-US" sz="1400" b="1" baseline="0" smtClean="0"/>
                        <a:t>2</a:t>
                      </a:r>
                      <a:r>
                        <a:rPr lang="en-US" b="1" baseline="0" smtClean="0"/>
                        <a:t>O</a:t>
                      </a:r>
                    </a:p>
                    <a:p>
                      <a:r>
                        <a:rPr lang="en-US" b="1" baseline="0" smtClean="0"/>
                        <a:t>Ca</a:t>
                      </a:r>
                      <a:r>
                        <a:rPr lang="en-US" sz="1400" b="1" baseline="0" smtClean="0"/>
                        <a:t>3</a:t>
                      </a:r>
                      <a:r>
                        <a:rPr lang="en-US" b="1" baseline="0" smtClean="0"/>
                        <a:t>(PO</a:t>
                      </a:r>
                      <a:r>
                        <a:rPr lang="en-US" sz="1400" b="1" baseline="0" smtClean="0"/>
                        <a:t>4</a:t>
                      </a:r>
                      <a:r>
                        <a:rPr lang="en-US" b="1" baseline="0" smtClean="0"/>
                        <a:t>)</a:t>
                      </a:r>
                      <a:r>
                        <a:rPr lang="en-US" sz="1400" b="1" baseline="0" smtClean="0"/>
                        <a:t>2</a:t>
                      </a:r>
                    </a:p>
                    <a:p>
                      <a:r>
                        <a:rPr lang="en-US" b="1" baseline="0" smtClean="0"/>
                        <a:t>CaHPO</a:t>
                      </a:r>
                      <a:r>
                        <a:rPr lang="en-US" sz="1400" b="1" baseline="0" smtClean="0"/>
                        <a:t>4</a:t>
                      </a:r>
                      <a:r>
                        <a:rPr lang="en-US" b="1" baseline="0" smtClean="0"/>
                        <a:t> x 2H</a:t>
                      </a:r>
                      <a:r>
                        <a:rPr lang="en-US" sz="1400" b="1" baseline="0" smtClean="0"/>
                        <a:t>2</a:t>
                      </a:r>
                      <a:r>
                        <a:rPr lang="en-US" b="1" baseline="0" smtClean="0"/>
                        <a:t>O</a:t>
                      </a:r>
                      <a:endParaRPr lang="uk-UA" b="1" smtClean="0"/>
                    </a:p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         </a:t>
                      </a:r>
                      <a:r>
                        <a:rPr lang="uk-UA" b="1" smtClean="0"/>
                        <a:t>ФОСФОР</a:t>
                      </a:r>
                      <a:endParaRPr lang="uk-UA"/>
                    </a:p>
                  </a:txBody>
                  <a:tcPr/>
                </a:tc>
              </a:tr>
              <a:tr h="603893">
                <a:tc gridSpan="3">
                  <a:txBody>
                    <a:bodyPr/>
                    <a:lstStyle/>
                    <a:p>
                      <a:r>
                        <a:rPr lang="uk-UA" sz="2400" b="1" i="1" smtClean="0"/>
                        <a:t>                               КАЛІЙНІ</a:t>
                      </a:r>
                      <a:r>
                        <a:rPr lang="uk-UA" sz="2400" b="1" i="1" baseline="0" smtClean="0"/>
                        <a:t> ДОБРИВА</a:t>
                      </a:r>
                      <a:endParaRPr lang="uk-UA" sz="2400" b="1" i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85014">
                <a:tc>
                  <a:txBody>
                    <a:bodyPr/>
                    <a:lstStyle/>
                    <a:p>
                      <a:r>
                        <a:rPr lang="uk-UA" b="1" baseline="0" smtClean="0"/>
                        <a:t>СИЛЬВІН</a:t>
                      </a:r>
                      <a:br>
                        <a:rPr lang="uk-UA" b="1" baseline="0" smtClean="0"/>
                      </a:br>
                      <a:r>
                        <a:rPr lang="uk-UA" b="1" baseline="0" smtClean="0"/>
                        <a:t>КАЛІЙ СУЛЬФАТ</a:t>
                      </a:r>
                    </a:p>
                    <a:p>
                      <a:r>
                        <a:rPr lang="uk-UA" b="1" baseline="0" smtClean="0"/>
                        <a:t>СИЛЬВІНІТ</a:t>
                      </a:r>
                      <a:endParaRPr lang="uk-U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KCl</a:t>
                      </a:r>
                    </a:p>
                    <a:p>
                      <a:r>
                        <a:rPr lang="en-US" b="1" smtClean="0"/>
                        <a:t>K</a:t>
                      </a:r>
                      <a:r>
                        <a:rPr lang="en-US" sz="1400" b="1" smtClean="0"/>
                        <a:t>2</a:t>
                      </a:r>
                      <a:r>
                        <a:rPr lang="en-US" b="1" smtClean="0"/>
                        <a:t>SO</a:t>
                      </a:r>
                      <a:r>
                        <a:rPr lang="en-US" sz="1400" b="1" smtClean="0"/>
                        <a:t>4</a:t>
                      </a:r>
                      <a:endParaRPr lang="uk-UA" sz="1400" b="1" smtClean="0"/>
                    </a:p>
                    <a:p>
                      <a:r>
                        <a:rPr kumimoji="0" lang="en-US" sz="18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(nNaCl + mKCl)</a:t>
                      </a:r>
                      <a:endParaRPr lang="uk-UA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smtClean="0"/>
                        <a:t>           КАЛ</a:t>
                      </a:r>
                      <a:r>
                        <a:rPr lang="uk-UA" b="1" smtClean="0"/>
                        <a:t>ІЙ</a:t>
                      </a:r>
                      <a:endParaRPr lang="uk-UA" b="1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29124" y="3357562"/>
          <a:ext cx="88900" cy="241300"/>
        </p:xfrm>
        <a:graphic>
          <a:graphicData uri="http://schemas.openxmlformats.org/presentationml/2006/ole">
            <p:oleObj spid="_x0000_s1026" name="Формула" r:id="rId3" imgW="88560" imgH="2412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70245_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26237"/>
            <a:ext cx="4572000" cy="2531763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14288"/>
          <a:ext cx="8429684" cy="347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732240">
                <a:tc>
                  <a:txBody>
                    <a:bodyPr/>
                    <a:lstStyle/>
                    <a:p>
                      <a:r>
                        <a:rPr lang="uk-UA" sz="3200" i="1" smtClean="0">
                          <a:solidFill>
                            <a:schemeClr val="bg1"/>
                          </a:solidFill>
                        </a:rPr>
                        <a:t>ПОЗИТИВНА</a:t>
                      </a:r>
                      <a:r>
                        <a:rPr lang="uk-UA" sz="3200" i="1" baseline="0" smtClean="0">
                          <a:solidFill>
                            <a:schemeClr val="bg1"/>
                          </a:solidFill>
                        </a:rPr>
                        <a:t> ДІЯ ДОБРИВ</a:t>
                      </a:r>
                      <a:endParaRPr lang="uk-UA" sz="3200" i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32240">
                <a:tc>
                  <a:txBody>
                    <a:bodyPr/>
                    <a:lstStyle/>
                    <a:p>
                      <a:r>
                        <a:rPr lang="uk-UA" sz="2000" b="1" smtClean="0"/>
                        <a:t>1)Покращення якості,росту рослини</a:t>
                      </a:r>
                      <a:br>
                        <a:rPr lang="uk-UA" sz="2000" b="1" smtClean="0"/>
                      </a:br>
                      <a:r>
                        <a:rPr lang="uk-UA" sz="2000" b="1" smtClean="0"/>
                        <a:t> 2)Збільшення врожайності</a:t>
                      </a:r>
                      <a:br>
                        <a:rPr lang="uk-UA" sz="2000" b="1" smtClean="0"/>
                      </a:br>
                      <a:r>
                        <a:rPr lang="uk-UA" sz="2000" b="1" smtClean="0"/>
                        <a:t> 3)Підвищення стійкості рослин</a:t>
                      </a:r>
                    </a:p>
                  </a:txBody>
                  <a:tcPr/>
                </a:tc>
              </a:tr>
              <a:tr h="732240">
                <a:tc>
                  <a:txBody>
                    <a:bodyPr/>
                    <a:lstStyle/>
                    <a:p>
                      <a:r>
                        <a:rPr lang="uk-UA" sz="3200" b="1" i="1" smtClean="0"/>
                        <a:t>НЕГАТИВНА ДІЯ</a:t>
                      </a:r>
                      <a:r>
                        <a:rPr lang="uk-UA" sz="3200" b="1" i="1" baseline="0" smtClean="0"/>
                        <a:t> ДОБРИВ</a:t>
                      </a:r>
                      <a:endParaRPr lang="uk-UA" sz="3200" b="1" i="1"/>
                    </a:p>
                  </a:txBody>
                  <a:tcPr/>
                </a:tc>
              </a:tr>
              <a:tr h="732240">
                <a:tc>
                  <a:txBody>
                    <a:bodyPr/>
                    <a:lstStyle/>
                    <a:p>
                      <a:r>
                        <a:rPr lang="ru-RU" sz="2000" b="1" smtClean="0"/>
                        <a:t>1)Можлива шкода корінню,листю</a:t>
                      </a:r>
                      <a:br>
                        <a:rPr lang="ru-RU" sz="2000" b="1" smtClean="0"/>
                      </a:br>
                      <a:r>
                        <a:rPr lang="ru-RU" sz="2000" b="1" smtClean="0"/>
                        <a:t>2)Шкода для водних ресурсів</a:t>
                      </a:r>
                      <a:br>
                        <a:rPr lang="ru-RU" sz="2000" b="1" smtClean="0"/>
                      </a:br>
                      <a:r>
                        <a:rPr lang="ru-RU" sz="2000" b="1" smtClean="0"/>
                        <a:t>3)Накопичення в грунтах</a:t>
                      </a:r>
                      <a:r>
                        <a:rPr lang="ru-RU" sz="2000" b="1" baseline="0" smtClean="0"/>
                        <a:t> та в самих плодах</a:t>
                      </a:r>
                      <a:endParaRPr lang="uk-UA" sz="2000" b="1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fuzariozkapus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321950"/>
            <a:ext cx="4572001" cy="253605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57165"/>
          <a:ext cx="7786742" cy="630271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93371"/>
                <a:gridCol w="3893371"/>
              </a:tblGrid>
              <a:tr h="1535917">
                <a:tc>
                  <a:txBody>
                    <a:bodyPr/>
                    <a:lstStyle/>
                    <a:p>
                      <a:r>
                        <a:rPr lang="ru-RU" sz="4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Поживний</a:t>
                      </a:r>
                    </a:p>
                    <a:p>
                      <a:r>
                        <a:rPr lang="ru-RU" sz="4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елемент</a:t>
                      </a:r>
                      <a:endParaRPr lang="uk-UA" sz="44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Позитивний</a:t>
                      </a:r>
                    </a:p>
                    <a:p>
                      <a:r>
                        <a:rPr lang="ru-RU" sz="4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вплив</a:t>
                      </a:r>
                      <a:endParaRPr lang="uk-UA" sz="44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35917">
                <a:tc>
                  <a:txBody>
                    <a:bodyPr/>
                    <a:lstStyle/>
                    <a:p>
                      <a:r>
                        <a:rPr lang="uk-UA" sz="40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 Калій</a:t>
                      </a:r>
                      <a:endParaRPr lang="uk-UA" sz="4000" i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i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uk-UA" sz="2000" b="1" i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Підвищується морозостійкість рослин</a:t>
                      </a:r>
                    </a:p>
                    <a:p>
                      <a:r>
                        <a:rPr kumimoji="0" lang="uk-UA" sz="2000" b="1" i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2000" b="1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Активно впливає на синтез вуглеводів</a:t>
                      </a:r>
                      <a:endParaRPr lang="uk-UA" sz="20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35917">
                <a:tc>
                  <a:txBody>
                    <a:bodyPr/>
                    <a:lstStyle/>
                    <a:p>
                      <a:r>
                        <a:rPr lang="uk-UA" sz="4000" b="0" i="1" smtClean="0"/>
                        <a:t>      </a:t>
                      </a:r>
                      <a:r>
                        <a:rPr lang="uk-UA" sz="4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Фосфор</a:t>
                      </a:r>
                      <a:endParaRPr lang="uk-UA" sz="4000" b="0" i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1.Підвищується врожайність</a:t>
                      </a:r>
                    </a:p>
                    <a:p>
                      <a:r>
                        <a:rPr lang="uk-UA" sz="20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2.Позитивно впливає на</a:t>
                      </a:r>
                      <a:r>
                        <a:rPr lang="uk-UA" sz="2000" b="1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рослини,  товарними органами яких є зерна і плоди.</a:t>
                      </a:r>
                      <a:endParaRPr lang="uk-UA" sz="20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35917">
                <a:tc>
                  <a:txBody>
                    <a:bodyPr/>
                    <a:lstStyle/>
                    <a:p>
                      <a:r>
                        <a:rPr lang="uk-UA" sz="4000" i="1" smtClean="0"/>
                        <a:t>      </a:t>
                      </a:r>
                      <a:r>
                        <a:rPr lang="uk-UA" sz="40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Нітроген</a:t>
                      </a:r>
                      <a:endParaRPr lang="uk-UA" sz="4000" i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1.Позитивно</a:t>
                      </a:r>
                      <a:r>
                        <a:rPr lang="uk-UA" sz="2000" b="1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впливає на структуру грунту</a:t>
                      </a:r>
                    </a:p>
                    <a:p>
                      <a:r>
                        <a:rPr lang="uk-UA" sz="2000" b="1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2.Значно підвищує врожайність зернових, чаю, рису та картоплі</a:t>
                      </a:r>
                      <a:endParaRPr lang="uk-UA" sz="20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14292"/>
          <a:ext cx="7929618" cy="642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1607354">
                <a:tc>
                  <a:txBody>
                    <a:bodyPr/>
                    <a:lstStyle/>
                    <a:p>
                      <a:r>
                        <a:rPr lang="ru-RU" sz="4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Поживний</a:t>
                      </a:r>
                      <a:r>
                        <a:rPr lang="ru-RU" sz="44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44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елемент</a:t>
                      </a:r>
                      <a:endParaRPr lang="uk-UA" sz="44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Негативний</a:t>
                      </a:r>
                    </a:p>
                    <a:p>
                      <a:r>
                        <a:rPr lang="ru-RU" sz="4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вплив</a:t>
                      </a:r>
                    </a:p>
                  </a:txBody>
                  <a:tcPr/>
                </a:tc>
              </a:tr>
              <a:tr h="1607354">
                <a:tc>
                  <a:txBody>
                    <a:bodyPr/>
                    <a:lstStyle/>
                    <a:p>
                      <a:r>
                        <a:rPr lang="ru-RU" sz="40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 Кал</a:t>
                      </a:r>
                      <a:r>
                        <a:rPr lang="uk-UA" sz="40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ій</a:t>
                      </a:r>
                      <a:endParaRPr lang="uk-UA" sz="4000" i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28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Отруйні</a:t>
                      </a:r>
                      <a:r>
                        <a:rPr lang="ru-RU" sz="2800" b="1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при великих дозах.</a:t>
                      </a:r>
                      <a:endParaRPr lang="uk-UA" sz="2800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07354">
                <a:tc>
                  <a:txBody>
                    <a:bodyPr/>
                    <a:lstStyle/>
                    <a:p>
                      <a:r>
                        <a:rPr lang="uk-UA" sz="40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Фосфор</a:t>
                      </a:r>
                      <a:endParaRPr lang="uk-UA" sz="4000" i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b="1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Велика</a:t>
                      </a:r>
                      <a:r>
                        <a:rPr lang="uk-UA" sz="2800" b="1" i="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кількість заважає засвоєню корисних елементів.</a:t>
                      </a:r>
                      <a:endParaRPr lang="uk-UA" sz="2800" b="1" i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07354">
                <a:tc>
                  <a:txBody>
                    <a:bodyPr/>
                    <a:lstStyle/>
                    <a:p>
                      <a:r>
                        <a:rPr lang="uk-UA" sz="400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   Нітроген</a:t>
                      </a:r>
                      <a:endParaRPr lang="uk-UA" sz="4000" i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uk-UA" sz="2800" b="1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Надлишок призводить до хлорозу.</a:t>
                      </a:r>
                      <a:endParaRPr lang="uk-UA" b="1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461</TotalTime>
  <Words>268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Техническая</vt:lpstr>
      <vt:lpstr>Формула</vt:lpstr>
      <vt:lpstr> ПРЕЗЕНТАЦІЯ НА ТЕМУ “МІНЕРАЛЬНІ ДОБРИВА”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Мінеральні добрива</dc:title>
  <dc:creator>Пользователь Windows</dc:creator>
  <cp:lastModifiedBy>Пользователь Windows</cp:lastModifiedBy>
  <cp:revision>51</cp:revision>
  <dcterms:created xsi:type="dcterms:W3CDTF">2014-11-05T15:00:57Z</dcterms:created>
  <dcterms:modified xsi:type="dcterms:W3CDTF">2015-02-10T19:35:27Z</dcterms:modified>
</cp:coreProperties>
</file>