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B1CDC-F33C-406A-8FB8-51F63608BDB9}" type="datetimeFigureOut">
              <a:rPr lang="uk-UA" smtClean="0"/>
              <a:pPr/>
              <a:t>10.02.2015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9D371-D9F7-4B21-A489-313FC3DF0AB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B1CDC-F33C-406A-8FB8-51F63608BDB9}" type="datetimeFigureOut">
              <a:rPr lang="uk-UA" smtClean="0"/>
              <a:pPr/>
              <a:t>10.02.2015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9D371-D9F7-4B21-A489-313FC3DF0AB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B1CDC-F33C-406A-8FB8-51F63608BDB9}" type="datetimeFigureOut">
              <a:rPr lang="uk-UA" smtClean="0"/>
              <a:pPr/>
              <a:t>10.02.2015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9D371-D9F7-4B21-A489-313FC3DF0AB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B1CDC-F33C-406A-8FB8-51F63608BDB9}" type="datetimeFigureOut">
              <a:rPr lang="uk-UA" smtClean="0"/>
              <a:pPr/>
              <a:t>10.02.2015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9D371-D9F7-4B21-A489-313FC3DF0AB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B1CDC-F33C-406A-8FB8-51F63608BDB9}" type="datetimeFigureOut">
              <a:rPr lang="uk-UA" smtClean="0"/>
              <a:pPr/>
              <a:t>10.02.2015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9D371-D9F7-4B21-A489-313FC3DF0AB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B1CDC-F33C-406A-8FB8-51F63608BDB9}" type="datetimeFigureOut">
              <a:rPr lang="uk-UA" smtClean="0"/>
              <a:pPr/>
              <a:t>10.02.2015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9D371-D9F7-4B21-A489-313FC3DF0AB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B1CDC-F33C-406A-8FB8-51F63608BDB9}" type="datetimeFigureOut">
              <a:rPr lang="uk-UA" smtClean="0"/>
              <a:pPr/>
              <a:t>10.02.2015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9D371-D9F7-4B21-A489-313FC3DF0AB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B1CDC-F33C-406A-8FB8-51F63608BDB9}" type="datetimeFigureOut">
              <a:rPr lang="uk-UA" smtClean="0"/>
              <a:pPr/>
              <a:t>10.02.2015</a:t>
            </a:fld>
            <a:endParaRPr lang="uk-UA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49D371-D9F7-4B21-A489-313FC3DF0AB6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B1CDC-F33C-406A-8FB8-51F63608BDB9}" type="datetimeFigureOut">
              <a:rPr lang="uk-UA" smtClean="0"/>
              <a:pPr/>
              <a:t>10.02.2015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9D371-D9F7-4B21-A489-313FC3DF0AB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B1CDC-F33C-406A-8FB8-51F63608BDB9}" type="datetimeFigureOut">
              <a:rPr lang="uk-UA" smtClean="0"/>
              <a:pPr/>
              <a:t>10.02.2015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9C49D371-D9F7-4B21-A489-313FC3DF0AB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F7B1CDC-F33C-406A-8FB8-51F63608BDB9}" type="datetimeFigureOut">
              <a:rPr lang="uk-UA" smtClean="0"/>
              <a:pPr/>
              <a:t>10.02.2015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9D371-D9F7-4B21-A489-313FC3DF0AB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F7B1CDC-F33C-406A-8FB8-51F63608BDB9}" type="datetimeFigureOut">
              <a:rPr lang="uk-UA" smtClean="0"/>
              <a:pPr/>
              <a:t>10.02.2015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C49D371-D9F7-4B21-A489-313FC3DF0AB6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85859"/>
            <a:ext cx="7772400" cy="2314591"/>
          </a:xfrm>
        </p:spPr>
        <p:txBody>
          <a:bodyPr>
            <a:normAutofit/>
          </a:bodyPr>
          <a:lstStyle/>
          <a:p>
            <a:pPr algn="ctr"/>
            <a:r>
              <a:rPr lang="uk-UA" smtClean="0"/>
              <a:t/>
            </a:r>
            <a:br>
              <a:rPr lang="uk-UA" smtClean="0"/>
            </a:br>
            <a:r>
              <a:rPr lang="uk-UA" smtClean="0"/>
              <a:t>ПРЕЗЕНТАЦІЯ НА ТЕМУ</a:t>
            </a:r>
            <a:br>
              <a:rPr lang="uk-UA" smtClean="0"/>
            </a:br>
            <a:r>
              <a:rPr lang="uk-UA" smtClean="0"/>
              <a:t>“МІНЕРАЛЬНІ ДОБРИВА”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29190" y="4357694"/>
            <a:ext cx="3857652" cy="2143140"/>
          </a:xfrm>
        </p:spPr>
        <p:txBody>
          <a:bodyPr/>
          <a:lstStyle/>
          <a:p>
            <a:r>
              <a:rPr lang="uk-UA" smtClean="0">
                <a:solidFill>
                  <a:schemeClr val="tx1"/>
                </a:solidFill>
              </a:rPr>
              <a:t> </a:t>
            </a:r>
            <a:endParaRPr lang="uk-UA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00694" y="4000504"/>
            <a:ext cx="33575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i="1" smtClean="0"/>
              <a:t>Виконала:</a:t>
            </a:r>
            <a:br>
              <a:rPr lang="uk-UA" sz="2000" i="1" smtClean="0"/>
            </a:br>
            <a:r>
              <a:rPr lang="uk-UA" sz="2000" i="1" smtClean="0"/>
              <a:t>ліцеїст І курсу </a:t>
            </a:r>
            <a:br>
              <a:rPr lang="uk-UA" sz="2000" i="1" smtClean="0"/>
            </a:br>
            <a:r>
              <a:rPr lang="uk-UA" sz="2000" i="1" smtClean="0"/>
              <a:t>історичного профілю</a:t>
            </a:r>
            <a:br>
              <a:rPr lang="uk-UA" sz="2000" i="1" smtClean="0"/>
            </a:br>
            <a:r>
              <a:rPr lang="uk-UA" sz="2000" i="1" smtClean="0"/>
              <a:t>Ляшук Богдана</a:t>
            </a:r>
            <a:endParaRPr lang="uk-UA" sz="2000" i="1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642918"/>
            <a:ext cx="735811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smtClean="0"/>
              <a:t>Мінеральні добрива, безумовно, потрібні для росту рослин, покращення якості продукції, збільшення врожайності. Але надмірне використання їх невигідне економічно, а головне – є шкідливим для довкілля, рослин та споживачів. Тому до використання добрив потрібно підходити раціонально і добре знати, які поживні елементи потребує певний вид рослин.</a:t>
            </a:r>
            <a:endParaRPr lang="uk-UA" sz="320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857232"/>
            <a:ext cx="771530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i="1" smtClean="0"/>
              <a:t>                </a:t>
            </a:r>
          </a:p>
          <a:p>
            <a:r>
              <a:rPr lang="uk-UA" sz="4800" i="1" smtClean="0"/>
              <a:t>            </a:t>
            </a:r>
            <a:r>
              <a:rPr lang="uk-UA" sz="8000" i="1" smtClean="0"/>
              <a:t>Дякую</a:t>
            </a:r>
          </a:p>
          <a:p>
            <a:r>
              <a:rPr lang="uk-UA" sz="8000" i="1" smtClean="0"/>
              <a:t>     за увагу!</a:t>
            </a:r>
            <a:endParaRPr lang="uk-UA" sz="8000" i="1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4294967295"/>
          </p:nvPr>
        </p:nvSpPr>
        <p:spPr>
          <a:xfrm>
            <a:off x="0" y="4000500"/>
            <a:ext cx="9144000" cy="28575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2400" smtClean="0"/>
              <a:t>    </a:t>
            </a:r>
            <a:endParaRPr lang="uk-UA" sz="2400"/>
          </a:p>
        </p:txBody>
      </p:sp>
      <p:sp>
        <p:nvSpPr>
          <p:cNvPr id="6" name="TextBox 5"/>
          <p:cNvSpPr txBox="1"/>
          <p:nvPr/>
        </p:nvSpPr>
        <p:spPr>
          <a:xfrm>
            <a:off x="214282" y="357166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smtClean="0"/>
              <a:t>                               ЗМІСТ</a:t>
            </a:r>
            <a:endParaRPr lang="uk-UA" sz="3200"/>
          </a:p>
        </p:txBody>
      </p:sp>
      <p:sp>
        <p:nvSpPr>
          <p:cNvPr id="7" name="TextBox 6"/>
          <p:cNvSpPr txBox="1"/>
          <p:nvPr/>
        </p:nvSpPr>
        <p:spPr>
          <a:xfrm>
            <a:off x="500034" y="1357298"/>
            <a:ext cx="828680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smtClean="0"/>
              <a:t>1.Історія мінеральних добрив</a:t>
            </a:r>
            <a:br>
              <a:rPr lang="uk-UA" sz="2400" smtClean="0"/>
            </a:br>
            <a:r>
              <a:rPr lang="uk-UA" sz="2400" smtClean="0"/>
              <a:t/>
            </a:r>
            <a:br>
              <a:rPr lang="uk-UA" sz="2400" smtClean="0"/>
            </a:br>
            <a:r>
              <a:rPr lang="uk-UA" sz="2400" smtClean="0"/>
              <a:t>2.Термін “мінеральні добрива”</a:t>
            </a:r>
            <a:br>
              <a:rPr lang="uk-UA" sz="2400" smtClean="0"/>
            </a:br>
            <a:r>
              <a:rPr lang="uk-UA" sz="2400" smtClean="0"/>
              <a:t/>
            </a:r>
            <a:br>
              <a:rPr lang="uk-UA" sz="2400" smtClean="0"/>
            </a:br>
            <a:r>
              <a:rPr lang="uk-UA" sz="2400" smtClean="0"/>
              <a:t>3.Класифікація добрив</a:t>
            </a:r>
            <a:br>
              <a:rPr lang="uk-UA" sz="2400" smtClean="0"/>
            </a:br>
            <a:r>
              <a:rPr lang="uk-UA" sz="2400" smtClean="0"/>
              <a:t/>
            </a:r>
            <a:br>
              <a:rPr lang="uk-UA" sz="2400" smtClean="0"/>
            </a:br>
            <a:r>
              <a:rPr lang="uk-UA" sz="2400" smtClean="0"/>
              <a:t>4.Реакції</a:t>
            </a:r>
            <a:br>
              <a:rPr lang="uk-UA" sz="2400" smtClean="0"/>
            </a:br>
            <a:r>
              <a:rPr lang="uk-UA" sz="2400" smtClean="0"/>
              <a:t/>
            </a:r>
            <a:br>
              <a:rPr lang="uk-UA" sz="2400" smtClean="0"/>
            </a:br>
            <a:r>
              <a:rPr lang="uk-UA" sz="2400" smtClean="0"/>
              <a:t>5.Дія добрив</a:t>
            </a:r>
            <a:br>
              <a:rPr lang="uk-UA" sz="2400" smtClean="0"/>
            </a:br>
            <a:r>
              <a:rPr lang="uk-UA" sz="2400" smtClean="0"/>
              <a:t/>
            </a:r>
            <a:br>
              <a:rPr lang="uk-UA" sz="2400" smtClean="0"/>
            </a:br>
            <a:r>
              <a:rPr lang="uk-UA" sz="2400" smtClean="0"/>
              <a:t>6.Поживні елементи та їх вплив</a:t>
            </a:r>
          </a:p>
          <a:p>
            <a:endParaRPr lang="uk-UA" sz="2400" smtClean="0"/>
          </a:p>
          <a:p>
            <a:r>
              <a:rPr lang="uk-UA" sz="2400" smtClean="0"/>
              <a:t>7.Висновок</a:t>
            </a:r>
            <a:endParaRPr lang="uk-UA" sz="240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0034" y="500042"/>
            <a:ext cx="84296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smtClean="0"/>
              <a:t>У 1796 році французький хімік Луї Ніколя Воклен </a:t>
            </a:r>
            <a:r>
              <a:rPr lang="uk-UA" sz="2400" smtClean="0"/>
              <a:t> провівши подібну реакцію між лугом та деревиною старого в’язу, одержав аналог речовин, що виникають у результаті природних процесів розкладання органічних решток у ґрунті. </a:t>
            </a:r>
            <a:endParaRPr lang="uk-UA" sz="2400"/>
          </a:p>
        </p:txBody>
      </p:sp>
      <p:pic>
        <p:nvPicPr>
          <p:cNvPr id="4" name="Рисунок 3" descr="загруженное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802" y="3071810"/>
            <a:ext cx="2928958" cy="3083114"/>
          </a:xfrm>
          <a:prstGeom prst="rect">
            <a:avLst/>
          </a:prstGeo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500042"/>
            <a:ext cx="835824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smtClean="0"/>
              <a:t>Штучні (мінеральні) добрива</a:t>
            </a:r>
            <a:r>
              <a:rPr lang="uk-UA" sz="2400" smtClean="0"/>
              <a:t>, — вироби що містять поживні елементи, потрібні для сільського господарства. Застосування штучних добрив сприяє збільшенню врожайності та якості сільсько-господарських культур.</a:t>
            </a:r>
            <a:endParaRPr lang="uk-UA" sz="2400"/>
          </a:p>
        </p:txBody>
      </p:sp>
      <p:pic>
        <p:nvPicPr>
          <p:cNvPr id="5" name="Рисунок 4" descr="mineralnye-udobreniya-dlya-keniyskikh-zeme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2214554"/>
            <a:ext cx="6819934" cy="4262459"/>
          </a:xfrm>
          <a:prstGeom prst="rect">
            <a:avLst/>
          </a:prstGeom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42912" y="500041"/>
          <a:ext cx="8001056" cy="5715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528"/>
                <a:gridCol w="4000528"/>
              </a:tblGrid>
              <a:tr h="816434">
                <a:tc gridSpan="2">
                  <a:txBody>
                    <a:bodyPr/>
                    <a:lstStyle/>
                    <a:p>
                      <a:r>
                        <a:rPr kumimoji="0" lang="uk-UA" b="0" i="1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</a:t>
                      </a:r>
                      <a:r>
                        <a:rPr kumimoji="0" lang="uk-UA" sz="3200" b="0" i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Мінеральні добрива</a:t>
                      </a:r>
                      <a:endParaRPr lang="uk-UA" sz="320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816434">
                <a:tc>
                  <a:txBody>
                    <a:bodyPr/>
                    <a:lstStyle/>
                    <a:p>
                      <a:r>
                        <a:rPr lang="uk-UA" smtClean="0"/>
                        <a:t>              </a:t>
                      </a:r>
                      <a:r>
                        <a:rPr lang="uk-UA" sz="2400" smtClean="0"/>
                        <a:t>ПРОМИСЛОВІ</a:t>
                      </a:r>
                      <a:endParaRPr lang="uk-UA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aseline="0" smtClean="0"/>
                        <a:t>              </a:t>
                      </a:r>
                      <a:r>
                        <a:rPr lang="uk-UA" sz="2400" smtClean="0"/>
                        <a:t>МІСЦЕВІ</a:t>
                      </a:r>
                      <a:endParaRPr lang="uk-UA" sz="2400"/>
                    </a:p>
                  </a:txBody>
                  <a:tcPr/>
                </a:tc>
              </a:tr>
              <a:tr h="408217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3600" i="1" smtClean="0"/>
                        <a:t>АЗОТНІ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3600" i="1" smtClean="0"/>
                        <a:t>ФОСФАТНІ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3600" i="1" smtClean="0"/>
                        <a:t>КАЛІЙНІ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3600" i="1" smtClean="0"/>
                        <a:t>СКЛАДНІ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3600" i="1" smtClean="0"/>
                        <a:t>МІКРОДОБРИВА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3600" i="1" smtClean="0"/>
                        <a:t>ПОПІЛ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uk-UA" sz="3600" i="1" smtClean="0"/>
                        <a:t>ВАПНО</a:t>
                      </a:r>
                      <a:endParaRPr lang="uk-UA" sz="3600" i="1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6" y="64419"/>
          <a:ext cx="8358246" cy="6603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82"/>
                <a:gridCol w="2786082"/>
                <a:gridCol w="2786082"/>
              </a:tblGrid>
              <a:tr h="796512">
                <a:tc>
                  <a:txBody>
                    <a:bodyPr/>
                    <a:lstStyle/>
                    <a:p>
                      <a:r>
                        <a:rPr lang="uk-UA" sz="2800" smtClean="0">
                          <a:solidFill>
                            <a:schemeClr val="bg1"/>
                          </a:solidFill>
                        </a:rPr>
                        <a:t>     НАЗВА</a:t>
                      </a:r>
                      <a:endParaRPr lang="uk-UA" sz="280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smtClean="0">
                          <a:solidFill>
                            <a:schemeClr val="bg1"/>
                          </a:solidFill>
                        </a:rPr>
                        <a:t>    ФОРМУЛА</a:t>
                      </a:r>
                      <a:endParaRPr lang="uk-UA" sz="280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smtClean="0">
                          <a:solidFill>
                            <a:schemeClr val="bg1"/>
                          </a:solidFill>
                        </a:rPr>
                        <a:t>    ПОЖИВНІ</a:t>
                      </a:r>
                      <a:r>
                        <a:rPr lang="uk-UA" sz="2400" baseline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r>
                        <a:rPr lang="uk-UA" sz="2400" baseline="0" smtClean="0">
                          <a:solidFill>
                            <a:schemeClr val="bg1"/>
                          </a:solidFill>
                        </a:rPr>
                        <a:t>   ЕЛЕМЕНТИ               </a:t>
                      </a:r>
                      <a:endParaRPr lang="uk-UA" sz="240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603893">
                <a:tc gridSpan="3">
                  <a:txBody>
                    <a:bodyPr/>
                    <a:lstStyle/>
                    <a:p>
                      <a:r>
                        <a:rPr lang="ru-RU" sz="2400" b="1" smtClean="0"/>
                        <a:t>                                </a:t>
                      </a:r>
                      <a:r>
                        <a:rPr lang="ru-RU" sz="2400" b="1" i="1" smtClean="0"/>
                        <a:t>АЗОТН</a:t>
                      </a:r>
                      <a:r>
                        <a:rPr lang="uk-UA" sz="2400" b="1" i="1" smtClean="0"/>
                        <a:t>І</a:t>
                      </a:r>
                      <a:r>
                        <a:rPr lang="uk-UA" sz="2400" b="1" i="1" baseline="0" smtClean="0"/>
                        <a:t> ДОБРИВА</a:t>
                      </a:r>
                      <a:endParaRPr lang="uk-UA" sz="2400" b="1" i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681526">
                <a:tc>
                  <a:txBody>
                    <a:bodyPr/>
                    <a:lstStyle/>
                    <a:p>
                      <a:r>
                        <a:rPr lang="uk-UA" b="1" smtClean="0">
                          <a:solidFill>
                            <a:schemeClr val="bg1"/>
                          </a:solidFill>
                        </a:rPr>
                        <a:t>АМОНІЙ</a:t>
                      </a:r>
                      <a:r>
                        <a:rPr lang="uk-UA" b="1" baseline="0" smtClean="0">
                          <a:solidFill>
                            <a:schemeClr val="bg1"/>
                          </a:solidFill>
                        </a:rPr>
                        <a:t> СУЛЬФАТ</a:t>
                      </a:r>
                    </a:p>
                    <a:p>
                      <a:r>
                        <a:rPr lang="uk-UA" b="1" baseline="0" smtClean="0">
                          <a:solidFill>
                            <a:schemeClr val="bg1"/>
                          </a:solidFill>
                        </a:rPr>
                        <a:t>АМОНІЙ НІТРАТ</a:t>
                      </a:r>
                    </a:p>
                    <a:p>
                      <a:r>
                        <a:rPr lang="ru-RU" b="1" baseline="0" smtClean="0">
                          <a:solidFill>
                            <a:schemeClr val="bg1"/>
                          </a:solidFill>
                        </a:rPr>
                        <a:t>КАРБАМ</a:t>
                      </a:r>
                      <a:r>
                        <a:rPr lang="uk-UA" b="1" baseline="0" smtClean="0">
                          <a:solidFill>
                            <a:schemeClr val="bg1"/>
                          </a:solidFill>
                        </a:rPr>
                        <a:t>ІД</a:t>
                      </a:r>
                      <a:endParaRPr lang="en-US" b="1" baseline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ru-RU" b="1" baseline="0" smtClean="0">
                          <a:solidFill>
                            <a:schemeClr val="bg1"/>
                          </a:solidFill>
                        </a:rPr>
                        <a:t>ЧИЛ</a:t>
                      </a:r>
                      <a:r>
                        <a:rPr lang="uk-UA" b="1" baseline="0" smtClean="0">
                          <a:solidFill>
                            <a:schemeClr val="bg1"/>
                          </a:solidFill>
                        </a:rPr>
                        <a:t>ІЙСЬКА СЕЛІТРА</a:t>
                      </a:r>
                    </a:p>
                    <a:p>
                      <a:r>
                        <a:rPr lang="uk-UA" b="1" baseline="0" smtClean="0">
                          <a:solidFill>
                            <a:schemeClr val="bg1"/>
                          </a:solidFill>
                        </a:rPr>
                        <a:t>АМОНІЙНА СЕЛІТРА</a:t>
                      </a:r>
                    </a:p>
                    <a:p>
                      <a:r>
                        <a:rPr lang="uk-UA" b="1" baseline="0" smtClean="0">
                          <a:solidFill>
                            <a:schemeClr val="bg1"/>
                          </a:solidFill>
                        </a:rPr>
                        <a:t>КАЛІЙНА СЕЛІТРА</a:t>
                      </a:r>
                      <a:endParaRPr lang="en-US" b="1" baseline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b="1" smtClean="0"/>
                        <a:t>(</a:t>
                      </a:r>
                      <a:r>
                        <a:rPr lang="en-US" sz="1800" b="1" smtClean="0"/>
                        <a:t>NH</a:t>
                      </a:r>
                      <a:r>
                        <a:rPr lang="en-US" sz="1400" b="1" smtClean="0"/>
                        <a:t>4</a:t>
                      </a:r>
                      <a:r>
                        <a:rPr lang="en-US" sz="1800" b="1" smtClean="0"/>
                        <a:t>)</a:t>
                      </a:r>
                      <a:r>
                        <a:rPr lang="en-US" sz="1400" b="1" smtClean="0"/>
                        <a:t>2</a:t>
                      </a:r>
                      <a:r>
                        <a:rPr lang="en-US" sz="1800" b="1" smtClean="0"/>
                        <a:t>SO</a:t>
                      </a:r>
                      <a:r>
                        <a:rPr lang="en-US" sz="1400" b="1" smtClean="0"/>
                        <a:t>4</a:t>
                      </a:r>
                      <a:endParaRPr lang="uk-UA" sz="1400" b="1" smtClean="0"/>
                    </a:p>
                    <a:p>
                      <a:r>
                        <a:rPr lang="en-US" sz="1800" b="1" smtClean="0"/>
                        <a:t>NH</a:t>
                      </a:r>
                      <a:r>
                        <a:rPr lang="en-US" sz="1400" b="1" smtClean="0"/>
                        <a:t>4</a:t>
                      </a:r>
                      <a:r>
                        <a:rPr lang="en-US" sz="1800" b="1" smtClean="0"/>
                        <a:t>NO</a:t>
                      </a:r>
                      <a:r>
                        <a:rPr lang="en-US" sz="1400" b="1" smtClean="0"/>
                        <a:t>3</a:t>
                      </a:r>
                    </a:p>
                    <a:p>
                      <a:r>
                        <a:rPr lang="en-US" sz="1800" b="1" smtClean="0"/>
                        <a:t>CO(NH</a:t>
                      </a:r>
                      <a:r>
                        <a:rPr lang="en-US" sz="1400" b="1" smtClean="0"/>
                        <a:t>2</a:t>
                      </a:r>
                      <a:r>
                        <a:rPr lang="en-US" sz="1800" b="1" smtClean="0"/>
                        <a:t>)</a:t>
                      </a:r>
                      <a:r>
                        <a:rPr lang="en-US" sz="1400" b="1" smtClean="0"/>
                        <a:t>2</a:t>
                      </a:r>
                      <a:endParaRPr lang="uk-UA" sz="1400" b="1" smtClean="0"/>
                    </a:p>
                    <a:p>
                      <a:r>
                        <a:rPr kumimoji="0" lang="en-US" sz="1800" b="1" i="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NaNO</a:t>
                      </a:r>
                      <a:r>
                        <a:rPr kumimoji="0" lang="en-US" sz="1400" b="1" i="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0" lang="uk-UA" sz="1400" b="1" i="0" kern="12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b="1" i="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NH4NO</a:t>
                      </a:r>
                      <a:r>
                        <a:rPr kumimoji="0" lang="en-US" sz="1400" b="1" i="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0" lang="uk-UA" sz="1400" b="1" i="0" kern="12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b="1" i="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KNO</a:t>
                      </a:r>
                      <a:r>
                        <a:rPr kumimoji="0" lang="en-US" sz="1800" b="1" i="0" kern="1200" baseline="-250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uk-UA" sz="1800" b="1" i="0" kern="1200" baseline="-250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uk-UA" sz="1800" b="1" i="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uk-UA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i="0" smtClean="0"/>
                        <a:t>          НІТРОГЕН</a:t>
                      </a:r>
                      <a:endParaRPr lang="uk-UA" b="1" i="0"/>
                    </a:p>
                  </a:txBody>
                  <a:tcPr/>
                </a:tc>
              </a:tr>
              <a:tr h="732274">
                <a:tc gridSpan="3">
                  <a:txBody>
                    <a:bodyPr/>
                    <a:lstStyle/>
                    <a:p>
                      <a:r>
                        <a:rPr lang="en-US" sz="2400" b="1" baseline="0" smtClean="0"/>
                        <a:t>                        </a:t>
                      </a:r>
                      <a:r>
                        <a:rPr lang="uk-UA" sz="2400" b="1" baseline="0" smtClean="0"/>
                        <a:t>      </a:t>
                      </a:r>
                      <a:r>
                        <a:rPr lang="ru-RU" sz="2400" b="1" baseline="0" smtClean="0"/>
                        <a:t>ФОСФОРН</a:t>
                      </a:r>
                      <a:r>
                        <a:rPr lang="uk-UA" sz="2400" b="1" baseline="0" smtClean="0"/>
                        <a:t>І ДОБРИВА</a:t>
                      </a:r>
                      <a:endParaRPr lang="uk-UA" sz="2400" b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b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150518">
                <a:tc>
                  <a:txBody>
                    <a:bodyPr/>
                    <a:lstStyle/>
                    <a:p>
                      <a:r>
                        <a:rPr lang="uk-UA" b="1" smtClean="0"/>
                        <a:t>СУПЕРФОСФАТ</a:t>
                      </a:r>
                    </a:p>
                    <a:p>
                      <a:r>
                        <a:rPr lang="uk-UA" b="1" smtClean="0"/>
                        <a:t>ФОСФОР.</a:t>
                      </a:r>
                      <a:r>
                        <a:rPr lang="uk-UA" b="1" baseline="0" smtClean="0"/>
                        <a:t>БОРОШНО</a:t>
                      </a:r>
                    </a:p>
                    <a:p>
                      <a:r>
                        <a:rPr lang="uk-UA" b="1" baseline="0" smtClean="0"/>
                        <a:t>ПРЕЦИПІТАТ</a:t>
                      </a:r>
                      <a:endParaRPr lang="uk-UA" b="1" smtClean="0"/>
                    </a:p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smtClean="0"/>
                        <a:t>Ca(H</a:t>
                      </a:r>
                      <a:r>
                        <a:rPr lang="en-US" sz="1400" b="1" smtClean="0"/>
                        <a:t>2</a:t>
                      </a:r>
                      <a:r>
                        <a:rPr lang="en-US" b="1" smtClean="0"/>
                        <a:t>PO</a:t>
                      </a:r>
                      <a:r>
                        <a:rPr lang="en-US" sz="1400" b="1" smtClean="0"/>
                        <a:t>4</a:t>
                      </a:r>
                      <a:r>
                        <a:rPr lang="en-US" b="1" smtClean="0"/>
                        <a:t>)</a:t>
                      </a:r>
                      <a:r>
                        <a:rPr lang="en-US" sz="1400" b="1" smtClean="0"/>
                        <a:t>2</a:t>
                      </a:r>
                      <a:r>
                        <a:rPr lang="en-US" b="1" baseline="0" smtClean="0"/>
                        <a:t> x H</a:t>
                      </a:r>
                      <a:r>
                        <a:rPr lang="en-US" sz="1400" b="1" baseline="0" smtClean="0"/>
                        <a:t>2</a:t>
                      </a:r>
                      <a:r>
                        <a:rPr lang="en-US" b="1" baseline="0" smtClean="0"/>
                        <a:t>O</a:t>
                      </a:r>
                    </a:p>
                    <a:p>
                      <a:r>
                        <a:rPr lang="en-US" b="1" baseline="0" smtClean="0"/>
                        <a:t>Ca</a:t>
                      </a:r>
                      <a:r>
                        <a:rPr lang="en-US" sz="1400" b="1" baseline="0" smtClean="0"/>
                        <a:t>3</a:t>
                      </a:r>
                      <a:r>
                        <a:rPr lang="en-US" b="1" baseline="0" smtClean="0"/>
                        <a:t>(PO</a:t>
                      </a:r>
                      <a:r>
                        <a:rPr lang="en-US" sz="1400" b="1" baseline="0" smtClean="0"/>
                        <a:t>4</a:t>
                      </a:r>
                      <a:r>
                        <a:rPr lang="en-US" b="1" baseline="0" smtClean="0"/>
                        <a:t>)</a:t>
                      </a:r>
                      <a:r>
                        <a:rPr lang="en-US" sz="1400" b="1" baseline="0" smtClean="0"/>
                        <a:t>2</a:t>
                      </a:r>
                    </a:p>
                    <a:p>
                      <a:r>
                        <a:rPr lang="en-US" b="1" baseline="0" smtClean="0"/>
                        <a:t>CaHPO</a:t>
                      </a:r>
                      <a:r>
                        <a:rPr lang="en-US" sz="1400" b="1" baseline="0" smtClean="0"/>
                        <a:t>4</a:t>
                      </a:r>
                      <a:r>
                        <a:rPr lang="en-US" b="1" baseline="0" smtClean="0"/>
                        <a:t> x 2H</a:t>
                      </a:r>
                      <a:r>
                        <a:rPr lang="en-US" sz="1400" b="1" baseline="0" smtClean="0"/>
                        <a:t>2</a:t>
                      </a:r>
                      <a:r>
                        <a:rPr lang="en-US" b="1" baseline="0" smtClean="0"/>
                        <a:t>O</a:t>
                      </a:r>
                      <a:endParaRPr lang="uk-UA" b="1" smtClean="0"/>
                    </a:p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mtClean="0"/>
                        <a:t>         </a:t>
                      </a:r>
                      <a:r>
                        <a:rPr lang="uk-UA" b="1" smtClean="0"/>
                        <a:t>ФОСФОР</a:t>
                      </a:r>
                      <a:endParaRPr lang="uk-UA"/>
                    </a:p>
                  </a:txBody>
                  <a:tcPr/>
                </a:tc>
              </a:tr>
              <a:tr h="603893">
                <a:tc gridSpan="3">
                  <a:txBody>
                    <a:bodyPr/>
                    <a:lstStyle/>
                    <a:p>
                      <a:r>
                        <a:rPr lang="uk-UA" sz="2400" b="1" i="1" smtClean="0"/>
                        <a:t>                               КАЛІЙНІ</a:t>
                      </a:r>
                      <a:r>
                        <a:rPr lang="uk-UA" sz="2400" b="1" i="1" baseline="0" smtClean="0"/>
                        <a:t> ДОБРИВА</a:t>
                      </a:r>
                      <a:endParaRPr lang="uk-UA" sz="2400" b="1" i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885014">
                <a:tc>
                  <a:txBody>
                    <a:bodyPr/>
                    <a:lstStyle/>
                    <a:p>
                      <a:r>
                        <a:rPr lang="uk-UA" b="1" baseline="0" smtClean="0"/>
                        <a:t>СИЛЬВІН</a:t>
                      </a:r>
                      <a:br>
                        <a:rPr lang="uk-UA" b="1" baseline="0" smtClean="0"/>
                      </a:br>
                      <a:r>
                        <a:rPr lang="uk-UA" b="1" baseline="0" smtClean="0"/>
                        <a:t>КАЛІЙ СУЛЬФАТ</a:t>
                      </a:r>
                    </a:p>
                    <a:p>
                      <a:r>
                        <a:rPr lang="uk-UA" b="1" baseline="0" smtClean="0"/>
                        <a:t>СИЛЬВІНІТ</a:t>
                      </a:r>
                      <a:endParaRPr lang="uk-U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smtClean="0"/>
                        <a:t>KCl</a:t>
                      </a:r>
                    </a:p>
                    <a:p>
                      <a:r>
                        <a:rPr lang="en-US" b="1" smtClean="0"/>
                        <a:t>K</a:t>
                      </a:r>
                      <a:r>
                        <a:rPr lang="en-US" sz="1400" b="1" smtClean="0"/>
                        <a:t>2</a:t>
                      </a:r>
                      <a:r>
                        <a:rPr lang="en-US" b="1" smtClean="0"/>
                        <a:t>SO</a:t>
                      </a:r>
                      <a:r>
                        <a:rPr lang="en-US" sz="1400" b="1" smtClean="0"/>
                        <a:t>4</a:t>
                      </a:r>
                      <a:endParaRPr lang="uk-UA" sz="1400" b="1" smtClean="0"/>
                    </a:p>
                    <a:p>
                      <a:r>
                        <a:rPr kumimoji="0" lang="en-US" sz="1800" b="1" i="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(nNaCl + mKCl)</a:t>
                      </a:r>
                      <a:endParaRPr lang="uk-UA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smtClean="0"/>
                        <a:t>           КАЛ</a:t>
                      </a:r>
                      <a:r>
                        <a:rPr lang="uk-UA" b="1" smtClean="0"/>
                        <a:t>ІЙ</a:t>
                      </a:r>
                      <a:endParaRPr lang="uk-UA" b="1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4429124" y="3357562"/>
          <a:ext cx="88900" cy="241300"/>
        </p:xfrm>
        <a:graphic>
          <a:graphicData uri="http://schemas.openxmlformats.org/presentationml/2006/ole">
            <p:oleObj spid="_x0000_s1026" name="Формула" r:id="rId3" imgW="88560" imgH="241200" progId="Equation.3">
              <p:embed/>
            </p:oleObj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70245_3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26237"/>
            <a:ext cx="4572000" cy="2531763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7158" y="214288"/>
          <a:ext cx="8429684" cy="347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9684"/>
              </a:tblGrid>
              <a:tr h="732240">
                <a:tc>
                  <a:txBody>
                    <a:bodyPr/>
                    <a:lstStyle/>
                    <a:p>
                      <a:r>
                        <a:rPr lang="uk-UA" sz="3200" i="1" smtClean="0">
                          <a:solidFill>
                            <a:schemeClr val="bg1"/>
                          </a:solidFill>
                        </a:rPr>
                        <a:t>ПОЗИТИВНА</a:t>
                      </a:r>
                      <a:r>
                        <a:rPr lang="uk-UA" sz="3200" i="1" baseline="0" smtClean="0">
                          <a:solidFill>
                            <a:schemeClr val="bg1"/>
                          </a:solidFill>
                        </a:rPr>
                        <a:t> ДІЯ ДОБРИВ</a:t>
                      </a:r>
                      <a:endParaRPr lang="uk-UA" sz="3200" i="1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732240">
                <a:tc>
                  <a:txBody>
                    <a:bodyPr/>
                    <a:lstStyle/>
                    <a:p>
                      <a:r>
                        <a:rPr lang="uk-UA" sz="2000" b="1" smtClean="0"/>
                        <a:t>1)Покращення якості,росту рослини</a:t>
                      </a:r>
                      <a:br>
                        <a:rPr lang="uk-UA" sz="2000" b="1" smtClean="0"/>
                      </a:br>
                      <a:r>
                        <a:rPr lang="uk-UA" sz="2000" b="1" smtClean="0"/>
                        <a:t> 2)Збільшення врожайності</a:t>
                      </a:r>
                      <a:br>
                        <a:rPr lang="uk-UA" sz="2000" b="1" smtClean="0"/>
                      </a:br>
                      <a:r>
                        <a:rPr lang="uk-UA" sz="2000" b="1" smtClean="0"/>
                        <a:t> 3)Підвищення стійкості рослин</a:t>
                      </a:r>
                    </a:p>
                  </a:txBody>
                  <a:tcPr/>
                </a:tc>
              </a:tr>
              <a:tr h="732240">
                <a:tc>
                  <a:txBody>
                    <a:bodyPr/>
                    <a:lstStyle/>
                    <a:p>
                      <a:r>
                        <a:rPr lang="uk-UA" sz="3200" b="1" i="1" smtClean="0"/>
                        <a:t>НЕГАТИВНА ДІЯ</a:t>
                      </a:r>
                      <a:r>
                        <a:rPr lang="uk-UA" sz="3200" b="1" i="1" baseline="0" smtClean="0"/>
                        <a:t> ДОБРИВ</a:t>
                      </a:r>
                      <a:endParaRPr lang="uk-UA" sz="3200" b="1" i="1"/>
                    </a:p>
                  </a:txBody>
                  <a:tcPr/>
                </a:tc>
              </a:tr>
              <a:tr h="732240">
                <a:tc>
                  <a:txBody>
                    <a:bodyPr/>
                    <a:lstStyle/>
                    <a:p>
                      <a:r>
                        <a:rPr lang="ru-RU" sz="2000" b="1" smtClean="0"/>
                        <a:t>1)Можлива шкода корінню,листю</a:t>
                      </a:r>
                      <a:br>
                        <a:rPr lang="ru-RU" sz="2000" b="1" smtClean="0"/>
                      </a:br>
                      <a:r>
                        <a:rPr lang="ru-RU" sz="2000" b="1" smtClean="0"/>
                        <a:t>2)Шкода для водних ресурсів</a:t>
                      </a:r>
                      <a:br>
                        <a:rPr lang="ru-RU" sz="2000" b="1" smtClean="0"/>
                      </a:br>
                      <a:r>
                        <a:rPr lang="ru-RU" sz="2000" b="1" smtClean="0"/>
                        <a:t>3)Накопичення в грунтах</a:t>
                      </a:r>
                      <a:r>
                        <a:rPr lang="ru-RU" sz="2000" b="1" baseline="0" smtClean="0"/>
                        <a:t> та в самих плодах</a:t>
                      </a:r>
                      <a:endParaRPr lang="uk-UA" sz="2000" b="1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Рисунок 5" descr="fuzariozkapust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4321950"/>
            <a:ext cx="4572001" cy="2536050"/>
          </a:xfrm>
          <a:prstGeom prst="rect">
            <a:avLst/>
          </a:prstGeom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71472" y="357165"/>
          <a:ext cx="7786742" cy="630271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893371"/>
                <a:gridCol w="3893371"/>
              </a:tblGrid>
              <a:tr h="1535917">
                <a:tc>
                  <a:txBody>
                    <a:bodyPr/>
                    <a:lstStyle/>
                    <a:p>
                      <a:r>
                        <a:rPr lang="ru-RU" sz="440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 Поживний</a:t>
                      </a:r>
                    </a:p>
                    <a:p>
                      <a:r>
                        <a:rPr lang="ru-RU" sz="440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   елемент</a:t>
                      </a:r>
                      <a:endParaRPr lang="uk-UA" sz="440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Позитивний</a:t>
                      </a:r>
                    </a:p>
                    <a:p>
                      <a:r>
                        <a:rPr lang="ru-RU" sz="440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     вплив</a:t>
                      </a:r>
                      <a:endParaRPr lang="uk-UA" sz="440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535917">
                <a:tc>
                  <a:txBody>
                    <a:bodyPr/>
                    <a:lstStyle/>
                    <a:p>
                      <a:r>
                        <a:rPr lang="uk-UA" sz="400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      Калій</a:t>
                      </a:r>
                      <a:endParaRPr lang="uk-UA" sz="4000" i="1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b="1" i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kumimoji="0" lang="uk-UA" sz="2000" b="1" i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Підвищується морозостійкість рослин</a:t>
                      </a:r>
                    </a:p>
                    <a:p>
                      <a:r>
                        <a:rPr kumimoji="0" lang="uk-UA" sz="2000" b="1" i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kumimoji="0" lang="ru-RU" sz="2000" b="1" i="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000" b="1" i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Активно впливає на синтез вуглеводів</a:t>
                      </a:r>
                      <a:endParaRPr lang="uk-UA" sz="2000" b="1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535917">
                <a:tc>
                  <a:txBody>
                    <a:bodyPr/>
                    <a:lstStyle/>
                    <a:p>
                      <a:r>
                        <a:rPr lang="uk-UA" sz="4000" b="0" i="1" smtClean="0"/>
                        <a:t>      </a:t>
                      </a:r>
                      <a:r>
                        <a:rPr lang="uk-UA" sz="4000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Фосфор</a:t>
                      </a:r>
                      <a:endParaRPr lang="uk-UA" sz="4000" b="0" i="1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b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1.Підвищується врожайність</a:t>
                      </a:r>
                    </a:p>
                    <a:p>
                      <a:r>
                        <a:rPr lang="uk-UA" sz="2000" b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2.Позитивно впливає на</a:t>
                      </a:r>
                      <a:r>
                        <a:rPr lang="uk-UA" sz="2000" b="1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рослини,  товарними органами яких є зерна і плоди.</a:t>
                      </a:r>
                      <a:endParaRPr lang="uk-UA" sz="2000" b="1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535917">
                <a:tc>
                  <a:txBody>
                    <a:bodyPr/>
                    <a:lstStyle/>
                    <a:p>
                      <a:r>
                        <a:rPr lang="uk-UA" sz="4000" i="1" smtClean="0"/>
                        <a:t>      </a:t>
                      </a:r>
                      <a:r>
                        <a:rPr lang="uk-UA" sz="400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Нітроген</a:t>
                      </a:r>
                      <a:endParaRPr lang="uk-UA" sz="4000" i="1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b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1.Позитивно</a:t>
                      </a:r>
                      <a:r>
                        <a:rPr lang="uk-UA" sz="2000" b="1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впливає на структуру грунту</a:t>
                      </a:r>
                    </a:p>
                    <a:p>
                      <a:r>
                        <a:rPr lang="uk-UA" sz="2000" b="1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2.Значно підвищує врожайність зернових, чаю, рису та картоплі</a:t>
                      </a:r>
                      <a:endParaRPr lang="uk-UA" sz="2000" b="1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71472" y="214292"/>
          <a:ext cx="7929618" cy="6429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4809"/>
                <a:gridCol w="3964809"/>
              </a:tblGrid>
              <a:tr h="1607354">
                <a:tc>
                  <a:txBody>
                    <a:bodyPr/>
                    <a:lstStyle/>
                    <a:p>
                      <a:r>
                        <a:rPr lang="ru-RU" sz="440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 Поживний</a:t>
                      </a:r>
                      <a:r>
                        <a:rPr lang="ru-RU" sz="44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  <a:p>
                      <a:r>
                        <a:rPr lang="ru-RU" sz="44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   елемент</a:t>
                      </a:r>
                      <a:endParaRPr lang="uk-UA" sz="440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Негативний</a:t>
                      </a:r>
                    </a:p>
                    <a:p>
                      <a:r>
                        <a:rPr lang="ru-RU" sz="440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вплив</a:t>
                      </a:r>
                    </a:p>
                  </a:txBody>
                  <a:tcPr/>
                </a:tc>
              </a:tr>
              <a:tr h="1607354">
                <a:tc>
                  <a:txBody>
                    <a:bodyPr/>
                    <a:lstStyle/>
                    <a:p>
                      <a:r>
                        <a:rPr lang="ru-RU" sz="400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     Кал</a:t>
                      </a:r>
                      <a:r>
                        <a:rPr lang="uk-UA" sz="400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ій</a:t>
                      </a:r>
                      <a:endParaRPr lang="uk-UA" sz="4000" i="1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ru-RU" sz="2800" b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Отруйні</a:t>
                      </a:r>
                      <a:r>
                        <a:rPr lang="ru-RU" sz="2800" b="1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при великих дозах.</a:t>
                      </a:r>
                      <a:endParaRPr lang="uk-UA" sz="2800" b="1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607354">
                <a:tc>
                  <a:txBody>
                    <a:bodyPr/>
                    <a:lstStyle/>
                    <a:p>
                      <a:r>
                        <a:rPr lang="uk-UA" sz="400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    Фосфор</a:t>
                      </a:r>
                      <a:endParaRPr lang="uk-UA" sz="4000" i="1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i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Велика</a:t>
                      </a:r>
                      <a:r>
                        <a:rPr lang="uk-UA" sz="2800" b="1" i="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кількість заважає засвоєню корисних елементів.</a:t>
                      </a:r>
                      <a:endParaRPr lang="uk-UA" sz="2800" b="1" i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607354">
                <a:tc>
                  <a:txBody>
                    <a:bodyPr/>
                    <a:lstStyle/>
                    <a:p>
                      <a:r>
                        <a:rPr lang="uk-UA" sz="400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    Нітроген</a:t>
                      </a:r>
                      <a:endParaRPr lang="uk-UA" sz="4000" i="1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uk-UA" sz="2800" b="1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Надлишок призводить до хлорозу.</a:t>
                      </a:r>
                      <a:endParaRPr lang="uk-UA" b="1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461</TotalTime>
  <Words>268</Words>
  <Application>Microsoft Office PowerPoint</Application>
  <PresentationFormat>Экран (4:3)</PresentationFormat>
  <Paragraphs>84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Техническая</vt:lpstr>
      <vt:lpstr>Формула</vt:lpstr>
      <vt:lpstr> ПРЕЗЕНТАЦІЯ НА ТЕМУ “МІНЕРАЛЬНІ ДОБРИВА”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Мінеральні добрива</dc:title>
  <dc:creator>Пользователь Windows</dc:creator>
  <cp:lastModifiedBy>Пользователь Windows</cp:lastModifiedBy>
  <cp:revision>51</cp:revision>
  <dcterms:created xsi:type="dcterms:W3CDTF">2014-11-05T15:00:57Z</dcterms:created>
  <dcterms:modified xsi:type="dcterms:W3CDTF">2015-02-10T19:35:27Z</dcterms:modified>
</cp:coreProperties>
</file>