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2" r:id="rId6"/>
    <p:sldId id="268" r:id="rId7"/>
    <p:sldId id="263" r:id="rId8"/>
    <p:sldId id="267" r:id="rId9"/>
    <p:sldId id="26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B72CDEF-67AF-4815-A12D-4C54750361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63FF1-545A-4D54-A599-BBA604D2A7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3673-8EB4-4222-AA96-01AF0740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F3070E5-C06E-4848-BDBD-7221F458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A435B-7586-44A2-9E04-9099862865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B0A3-1F55-46FA-9B9A-4FF6092A52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06B56B2-3EE7-48AA-8815-30F921A61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1FB2-7BEF-4050-BA3C-81522F5E0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2966-CF88-4609-99AE-2CA805148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99D7-696F-48D3-A643-33A66ACFB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E9CC-232E-4DCC-B065-9917EDC692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138F1E-04CC-48A2-AD10-BB83B931AA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 dir="in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Таблет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51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14282" y="5929330"/>
            <a:ext cx="8669553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СИНТЕТИЧНІ ЛІКАРСЬКІ ЗАСОБИ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142852"/>
            <a:ext cx="7000924" cy="777875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ЛІКАРСЬКІ ЗАСОБИ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071934" y="1643050"/>
            <a:ext cx="4429156" cy="43577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Лікарські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засоби -речовини або їх суміші природного, синтетичного чи біотехнологічного походження, що застосовуються для  профілактики, діагностики та лікування захворювань людей або зміни стану і функцій організму</a:t>
            </a:r>
            <a:r>
              <a:rPr lang="ru-RU" dirty="0" smtClean="0">
                <a:solidFill>
                  <a:srgbClr val="FF0000"/>
                </a:solidFill>
              </a:rPr>
              <a:t>. 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http://t1.gstatic.com/images?q=tbn:ANd9GcTDA1qkbhBpAdOO3r2ivyg0Mhgwc8ZQQF7Q_YitKKHr3pvXKb4k8XwSSk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643050"/>
            <a:ext cx="2500330" cy="17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ttp://t1.gstatic.com/images?q=tbn:ANd9GcRBlBOMEGtqboMyl8xjOiI8RTU2H-yBMhvtQ0hhFd7gY5mK1Q41BA4rtM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143380"/>
            <a:ext cx="2500330" cy="1857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3.gstatic.com/images?q=tbn:ANd9GcS2n4W1Bd8StwDSeGHdFmobeHRnCpQYPKEZqm1jomgtckbLcXGAuQW9Nk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14488"/>
            <a:ext cx="2428892" cy="17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Звідки взявся АСПІРИН? Історія компанії Байєр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929066"/>
            <a:ext cx="2500329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1538" y="142852"/>
            <a:ext cx="7000924" cy="777875"/>
          </a:xfrm>
          <a:prstGeom prst="roundRect">
            <a:avLst/>
          </a:prstGeom>
          <a:ln w="5715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cap="all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Класифікація лікарських засобів</a:t>
            </a:r>
            <a:endParaRPr kumimoji="0" lang="ru-RU" sz="2800" b="1" i="0" u="none" strike="noStrike" kern="1200" cap="all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071934" y="1643050"/>
            <a:ext cx="4429156" cy="43577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 fontScale="70000" lnSpcReduction="20000"/>
          </a:bodyPr>
          <a:lstStyle/>
          <a:p>
            <a:pPr algn="ctr"/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Лікарські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класифікують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фармакологічній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способу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токсичності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фізико-хімічним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властивостям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агрегатному стану, по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терміну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походженням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на: 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рослинні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тваринні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синтетичні</a:t>
            </a:r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71538" y="142852"/>
            <a:ext cx="7000924" cy="777875"/>
          </a:xfrm>
          <a:prstGeom prst="roundRect">
            <a:avLst/>
          </a:prstGeom>
          <a:ln w="5715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fontAlgn="auto">
              <a:spcAft>
                <a:spcPts val="0"/>
              </a:spcAft>
            </a:pP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Ацетилсаліцилова кислота(аспірин)</a:t>
            </a:r>
            <a:endParaRPr kumimoji="0" lang="ru-RU" sz="3200" b="1" i="0" u="none" strike="noStrike" kern="1200" cap="all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aspiri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714488"/>
            <a:ext cx="2286001" cy="17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u113_156_13_04_10_aspir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071942"/>
            <a:ext cx="2286016" cy="185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071934" y="1643050"/>
            <a:ext cx="4429156" cy="43577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 fontScale="70000" lnSpcReduction="20000"/>
          </a:bodyPr>
          <a:lstStyle/>
          <a:p>
            <a:pPr algn="ctr"/>
            <a:endParaRPr lang="uk-UA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Ацетилсаліцилова </a:t>
            </a:r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кислота(аспірин) – безбарвні голчаті кристали моноклінної структури. У чистому вигляді не має запаху, а у вологому середовищі(наприклад, при контакті з повітрям), набуває запаху оцтової кислоти</a:t>
            </a:r>
          </a:p>
          <a:p>
            <a:pPr algn="ctr"/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Вживається як протизапальний, знеболюючий, жарознижуючий засіб.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Ацетилсаліцилова кисло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214554"/>
            <a:ext cx="3571900" cy="4000528"/>
          </a:xfrm>
          <a:prstGeom prst="rect">
            <a:avLst/>
          </a:prstGeom>
          <a:noFill/>
        </p:spPr>
      </p:pic>
      <p:pic>
        <p:nvPicPr>
          <p:cNvPr id="5" name="Picture 2" descr="http://upload.wikimedia.org/wikipedia/commons/2/27/Charles_Gerhard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714488"/>
            <a:ext cx="3038607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100" name="AutoShape 4" descr="data:image/jpeg;base64,/9j/4AAQSkZJRgABAQAAAQABAAD/2wCEAAkGBhQQEBMRERQWDxUWEhkVFhYYExcTFxcTFRgbIBwRHh4jJzIhFx4vJR4XHy8sLzM1Ni44GB8yNzA2NSY3OCkBCQoKBQUFDQUFDSkYEhgpKSkpKSkpKSkpKSkpKSkpKSkpKSkpKSkpKSkpKSkpKSkpKSkpKSkpKSkpKSkpKSkpKf/AABEIAEgAdgMBIgACEQEDEQH/xAAbAAEAAwEBAQEAAAAAAAAAAAAABAUGAQMCB//EADUQAAIBAwMCBAQFAgcBAAAAAAECAwAEEQUSIRMxBiJBURRSYXEyNGNzsoGRIzVCYnJ1tRX/xAAUAQEAAAAAAAAAAAAAAAAAAAAA/8QAFBEBAAAAAAAAAAAAAAAAAAAAAP/aAAwDAQACEQMRAD8A/caUpQKUpQKUpQKUpQKz2ma9I88YfZ05xKYgqsHToMAd5JIfOc8AY7c969fEupTw9MwpvXeN+1d8jHIC26L2BYnBdiAgBP299N0RI362GVyD5DIXSIyEF1Qdhk9/t6UFrSuV2gUpSgUpSgUr4llCKWYhVUEkk4AA5JPsKxer+O2k2pZqw3jKSmMySSD5oIOGcdv8R9sY927UGo1XW4rUKZWwWOERQXkkb5UQeZz9u3rVTH4yMfmvLaSyiY+SVmWRAPaUpnoN9+B82eKrNJ8EySO01yzQlxhwsm+5lT5JZxjYn6cQVR7mtjaWEcMaxRoscajARQAoHtig9Y5AwDKQwIyCDkEH1B9a+qzsnhdoCZNPk+FPcwMC9s5/4d4T9Ux9Qa+G8adIiK4t5org8JEiGYTH1MUg8rAdzu2lRyQKDSE1n/Fc6jodaTo2xdutJ1TDjCExjeCCAW+vJwPXnz/+JNe83x6cR7WkbHaR+tIOZT/tGF9Du71ooogqhVAVQAAAMAAdgAOwoK3rTfDxG2CzkovNxI8DFdv422ox39sjaO5rlhNeFwJ4beNOcmO5kkbtxhTEoP8AeralB+f6zrU8UU0sczszwX5I8pEL2oOzYMeUg4BznJPNaXQdQkmlueqjQ7ZECxsyMVBjU5ypI5OT3qwOkQ7pG6Ue6Vdsp6a5kXGNrnHnGOOakLEASQAC2MnAycDAz70H3SlKBSlKCDrv5Wf9iT+BrmhoPh4DjnoRjPrjYOK7rv5Wf9iT+BruifloP2Y/4Cgm0pSgViRevJqqK5yIr2eNBgcJ8BA+36+Z3P8AWttWCtv83P8A2E3/AJ1rQb2lKUClKUClK+JZQqlmIUAEkk4AA7k0H3SomnapHcKXibeA208FSGwDgggEcEEZHIYHsal0ClKUEXU7YywSxrgF43UZ7ZZSBn6c1kk8WT2hgt5rbaQixld4zIyjG+BziObgfgJV/YGtvXheWSTI0cqLKjDDKyhlI9iDwaCPpWtxXSloX3bTh1IKvG3yOh8yN9CKn1h9V8CvGwmtGZyowqmUpOi99kU5ySv6coZD7rU2w8UTPGsMcMtxdKMSmWI2kcbehkble2DiPdnuAAaDTXNykaM8jLGijLMzBVUD1JPAFYmW6Ml1HeWlpNLCkkkssgwhmaSFY98SMQ0gConoAceXNXdv4W6jrNfP8ZIp3KhXbbxN6FIuQSPmYs3sRWgoIWlazFdJ1IXDgHaw5DKw7oynlGHqCAam1T6r4aSV+vEzWtwBgTR4yQOyOp8sy/Ru3oRUfV9WniZIYum0i2z3Ds6MFcRFAY1AbMe4t3823HZqDQUqBc63FFGksriJXAwW+ozivKy8TW0ziOKZXY5wBnJwMmgs6zur6hFexXVlG4DsjwBm4RpijFolP+sqBlsdvuDiYNadrloo4upGjiOWTqYZJGjEg8mPMuGjyd2fOODg4j3epWUF0ZJHRJwgTnJKox3YA7LnIJx3wM9qCVo0UheaaWPoGRlwm9XICLjcSvGSc/0A9eBa1RXfiNXWIWjo7TT9BXKlkRhE8hYqCpbyoeARyRzVfdeMZImWKRAkxltEKhZHQfESqsnnA2ggFiuSOw4PqGtpXAaUHaUpQKUpQKUpQKrtV0KO5Kl96kArlHKFo3xuiJHdTgZH0pSgsFXAwOAKV2lBVtoQ+I66ySRgsHeNSoSSRU2B243Hy7RjODsXI4qzrtKCJqOmLOoV9ylW3Iyna6OARvU+hwWH2J96hr4XgWMRqpCq0LAbiPNbMGjP91BPv60pQSNDjkWBRNu35b8bK7bS7bQSOCcYFKU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71538" y="142852"/>
            <a:ext cx="7000924" cy="777875"/>
          </a:xfrm>
          <a:prstGeom prst="roundRect">
            <a:avLst/>
          </a:prstGeom>
          <a:ln w="5715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fontAlgn="auto">
              <a:spcAft>
                <a:spcPts val="0"/>
              </a:spcAft>
            </a:pP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Історія відкриття</a:t>
            </a:r>
            <a:endParaRPr kumimoji="0" lang="ru-RU" sz="5400" b="1" i="0" u="none" strike="noStrike" kern="1200" cap="all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071934" y="1643050"/>
            <a:ext cx="4429156" cy="43577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algn="ctr"/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Ацетілсаліцилова</a:t>
            </a:r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кислота вперше була синтезована Шарлем </a:t>
            </a:r>
            <a:r>
              <a:rPr lang="uk-UA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Фредеріком</a:t>
            </a:r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Жераром</a:t>
            </a:r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1853 році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medpharmconnect.com/files/image/fotos%20for%20successfull%20cases/20101224_bayer_aspirin_old_box_200x15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714620"/>
            <a:ext cx="1914525" cy="14192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1538" y="142852"/>
            <a:ext cx="7000924" cy="777875"/>
          </a:xfrm>
          <a:prstGeom prst="roundRect">
            <a:avLst/>
          </a:prstGeom>
          <a:ln w="5715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fontAlgn="auto">
              <a:spcAft>
                <a:spcPts val="0"/>
              </a:spcAft>
            </a:pPr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Історія виникнення препарату</a:t>
            </a:r>
            <a:endParaRPr kumimoji="0" lang="ru-RU" sz="4000" b="1" i="0" u="none" strike="noStrike" kern="1200" cap="all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071934" y="1643050"/>
            <a:ext cx="4429156" cy="43577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algn="ctr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співробітника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Байєр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на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Фелікс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Гофман,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страждав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артритом (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запалення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суглобів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непереносимість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саліцилатів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натрію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хронічне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подразнення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шлунку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 Гофман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розшукував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хімічній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похідні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саліцилату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натрію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меншою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кислотністю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наткнувся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ацетилсаліцилову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кислоту.</a:t>
            </a:r>
          </a:p>
          <a:p>
            <a:pPr algn="ctr"/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Ацетилсаліцилова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кислота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виявилася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приємнішою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смак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підкреслював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Гофман,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допомагала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1899 р. на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фірмі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Байєр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почалося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препарату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назвою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аспірин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як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анальгетичного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жарознижуючого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протизапального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засоба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У той час препарат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випускався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порошку,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розфасованого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скляні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пляшечки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714488"/>
            <a:ext cx="7543824" cy="21431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endParaRPr lang="uk-UA" sz="24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Ацетилсаліцилову </a:t>
            </a:r>
            <a:r>
              <a:rPr lang="uk-UA" sz="2400" dirty="0" smtClean="0">
                <a:solidFill>
                  <a:srgbClr val="FF0000"/>
                </a:solidFill>
              </a:rPr>
              <a:t>кислоту синтезують при нагріванні саліцилової кислоти з оцтовим ангідридом, обережно додаючи концентровану сульфатну кислоту.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3076" name="Picture 4" descr="http://t2.gstatic.com/images?q=tbn:ANd9GcRVKL8YeTZaz-z85TPrSp0kHritQv11lhEkPfmF11qBxWMZTO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4572008"/>
            <a:ext cx="7212132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71538" y="142852"/>
            <a:ext cx="7000924" cy="777875"/>
          </a:xfrm>
          <a:prstGeom prst="roundRect">
            <a:avLst/>
          </a:prstGeom>
          <a:ln w="5715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fontAlgn="auto">
              <a:spcAft>
                <a:spcPts val="0"/>
              </a:spcAft>
            </a:pPr>
            <a:r>
              <a:rPr lang="uk-UA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Синтез</a:t>
            </a:r>
            <a:endParaRPr kumimoji="0" lang="ru-RU" sz="6600" b="1" i="0" u="none" strike="noStrike" kern="1200" cap="all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wz.lviv.ua/image/3956/articles/73051-178x12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1928826" cy="185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580" name="Picture 4" descr="http://allflower.in.ua/images/mi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143380"/>
            <a:ext cx="1928826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1538" y="142852"/>
            <a:ext cx="7000924" cy="777875"/>
          </a:xfrm>
          <a:prstGeom prst="roundRect">
            <a:avLst/>
          </a:prstGeom>
          <a:ln w="5715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fontAlgn="auto">
              <a:spcAft>
                <a:spcPts val="0"/>
              </a:spcAft>
            </a:pP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Рослинні аналоги</a:t>
            </a:r>
            <a:endParaRPr kumimoji="0" lang="ru-RU" sz="5400" b="1" i="0" u="none" strike="noStrike" kern="1200" cap="all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071934" y="1643050"/>
            <a:ext cx="4429156" cy="43577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- Верба  </a:t>
            </a:r>
            <a:r>
              <a:rPr lang="uk-UA" sz="3600" dirty="0" smtClean="0">
                <a:solidFill>
                  <a:srgbClr val="FF0000"/>
                </a:solidFill>
              </a:rPr>
              <a:t>природний аспірин (містить саліцилову кислоту)</a:t>
            </a:r>
          </a:p>
          <a:p>
            <a:pPr>
              <a:buNone/>
            </a:pPr>
            <a:endParaRPr lang="uk-UA" sz="3600" dirty="0" smtClean="0">
              <a:solidFill>
                <a:srgbClr val="FF0000"/>
              </a:solidFill>
            </a:endParaRPr>
          </a:p>
          <a:p>
            <a:r>
              <a:rPr lang="uk-UA" sz="3600" dirty="0" smtClean="0">
                <a:solidFill>
                  <a:srgbClr val="FF0000"/>
                </a:solidFill>
              </a:rPr>
              <a:t>- Листя </a:t>
            </a:r>
            <a:r>
              <a:rPr lang="uk-UA" sz="3600" dirty="0" smtClean="0">
                <a:solidFill>
                  <a:srgbClr val="FF0000"/>
                </a:solidFill>
              </a:rPr>
              <a:t>мирту 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deal-tabletki-dlya-pokhudeniya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71480"/>
            <a:ext cx="9135530" cy="57864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2857496"/>
            <a:ext cx="9144000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8000"/>
                </a:schemeClr>
              </a:gs>
              <a:gs pos="50000">
                <a:schemeClr val="accent1">
                  <a:tint val="44500"/>
                  <a:satMod val="160000"/>
                  <a:alpha val="69000"/>
                </a:schemeClr>
              </a:gs>
              <a:gs pos="100000">
                <a:schemeClr val="accent1">
                  <a:tint val="23500"/>
                  <a:satMod val="160000"/>
                  <a:alpha val="93000"/>
                </a:schemeClr>
              </a:gs>
            </a:gsLst>
            <a:lin ang="10800000" scaled="1"/>
            <a:tileRect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FFCCFF">
                        <a:shade val="30000"/>
                        <a:satMod val="115000"/>
                      </a:srgbClr>
                    </a:gs>
                    <a:gs pos="50000">
                      <a:srgbClr val="FFCCFF">
                        <a:shade val="67500"/>
                        <a:satMod val="115000"/>
                      </a:srgbClr>
                    </a:gs>
                    <a:gs pos="100000">
                      <a:srgbClr val="FFCC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ДЯКУЮ ЗА УВАГУ!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298</TotalTime>
  <Words>270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ЛІКАРСЬКІ ЗАСОБИ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про синтетичні лікарські препарати</dc:title>
  <dc:creator>Admin</dc:creator>
  <cp:lastModifiedBy>User</cp:lastModifiedBy>
  <cp:revision>36</cp:revision>
  <dcterms:created xsi:type="dcterms:W3CDTF">2013-02-20T08:23:38Z</dcterms:created>
  <dcterms:modified xsi:type="dcterms:W3CDTF">2014-03-18T22:36:33Z</dcterms:modified>
</cp:coreProperties>
</file>