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1" r:id="rId5"/>
    <p:sldId id="259" r:id="rId6"/>
    <p:sldId id="264" r:id="rId7"/>
    <p:sldId id="260" r:id="rId8"/>
    <p:sldId id="266" r:id="rId9"/>
    <p:sldId id="262" r:id="rId10"/>
    <p:sldId id="265" r:id="rId11"/>
    <p:sldId id="267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51" autoAdjust="0"/>
    <p:restoredTop sz="94707" autoAdjust="0"/>
  </p:normalViewPr>
  <p:slideViewPr>
    <p:cSldViewPr>
      <p:cViewPr varScale="1">
        <p:scale>
          <a:sx n="105" d="100"/>
          <a:sy n="105" d="100"/>
        </p:scale>
        <p:origin x="-600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E8E91B-F415-4CAB-A133-0997D7827119}" type="datetimeFigureOut">
              <a:rPr lang="ru-RU" smtClean="0"/>
              <a:pPr/>
              <a:t>11.03.2014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216BE2-8F78-4EF7-B1A7-4DADCD75E9F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E8E91B-F415-4CAB-A133-0997D7827119}" type="datetimeFigureOut">
              <a:rPr lang="ru-RU" smtClean="0"/>
              <a:pPr/>
              <a:t>11.03.2014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216BE2-8F78-4EF7-B1A7-4DADCD75E9F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E8E91B-F415-4CAB-A133-0997D7827119}" type="datetimeFigureOut">
              <a:rPr lang="ru-RU" smtClean="0"/>
              <a:pPr/>
              <a:t>11.03.2014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216BE2-8F78-4EF7-B1A7-4DADCD75E9F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E8E91B-F415-4CAB-A133-0997D7827119}" type="datetimeFigureOut">
              <a:rPr lang="ru-RU" smtClean="0"/>
              <a:pPr/>
              <a:t>11.03.2014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216BE2-8F78-4EF7-B1A7-4DADCD75E9F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E8E91B-F415-4CAB-A133-0997D7827119}" type="datetimeFigureOut">
              <a:rPr lang="ru-RU" smtClean="0"/>
              <a:pPr/>
              <a:t>11.03.2014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216BE2-8F78-4EF7-B1A7-4DADCD75E9F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E8E91B-F415-4CAB-A133-0997D7827119}" type="datetimeFigureOut">
              <a:rPr lang="ru-RU" smtClean="0"/>
              <a:pPr/>
              <a:t>11.03.2014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216BE2-8F78-4EF7-B1A7-4DADCD75E9F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E8E91B-F415-4CAB-A133-0997D7827119}" type="datetimeFigureOut">
              <a:rPr lang="ru-RU" smtClean="0"/>
              <a:pPr/>
              <a:t>11.03.2014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216BE2-8F78-4EF7-B1A7-4DADCD75E9F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E8E91B-F415-4CAB-A133-0997D7827119}" type="datetimeFigureOut">
              <a:rPr lang="ru-RU" smtClean="0"/>
              <a:pPr/>
              <a:t>11.03.2014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216BE2-8F78-4EF7-B1A7-4DADCD75E9F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E8E91B-F415-4CAB-A133-0997D7827119}" type="datetimeFigureOut">
              <a:rPr lang="ru-RU" smtClean="0"/>
              <a:pPr/>
              <a:t>11.03.2014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216BE2-8F78-4EF7-B1A7-4DADCD75E9F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E8E91B-F415-4CAB-A133-0997D7827119}" type="datetimeFigureOut">
              <a:rPr lang="ru-RU" smtClean="0"/>
              <a:pPr/>
              <a:t>11.03.2014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216BE2-8F78-4EF7-B1A7-4DADCD75E9F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E8E91B-F415-4CAB-A133-0997D7827119}" type="datetimeFigureOut">
              <a:rPr lang="ru-RU" smtClean="0"/>
              <a:pPr/>
              <a:t>11.03.2014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216BE2-8F78-4EF7-B1A7-4DADCD75E9F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E8E91B-F415-4CAB-A133-0997D7827119}" type="datetimeFigureOut">
              <a:rPr lang="ru-RU" smtClean="0"/>
              <a:pPr/>
              <a:t>11.03.2014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216BE2-8F78-4EF7-B1A7-4DADCD75E9FE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apteka-ifk.ru/" TargetMode="External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42910" y="1643050"/>
            <a:ext cx="7772400" cy="1470025"/>
          </a:xfrm>
        </p:spPr>
        <p:txBody>
          <a:bodyPr>
            <a:normAutofit/>
          </a:bodyPr>
          <a:lstStyle/>
          <a:p>
            <a:r>
              <a:rPr lang="ru-RU" sz="6000" b="1" i="1" dirty="0" smtClean="0">
                <a:latin typeface="Constantia" pitchFamily="18" charset="0"/>
              </a:rPr>
              <a:t>Пищевые добавки</a:t>
            </a:r>
            <a:endParaRPr lang="ru-RU" sz="6000" b="1" i="1" dirty="0">
              <a:latin typeface="Constantia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786182" y="4929198"/>
            <a:ext cx="6400800" cy="1752600"/>
          </a:xfrm>
        </p:spPr>
        <p:txBody>
          <a:bodyPr>
            <a:normAutofit/>
          </a:bodyPr>
          <a:lstStyle/>
          <a:p>
            <a:r>
              <a:rPr lang="ru-RU" sz="2800" b="1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onstantia" pitchFamily="18" charset="0"/>
              </a:rPr>
              <a:t>Выполнила:</a:t>
            </a:r>
          </a:p>
          <a:p>
            <a:r>
              <a:rPr lang="ru-RU" sz="2800" b="1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onstantia" pitchFamily="18" charset="0"/>
              </a:rPr>
              <a:t>Шевченко Анжела </a:t>
            </a:r>
          </a:p>
          <a:p>
            <a:r>
              <a:rPr lang="ru-RU" sz="2800" b="1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onstantia" pitchFamily="18" charset="0"/>
              </a:rPr>
              <a:t>11-Б</a:t>
            </a:r>
            <a:endParaRPr lang="ru-RU" sz="2800" b="1" i="1" dirty="0">
              <a:solidFill>
                <a:schemeClr val="tx1">
                  <a:lumMod val="75000"/>
                  <a:lumOff val="25000"/>
                </a:schemeClr>
              </a:solidFill>
              <a:latin typeface="Constantia" pitchFamily="18" charset="0"/>
            </a:endParaRPr>
          </a:p>
        </p:txBody>
      </p:sp>
    </p:spTree>
  </p:cSld>
  <p:clrMapOvr>
    <a:masterClrMapping/>
  </p:clrMapOvr>
  <p:transition>
    <p:cut thruBlk="1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Dobavki (1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000216"/>
            <a:ext cx="9144000" cy="485778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500166" y="428604"/>
            <a:ext cx="607223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i="1" dirty="0" smtClean="0">
                <a:latin typeface="Constantia" pitchFamily="18" charset="0"/>
              </a:rPr>
              <a:t>Пищевые  добавки в нашей жизни </a:t>
            </a:r>
            <a:endParaRPr lang="ru-RU" sz="3600" b="1" i="1" dirty="0">
              <a:latin typeface="Constantia" pitchFamily="18" charset="0"/>
            </a:endParaRPr>
          </a:p>
        </p:txBody>
      </p:sp>
    </p:spTree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2844" y="357166"/>
            <a:ext cx="3929090" cy="57861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latin typeface="Constantia" pitchFamily="18" charset="0"/>
              </a:rPr>
              <a:t>И все-таки многие пищевые добавки на самом деле абсолютно безобидны. Так добавка </a:t>
            </a:r>
            <a:r>
              <a:rPr lang="ru-RU" sz="1600" b="1" i="1" u="sng" dirty="0" smtClean="0">
                <a:latin typeface="Constantia" pitchFamily="18" charset="0"/>
              </a:rPr>
              <a:t>Е 330</a:t>
            </a:r>
            <a:r>
              <a:rPr lang="ru-RU" sz="1600" dirty="0" smtClean="0">
                <a:latin typeface="Constantia" pitchFamily="18" charset="0"/>
              </a:rPr>
              <a:t> — это всего лишь обыкновенная лимонная кислота; </a:t>
            </a:r>
            <a:r>
              <a:rPr lang="ru-RU" sz="1600" b="1" i="1" u="sng" dirty="0" smtClean="0">
                <a:latin typeface="Constantia" pitchFamily="18" charset="0"/>
              </a:rPr>
              <a:t>Е 162 </a:t>
            </a:r>
            <a:r>
              <a:rPr lang="ru-RU" sz="1600" dirty="0" smtClean="0">
                <a:latin typeface="Constantia" pitchFamily="18" charset="0"/>
              </a:rPr>
              <a:t>– концентрированный свекольный сок, который используется для подкрашивания продуктов питания; </a:t>
            </a:r>
            <a:r>
              <a:rPr lang="ru-RU" sz="1600" b="1" i="1" u="sng" dirty="0" smtClean="0">
                <a:latin typeface="Constantia" pitchFamily="18" charset="0"/>
              </a:rPr>
              <a:t>Е 296 </a:t>
            </a:r>
            <a:r>
              <a:rPr lang="ru-RU" sz="1600" dirty="0" smtClean="0">
                <a:latin typeface="Constantia" pitchFamily="18" charset="0"/>
              </a:rPr>
              <a:t>– яблочная кислота; </a:t>
            </a:r>
            <a:r>
              <a:rPr lang="ru-RU" sz="1600" b="1" i="1" u="sng" dirty="0" smtClean="0">
                <a:latin typeface="Constantia" pitchFamily="18" charset="0"/>
              </a:rPr>
              <a:t>Е 300 </a:t>
            </a:r>
            <a:r>
              <a:rPr lang="ru-RU" sz="1600" dirty="0" smtClean="0">
                <a:latin typeface="Constantia" pitchFamily="18" charset="0"/>
              </a:rPr>
              <a:t>— аскорбиновая кислота (витамин С); </a:t>
            </a:r>
            <a:r>
              <a:rPr lang="ru-RU" sz="1600" b="1" i="1" u="sng" dirty="0" smtClean="0">
                <a:latin typeface="Constantia" pitchFamily="18" charset="0"/>
              </a:rPr>
              <a:t>Е 307 </a:t>
            </a:r>
            <a:r>
              <a:rPr lang="ru-RU" sz="1600" dirty="0" smtClean="0">
                <a:latin typeface="Constantia" pitchFamily="18" charset="0"/>
              </a:rPr>
              <a:t>– витамин Е, </a:t>
            </a:r>
            <a:r>
              <a:rPr lang="ru-RU" sz="1600" dirty="0" err="1" smtClean="0">
                <a:latin typeface="Constantia" pitchFamily="18" charset="0"/>
              </a:rPr>
              <a:t>котрый</a:t>
            </a:r>
            <a:r>
              <a:rPr lang="ru-RU" sz="1600" dirty="0" smtClean="0">
                <a:latin typeface="Constantia" pitchFamily="18" charset="0"/>
              </a:rPr>
              <a:t> добавляют в масло, чтобы оно не прогоркло. Все пищевые добавки безвредны для организма, естественно, в меру.</a:t>
            </a:r>
          </a:p>
          <a:p>
            <a:endParaRPr lang="ru-RU" sz="1600" dirty="0" smtClean="0">
              <a:latin typeface="Constantia" pitchFamily="18" charset="0"/>
            </a:endParaRPr>
          </a:p>
          <a:p>
            <a:r>
              <a:rPr lang="ru-RU" sz="1600" dirty="0" smtClean="0">
                <a:latin typeface="Constantia" pitchFamily="18" charset="0"/>
              </a:rPr>
              <a:t>А вот </a:t>
            </a:r>
            <a:r>
              <a:rPr lang="ru-RU" sz="1600" b="1" i="1" u="sng" dirty="0" err="1" smtClean="0">
                <a:latin typeface="Constantia" pitchFamily="18" charset="0"/>
              </a:rPr>
              <a:t>бензоат</a:t>
            </a:r>
            <a:r>
              <a:rPr lang="ru-RU" sz="1600" b="1" i="1" u="sng" dirty="0" smtClean="0">
                <a:latin typeface="Constantia" pitchFamily="18" charset="0"/>
              </a:rPr>
              <a:t> натрия </a:t>
            </a:r>
            <a:r>
              <a:rPr lang="ru-RU" sz="1600" dirty="0" smtClean="0">
                <a:latin typeface="Constantia" pitchFamily="18" charset="0"/>
              </a:rPr>
              <a:t>(</a:t>
            </a:r>
            <a:r>
              <a:rPr lang="ru-RU" sz="1600" b="1" i="1" u="sng" dirty="0" smtClean="0">
                <a:latin typeface="Constantia" pitchFamily="18" charset="0"/>
              </a:rPr>
              <a:t>Е 211</a:t>
            </a:r>
            <a:r>
              <a:rPr lang="ru-RU" sz="1600" dirty="0" smtClean="0">
                <a:latin typeface="Constantia" pitchFamily="18" charset="0"/>
              </a:rPr>
              <a:t>), используемый в качестве консерванта, действительно опасен при постоянном употреблении: он может спровоцировать нарушение обмена веществ и даже рак. </a:t>
            </a:r>
            <a:r>
              <a:rPr lang="ru-RU" sz="1600" dirty="0" err="1" smtClean="0">
                <a:latin typeface="Constantia" pitchFamily="18" charset="0"/>
              </a:rPr>
              <a:t>Бензоат</a:t>
            </a:r>
            <a:r>
              <a:rPr lang="ru-RU" sz="1600" dirty="0" smtClean="0">
                <a:latin typeface="Constantia" pitchFamily="18" charset="0"/>
              </a:rPr>
              <a:t> натрия добавляют в газировку, кетчуп, чипсы, мясные и другие консервы.</a:t>
            </a:r>
          </a:p>
          <a:p>
            <a:endParaRPr lang="ru-RU" dirty="0"/>
          </a:p>
        </p:txBody>
      </p:sp>
      <p:pic>
        <p:nvPicPr>
          <p:cNvPr id="3" name="Рисунок 2" descr="350x650_W3XCuV74ryp0gf9QSunG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14876" y="357166"/>
            <a:ext cx="4071966" cy="2955084"/>
          </a:xfrm>
          <a:prstGeom prst="rect">
            <a:avLst/>
          </a:prstGeom>
        </p:spPr>
      </p:pic>
      <p:pic>
        <p:nvPicPr>
          <p:cNvPr id="4" name="Рисунок 3" descr="1295868101_e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29058" y="3500438"/>
            <a:ext cx="5072098" cy="3043259"/>
          </a:xfrm>
          <a:prstGeom prst="rect">
            <a:avLst/>
          </a:prstGeom>
        </p:spPr>
      </p:pic>
    </p:spTree>
  </p:cSld>
  <p:clrMapOvr>
    <a:masterClrMapping/>
  </p:clrMapOvr>
  <p:transition>
    <p:plu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32000"/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71472" y="857232"/>
            <a:ext cx="3643338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i="1" dirty="0" smtClean="0">
                <a:latin typeface="Constantia" pitchFamily="18" charset="0"/>
              </a:rPr>
              <a:t>Пищевые добавки</a:t>
            </a:r>
            <a:r>
              <a:rPr lang="ru-RU" i="1" dirty="0" smtClean="0">
                <a:latin typeface="Constantia" pitchFamily="18" charset="0"/>
              </a:rPr>
              <a:t> — вещества, которые в технологических целях добавляются в пищевые продукты в процессе производства, упаковки, транспортировки или хранения продуктов.</a:t>
            </a:r>
          </a:p>
          <a:p>
            <a:r>
              <a:rPr lang="ru-RU" i="1" dirty="0" smtClean="0">
                <a:latin typeface="Constantia" pitchFamily="18" charset="0"/>
              </a:rPr>
              <a:t>Это делается для придания продуктам желаемых свойств, например:</a:t>
            </a:r>
          </a:p>
          <a:p>
            <a:r>
              <a:rPr lang="ru-RU" i="1" dirty="0" smtClean="0">
                <a:latin typeface="Constantia" pitchFamily="18" charset="0"/>
              </a:rPr>
              <a:t>— определённого аромата — </a:t>
            </a:r>
            <a:r>
              <a:rPr lang="ru-RU" i="1" dirty="0" err="1" smtClean="0">
                <a:latin typeface="Constantia" pitchFamily="18" charset="0"/>
              </a:rPr>
              <a:t>ароматизаторы</a:t>
            </a:r>
            <a:r>
              <a:rPr lang="ru-RU" i="1" dirty="0" smtClean="0">
                <a:latin typeface="Constantia" pitchFamily="18" charset="0"/>
              </a:rPr>
              <a:t>;</a:t>
            </a:r>
            <a:br>
              <a:rPr lang="ru-RU" i="1" dirty="0" smtClean="0">
                <a:latin typeface="Constantia" pitchFamily="18" charset="0"/>
              </a:rPr>
            </a:br>
            <a:r>
              <a:rPr lang="ru-RU" i="1" dirty="0" smtClean="0">
                <a:latin typeface="Constantia" pitchFamily="18" charset="0"/>
              </a:rPr>
              <a:t>— цвета — красители;</a:t>
            </a:r>
            <a:br>
              <a:rPr lang="ru-RU" i="1" dirty="0" smtClean="0">
                <a:latin typeface="Constantia" pitchFamily="18" charset="0"/>
              </a:rPr>
            </a:br>
            <a:r>
              <a:rPr lang="ru-RU" i="1" dirty="0" smtClean="0">
                <a:latin typeface="Constantia" pitchFamily="18" charset="0"/>
              </a:rPr>
              <a:t>— длительности хранения (консерванты) и т.п.</a:t>
            </a:r>
          </a:p>
          <a:p>
            <a:endParaRPr lang="ru-RU" dirty="0"/>
          </a:p>
        </p:txBody>
      </p:sp>
      <p:pic>
        <p:nvPicPr>
          <p:cNvPr id="5" name="Рисунок 4" descr="vred_dobavki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14810" y="142852"/>
            <a:ext cx="4643470" cy="3071834"/>
          </a:xfrm>
          <a:prstGeom prst="rect">
            <a:avLst/>
          </a:prstGeom>
        </p:spPr>
      </p:pic>
      <p:pic>
        <p:nvPicPr>
          <p:cNvPr id="6" name="Рисунок 5" descr="image_axd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14810" y="3357562"/>
            <a:ext cx="4659166" cy="3291404"/>
          </a:xfrm>
          <a:prstGeom prst="rect">
            <a:avLst/>
          </a:prstGeo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48000"/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57158" y="714356"/>
            <a:ext cx="857256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i="1" dirty="0">
                <a:latin typeface="Constantia" pitchFamily="18" charset="0"/>
              </a:rPr>
              <a:t>Основные цели введения пищевых добавок предусматривают: </a:t>
            </a:r>
            <a:endParaRPr lang="ru-RU" sz="2000" b="1" i="1" dirty="0" smtClean="0">
              <a:latin typeface="Constantia" pitchFamily="18" charset="0"/>
            </a:endParaRPr>
          </a:p>
          <a:p>
            <a:endParaRPr lang="ru-RU" sz="2000" i="1" dirty="0" smtClean="0">
              <a:latin typeface="Constantia" pitchFamily="18" charset="0"/>
            </a:endParaRPr>
          </a:p>
          <a:p>
            <a:r>
              <a:rPr lang="ru-RU" sz="20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1</a:t>
            </a:r>
            <a:r>
              <a:rPr lang="ru-RU" sz="20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. </a:t>
            </a:r>
            <a:r>
              <a:rPr lang="ru-RU" sz="20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Совершенствование </a:t>
            </a:r>
            <a:r>
              <a:rPr lang="ru-RU" sz="20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технологии подготовки и переработки пищевого сырья, изготовления, фасовки, транспортировки и хранения продуктов питания. </a:t>
            </a:r>
          </a:p>
          <a:p>
            <a:endParaRPr lang="ru-RU" sz="2000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itchFamily="18" charset="0"/>
            </a:endParaRPr>
          </a:p>
          <a:p>
            <a:endParaRPr lang="ru-RU" sz="2000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itchFamily="18" charset="0"/>
            </a:endParaRPr>
          </a:p>
          <a:p>
            <a:r>
              <a:rPr lang="ru-RU" sz="20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2</a:t>
            </a:r>
            <a:r>
              <a:rPr lang="ru-RU" sz="20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. </a:t>
            </a:r>
            <a:r>
              <a:rPr lang="ru-RU" sz="20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Сохранение </a:t>
            </a:r>
            <a:r>
              <a:rPr lang="ru-RU" sz="20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природных качеств пищевого </a:t>
            </a:r>
            <a:r>
              <a:rPr lang="ru-RU" sz="20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продукта.</a:t>
            </a:r>
          </a:p>
          <a:p>
            <a:endParaRPr lang="ru-RU" sz="2000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itchFamily="18" charset="0"/>
            </a:endParaRPr>
          </a:p>
          <a:p>
            <a:r>
              <a:rPr lang="ru-RU" sz="20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 </a:t>
            </a:r>
          </a:p>
          <a:p>
            <a:r>
              <a:rPr lang="ru-RU" sz="20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3</a:t>
            </a:r>
            <a:r>
              <a:rPr lang="ru-RU" sz="20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. </a:t>
            </a:r>
            <a:r>
              <a:rPr lang="ru-RU" sz="20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Улучшение </a:t>
            </a:r>
            <a:r>
              <a:rPr lang="ru-RU" sz="20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органолептических свойств или структуры пищевых продуктов и увеличение их стабильности при хранении. </a:t>
            </a:r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572100" y="714356"/>
            <a:ext cx="3571900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latin typeface="Constantia" pitchFamily="18" charset="0"/>
              </a:rPr>
              <a:t>Существует различие между пищевыми добавками и вспомогательными материалами, употребляемыми в ходе технологического потока. Вспомогательные материалы — любые вещества или материалы, которые, не являясь пищевыми ингредиентами, преднамеренно используются при переработке сырья и получения продукции с целью улучшения технологии; в готовых пищевых продуктах вспомогательные материалы должны полностью отсутствовать но могут также определяться в виде не удаляемых остатков.</a:t>
            </a:r>
          </a:p>
        </p:txBody>
      </p:sp>
      <p:pic>
        <p:nvPicPr>
          <p:cNvPr id="4" name="Рисунок 3" descr="pishevie-dobavki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7158" y="428604"/>
            <a:ext cx="5008430" cy="5857916"/>
          </a:xfrm>
          <a:prstGeom prst="rect">
            <a:avLst/>
          </a:prstGeom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47000"/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28596" y="285728"/>
            <a:ext cx="8429684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i="1" dirty="0" smtClean="0">
                <a:latin typeface="Constantia" pitchFamily="18" charset="0"/>
              </a:rPr>
              <a:t>Обычно пищевые добавки разделяют на несколько групп:</a:t>
            </a:r>
            <a:r>
              <a:rPr lang="ru-RU" sz="2400" i="1" dirty="0" smtClean="0">
                <a:latin typeface="Constantia" pitchFamily="18" charset="0"/>
              </a:rPr>
              <a:t> </a:t>
            </a:r>
          </a:p>
          <a:p>
            <a:endParaRPr lang="ru-RU" sz="2400" i="1" dirty="0" smtClean="0">
              <a:latin typeface="Constantia" pitchFamily="18" charset="0"/>
            </a:endParaRPr>
          </a:p>
          <a:p>
            <a:r>
              <a:rPr lang="ru-RU" sz="2400" i="1" dirty="0" smtClean="0">
                <a:latin typeface="Constantia" pitchFamily="18" charset="0"/>
              </a:rPr>
              <a:t>— </a:t>
            </a:r>
            <a:r>
              <a:rPr lang="ru-RU" sz="2400" i="1" dirty="0" err="1" smtClean="0">
                <a:latin typeface="Constantia" pitchFamily="18" charset="0"/>
              </a:rPr>
              <a:t>вещества,улучшающие</a:t>
            </a:r>
            <a:r>
              <a:rPr lang="ru-RU" sz="2400" i="1" dirty="0" smtClean="0">
                <a:latin typeface="Constantia" pitchFamily="18" charset="0"/>
              </a:rPr>
              <a:t> внешний вид пищевых продуктов (красители, стабилизаторы окраски, отбеливатели); </a:t>
            </a:r>
          </a:p>
          <a:p>
            <a:r>
              <a:rPr lang="ru-RU" sz="2400" i="1" dirty="0" smtClean="0">
                <a:latin typeface="Constantia" pitchFamily="18" charset="0"/>
              </a:rPr>
              <a:t>— вещества, регулирующие вкус продукта (</a:t>
            </a:r>
            <a:r>
              <a:rPr lang="ru-RU" sz="2400" i="1" dirty="0" err="1" smtClean="0">
                <a:latin typeface="Constantia" pitchFamily="18" charset="0"/>
              </a:rPr>
              <a:t>ароматизаторы</a:t>
            </a:r>
            <a:r>
              <a:rPr lang="ru-RU" sz="2400" i="1" dirty="0" smtClean="0">
                <a:latin typeface="Constantia" pitchFamily="18" charset="0"/>
              </a:rPr>
              <a:t>, вкусовые добавки, подслащивающие вещества, кислоты и регуляторы кислотности);</a:t>
            </a:r>
          </a:p>
          <a:p>
            <a:r>
              <a:rPr lang="ru-RU" sz="2400" i="1" dirty="0" smtClean="0">
                <a:latin typeface="Constantia" pitchFamily="18" charset="0"/>
              </a:rPr>
              <a:t> — вещества, регулирующие консистенцию и формирующие текстуру (загустители, </a:t>
            </a:r>
            <a:r>
              <a:rPr lang="ru-RU" sz="2400" i="1" dirty="0" err="1" smtClean="0">
                <a:latin typeface="Constantia" pitchFamily="18" charset="0"/>
              </a:rPr>
              <a:t>гелеобразователи</a:t>
            </a:r>
            <a:r>
              <a:rPr lang="ru-RU" sz="2400" i="1" dirty="0" smtClean="0">
                <a:latin typeface="Constantia" pitchFamily="18" charset="0"/>
              </a:rPr>
              <a:t>, стабилизаторы, эмульгаторы и др.);</a:t>
            </a:r>
          </a:p>
          <a:p>
            <a:r>
              <a:rPr lang="ru-RU" sz="2400" i="1" dirty="0" smtClean="0">
                <a:latin typeface="Constantia" pitchFamily="18" charset="0"/>
              </a:rPr>
              <a:t> — вещества, повышающие сохранность продуктов питания и увеличивающие сроки хранения (консерванты, антиоксиданты и др.).</a:t>
            </a:r>
            <a:endParaRPr lang="ru-RU" sz="2400" i="1" dirty="0">
              <a:latin typeface="Constantia" pitchFamily="18" charset="0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1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1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EFD1"/>
            </a:gs>
            <a:gs pos="64999">
              <a:srgbClr val="F0EBD5"/>
            </a:gs>
            <a:gs pos="100000">
              <a:srgbClr val="D1C39F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285728"/>
            <a:ext cx="4500562" cy="27392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latin typeface="Constantia" pitchFamily="18" charset="0"/>
              </a:rPr>
              <a:t>В СМИ периодически появляются сообщения, что, к примеру: «добавка </a:t>
            </a:r>
            <a:r>
              <a:rPr lang="ru-RU" sz="1400" b="1" dirty="0" smtClean="0">
                <a:latin typeface="Constantia" pitchFamily="18" charset="0"/>
              </a:rPr>
              <a:t>Е***</a:t>
            </a:r>
            <a:r>
              <a:rPr lang="ru-RU" sz="1400" dirty="0" smtClean="0">
                <a:latin typeface="Constantia" pitchFamily="18" charset="0"/>
              </a:rPr>
              <a:t>— вызывает раковые опухоли», аллергию или расстройство желудка и другие неприятные последствия. Однако нужно понимать, что влияние любого химического вещества на организм человека зависит как от индивидуальных особенностей организма, так и от количества вещества. Для каждой добавки, как правило, определяется допустимая суточная доза потребления ,превышение которой влечёт негативные последствия. </a:t>
            </a:r>
          </a:p>
          <a:p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5143504" y="3000372"/>
            <a:ext cx="3857652" cy="36009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latin typeface="Constantia" pitchFamily="18" charset="0"/>
              </a:rPr>
              <a:t>Часть добавок, ранее считавшихся безвредными (например, формальдегид E240 в шоколадных батончиках или E121 в газированной воде), позднее были признаны слишком опасными и запрещены; кроме того, добавки, безвредные для одного человека, могут оказать сильное вредное воздействие на другого. </a:t>
            </a:r>
          </a:p>
          <a:p>
            <a:r>
              <a:rPr lang="ru-RU" sz="1400" dirty="0" smtClean="0">
                <a:latin typeface="Constantia" pitchFamily="18" charset="0"/>
              </a:rPr>
              <a:t>Некоторые производители в маркетинговых целях не указывают ингредиенты с буквенным кодом E. Они заменяют их на название добавки, например, «</a:t>
            </a:r>
            <a:r>
              <a:rPr lang="ru-RU" sz="1400" dirty="0" err="1" smtClean="0">
                <a:latin typeface="Constantia" pitchFamily="18" charset="0"/>
              </a:rPr>
              <a:t>глутамат</a:t>
            </a:r>
            <a:r>
              <a:rPr lang="ru-RU" sz="1400" dirty="0" smtClean="0">
                <a:latin typeface="Constantia" pitchFamily="18" charset="0"/>
              </a:rPr>
              <a:t> натрия». Ряд производителей использует полную запись — и химическое наименование, и код Е.</a:t>
            </a:r>
          </a:p>
          <a:p>
            <a:endParaRPr lang="ru-RU" dirty="0"/>
          </a:p>
        </p:txBody>
      </p:sp>
      <p:pic>
        <p:nvPicPr>
          <p:cNvPr id="4" name="Рисунок 3" descr="19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282" y="3071810"/>
            <a:ext cx="4762500" cy="3324225"/>
          </a:xfrm>
          <a:prstGeom prst="rect">
            <a:avLst/>
          </a:prstGeom>
        </p:spPr>
      </p:pic>
      <p:pic>
        <p:nvPicPr>
          <p:cNvPr id="5" name="Рисунок 4" descr="krasitely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00562" y="142853"/>
            <a:ext cx="4500554" cy="2714644"/>
          </a:xfrm>
          <a:prstGeom prst="rect">
            <a:avLst/>
          </a:prstGeom>
        </p:spPr>
      </p:pic>
    </p:spTree>
  </p:cSld>
  <p:clrMapOvr>
    <a:masterClrMapping/>
  </p:clrMapOvr>
  <p:transition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40000"/>
                <a:lumOff val="60000"/>
              </a:schemeClr>
            </a:gs>
            <a:gs pos="53000">
              <a:srgbClr val="D4DEFF"/>
            </a:gs>
            <a:gs pos="83000">
              <a:srgbClr val="D4DEFF"/>
            </a:gs>
            <a:gs pos="100000">
              <a:srgbClr val="96AB94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rBS5ad0Akug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528638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500694" y="214290"/>
            <a:ext cx="3143272" cy="63401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i="1" dirty="0" smtClean="0">
                <a:latin typeface="Constantia" pitchFamily="18" charset="0"/>
              </a:rPr>
              <a:t>Обозначаются пищевые добавки таким образом:</a:t>
            </a:r>
          </a:p>
          <a:p>
            <a:pPr>
              <a:buFont typeface="Arial" pitchFamily="34" charset="0"/>
              <a:buChar char="•"/>
            </a:pPr>
            <a:endParaRPr lang="ru-RU" sz="1600" i="1" dirty="0" smtClean="0">
              <a:latin typeface="Constantia" pitchFamily="18" charset="0"/>
            </a:endParaRPr>
          </a:p>
          <a:p>
            <a:pPr>
              <a:buFont typeface="Arial" pitchFamily="34" charset="0"/>
              <a:buChar char="•"/>
            </a:pPr>
            <a:r>
              <a:rPr lang="ru-RU" sz="1600" i="1" dirty="0" smtClean="0">
                <a:latin typeface="Constantia" pitchFamily="18" charset="0"/>
              </a:rPr>
              <a:t>Красители пищевые (Е-100 - Е-199),</a:t>
            </a:r>
          </a:p>
          <a:p>
            <a:pPr>
              <a:buFont typeface="Arial" pitchFamily="34" charset="0"/>
              <a:buChar char="•"/>
            </a:pPr>
            <a:endParaRPr lang="ru-RU" sz="1600" i="1" dirty="0" smtClean="0">
              <a:latin typeface="Constantia" pitchFamily="18" charset="0"/>
            </a:endParaRPr>
          </a:p>
          <a:p>
            <a:pPr>
              <a:buFont typeface="Arial" pitchFamily="34" charset="0"/>
              <a:buChar char="•"/>
            </a:pPr>
            <a:r>
              <a:rPr lang="ru-RU" sz="1600" i="1" dirty="0" smtClean="0">
                <a:latin typeface="Constantia" pitchFamily="18" charset="0"/>
              </a:rPr>
              <a:t>Стабилизаторы, а также эмульгаторы (Е-400 - Е-599),</a:t>
            </a:r>
          </a:p>
          <a:p>
            <a:pPr>
              <a:buFont typeface="Arial" pitchFamily="34" charset="0"/>
              <a:buChar char="•"/>
            </a:pPr>
            <a:endParaRPr lang="ru-RU" sz="1600" i="1" dirty="0" smtClean="0">
              <a:latin typeface="Constantia" pitchFamily="18" charset="0"/>
            </a:endParaRPr>
          </a:p>
          <a:p>
            <a:pPr>
              <a:buFont typeface="Arial" pitchFamily="34" charset="0"/>
              <a:buChar char="•"/>
            </a:pPr>
            <a:r>
              <a:rPr lang="ru-RU" sz="1600" i="1" dirty="0" err="1" smtClean="0">
                <a:latin typeface="Constantia" pitchFamily="18" charset="0"/>
              </a:rPr>
              <a:t>Антифламинги</a:t>
            </a:r>
            <a:r>
              <a:rPr lang="ru-RU" sz="1600" i="1" dirty="0" smtClean="0">
                <a:latin typeface="Constantia" pitchFamily="18" charset="0"/>
              </a:rPr>
              <a:t> (имеются в виду так называемые </a:t>
            </a:r>
            <a:r>
              <a:rPr lang="ru-RU" sz="1600" i="1" dirty="0" err="1" smtClean="0">
                <a:latin typeface="Constantia" pitchFamily="18" charset="0"/>
              </a:rPr>
              <a:t>пеногасители</a:t>
            </a:r>
            <a:r>
              <a:rPr lang="ru-RU" sz="1600" i="1" dirty="0" smtClean="0">
                <a:latin typeface="Constantia" pitchFamily="18" charset="0"/>
              </a:rPr>
              <a:t>, Е-900 - Е-999),</a:t>
            </a:r>
          </a:p>
          <a:p>
            <a:pPr>
              <a:buFont typeface="Arial" pitchFamily="34" charset="0"/>
              <a:buChar char="•"/>
            </a:pPr>
            <a:endParaRPr lang="ru-RU" sz="1600" i="1" dirty="0" smtClean="0">
              <a:latin typeface="Constantia" pitchFamily="18" charset="0"/>
            </a:endParaRPr>
          </a:p>
          <a:p>
            <a:pPr>
              <a:buFont typeface="Arial" pitchFamily="34" charset="0"/>
              <a:buChar char="•"/>
            </a:pPr>
            <a:r>
              <a:rPr lang="ru-RU" sz="1600" i="1" dirty="0" smtClean="0">
                <a:latin typeface="Constantia" pitchFamily="18" charset="0"/>
              </a:rPr>
              <a:t>Консерванты (наиболее опасные для человека вещества) - Е-200 - Е-299,</a:t>
            </a:r>
          </a:p>
          <a:p>
            <a:pPr>
              <a:buFont typeface="Arial" pitchFamily="34" charset="0"/>
              <a:buChar char="•"/>
            </a:pPr>
            <a:endParaRPr lang="ru-RU" sz="1600" i="1" dirty="0" smtClean="0">
              <a:latin typeface="Constantia" pitchFamily="18" charset="0"/>
            </a:endParaRPr>
          </a:p>
          <a:p>
            <a:pPr>
              <a:buFont typeface="Arial" pitchFamily="34" charset="0"/>
              <a:buChar char="•"/>
            </a:pPr>
            <a:r>
              <a:rPr lang="ru-RU" sz="1600" i="1" dirty="0" smtClean="0">
                <a:latin typeface="Constantia" pitchFamily="18" charset="0"/>
              </a:rPr>
              <a:t>Усилители вкуса изделия и его аромата (Е-600 - Е-699) ,</a:t>
            </a:r>
          </a:p>
          <a:p>
            <a:pPr>
              <a:buFont typeface="Arial" pitchFamily="34" charset="0"/>
              <a:buChar char="•"/>
            </a:pPr>
            <a:endParaRPr lang="ru-RU" sz="1600" i="1" dirty="0" smtClean="0">
              <a:latin typeface="Constantia" pitchFamily="18" charset="0"/>
            </a:endParaRPr>
          </a:p>
          <a:p>
            <a:pPr>
              <a:buFont typeface="Arial" pitchFamily="34" charset="0"/>
              <a:buChar char="•"/>
            </a:pPr>
            <a:r>
              <a:rPr lang="ru-RU" sz="1600" i="1" dirty="0" smtClean="0">
                <a:latin typeface="Constantia" pitchFamily="18" charset="0"/>
              </a:rPr>
              <a:t>Антиоксиданты, предназначенные для определенных видов пищевой продукции (Е-300 - Е-399).</a:t>
            </a:r>
          </a:p>
          <a:p>
            <a:endParaRPr lang="ru-RU" dirty="0"/>
          </a:p>
        </p:txBody>
      </p:sp>
    </p:spTree>
  </p:cSld>
  <p:clrMapOvr>
    <a:masterClrMapping/>
  </p:clrMapOvr>
  <p:transition>
    <p:pull dir="ld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70000"/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2844" y="357166"/>
            <a:ext cx="8786874" cy="60631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О вреде пищевых добавок различных групп</a:t>
            </a:r>
          </a:p>
          <a:p>
            <a:pPr algn="ctr"/>
            <a:endParaRPr lang="ru-RU" dirty="0" smtClean="0">
              <a:latin typeface="Constantia" pitchFamily="18" charset="0"/>
            </a:endParaRPr>
          </a:p>
          <a:p>
            <a:pPr algn="ctr"/>
            <a:r>
              <a:rPr lang="ru-RU" sz="1600" i="1" dirty="0" smtClean="0">
                <a:latin typeface="Constantia" pitchFamily="18" charset="0"/>
              </a:rPr>
              <a:t>Наиболее вредными можно считать консерванты и антиокислители. Консерванты нарушают биохимические реакции, как следствие в среде, в которой присутствует такой </a:t>
            </a:r>
            <a:r>
              <a:rPr lang="ru-RU" sz="1600" i="1" dirty="0" smtClean="0">
                <a:latin typeface="Constantia" pitchFamily="18" charset="0"/>
                <a:hlinkClick r:id="rId3"/>
              </a:rPr>
              <a:t>препарат</a:t>
            </a:r>
            <a:r>
              <a:rPr lang="ru-RU" sz="1600" i="1" dirty="0" smtClean="0">
                <a:latin typeface="Constantia" pitchFamily="18" charset="0"/>
              </a:rPr>
              <a:t> жизнь становиться невозможна и бактерии погибают, что дольше сохраняет продукт от порчи. Человек, состоит из огромного числа самых различных клеток и обладает большой массой (по сравнению с одноклеточным организмом), по этому в отличие от одноклеточных организмов не погибает от употребления консерванта (в некоторых случаях, ещё и потому, что соляная кислота, содержащаяся в желудке разрушает консервант), однако, если в человеческий организм попадёт большая доза консервантов, то последствия могут быть очень печальными. Консерванты и стабилизаторы действуют сродни антибиотикам. Много вредных добавок среди красителей, потому как сами красители по большей части являются 100% синтетическими веществами. В частности, запрещены: Е121 и Е123. Стабилизаторы по большей части являются веществами растительного или животного происхождения, например: Е406 - Агар-агар (продукт, получаемый из морских водорослей и схожий по действию с желатином). Но всё же большая часть стабилизаторов это вещества хоть и имеющие природную основу, но химически "доработанные". Эмульгаторы чаще представлены минеральными веществами, например: Е500 - сода (гидрокарбонат натрия); Е507 - соляная кислота; Е513 - серная кислота. Минеральные вещества - естественные продукты, следовательно, они привычны нашему организму, а в большинстве случаев организм даже нуждается в них (минералы) и содержит их в своём составе .Не стоит думать, что все эмульгаторы безвредны. В природе существует множество естественных, минеральных веществ, которые являются ядами или просто токсичны.</a:t>
            </a:r>
            <a:endParaRPr lang="ru-RU" sz="1600" i="1" dirty="0">
              <a:latin typeface="Constantia" pitchFamily="18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262514256_e-tabl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285992"/>
            <a:ext cx="9156328" cy="392909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28728" y="357166"/>
            <a:ext cx="664373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i="1" dirty="0" smtClean="0">
                <a:latin typeface="Constantia" pitchFamily="18" charset="0"/>
              </a:rPr>
              <a:t>Влияние пищевых добавок на человека</a:t>
            </a:r>
            <a:endParaRPr lang="ru-RU" sz="3200" b="1" i="1" dirty="0">
              <a:latin typeface="Constantia" pitchFamily="18" charset="0"/>
            </a:endParaRPr>
          </a:p>
        </p:txBody>
      </p:sp>
    </p:spTree>
  </p:cSld>
  <p:clrMapOvr>
    <a:masterClrMapping/>
  </p:clrMapOvr>
  <p:transition>
    <p:pull dir="u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142</TotalTime>
  <Words>465</Words>
  <Application>Microsoft Office PowerPoint</Application>
  <PresentationFormat>Экран (4:3)</PresentationFormat>
  <Paragraphs>47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Пищевые добавки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Пищевые добавки</dc:title>
  <dc:creator>Admin</dc:creator>
  <cp:lastModifiedBy>Admin</cp:lastModifiedBy>
  <cp:revision>16</cp:revision>
  <dcterms:created xsi:type="dcterms:W3CDTF">2014-03-09T17:33:37Z</dcterms:created>
  <dcterms:modified xsi:type="dcterms:W3CDTF">2014-03-11T19:32:11Z</dcterms:modified>
</cp:coreProperties>
</file>