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8" r:id="rId3"/>
    <p:sldId id="260" r:id="rId4"/>
    <p:sldId id="261" r:id="rId5"/>
    <p:sldId id="262" r:id="rId6"/>
    <p:sldId id="270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01" autoAdjust="0"/>
    <p:restoredTop sz="94660"/>
  </p:normalViewPr>
  <p:slideViewPr>
    <p:cSldViewPr>
      <p:cViewPr varScale="1">
        <p:scale>
          <a:sx n="66" d="100"/>
          <a:sy n="66" d="100"/>
        </p:scale>
        <p:origin x="-52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click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click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click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click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click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 spd="slow">
    <p:wheel spokes="8"/>
    <p:sndAc>
      <p:stSnd>
        <p:snd r:embed="rId1" name="click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click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click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click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click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  <p:sndAc>
      <p:stSnd>
        <p:snd r:embed="rId1" name="click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03.06.2014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ransition spd="slow">
    <p:wheel spokes="8"/>
    <p:sndAc>
      <p:stSnd>
        <p:snd r:embed="rId13" name="click.wav"/>
      </p:stSnd>
    </p:sndAc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jpeg"/><Relationship Id="rId5" Type="http://schemas.openxmlformats.org/officeDocument/2006/relationships/image" Target="../media/image22.png"/><Relationship Id="rId4" Type="http://schemas.openxmlformats.org/officeDocument/2006/relationships/image" Target="../media/image21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0"/>
            <a:ext cx="5898386" cy="2204864"/>
          </a:xfrm>
        </p:spPr>
        <p:txBody>
          <a:bodyPr>
            <a:noAutofit/>
          </a:bodyPr>
          <a:lstStyle/>
          <a:p>
            <a:r>
              <a:rPr lang="ru-RU" sz="44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Правила </a:t>
            </a:r>
            <a:r>
              <a:rPr lang="ru-RU" sz="4400" b="1" cap="none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безпечного</a:t>
            </a:r>
            <a:r>
              <a:rPr lang="ru-RU" sz="44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400" b="1" cap="none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використання</a:t>
            </a:r>
            <a:r>
              <a:rPr lang="ru-RU" sz="44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400" b="1" cap="none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засобів</a:t>
            </a:r>
            <a:r>
              <a:rPr lang="ru-RU" sz="44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400" b="1" cap="none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побутової</a:t>
            </a:r>
            <a:r>
              <a:rPr lang="ru-RU" sz="44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400" b="1" cap="none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хімії</a:t>
            </a:r>
            <a:endParaRPr lang="ru-RU" sz="4400" b="1" cap="none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16470" y="404664"/>
            <a:ext cx="6076010" cy="600164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Категорично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забороняється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розпорошувати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і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наносити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засоби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для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боротьби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зі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шкідливими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комахами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на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продукти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харчування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питну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воду та корм для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тварин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! 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  <a:p>
            <a:r>
              <a:rPr lang="ru-RU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Засоби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від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мурашок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у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вигляді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порошків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забороняється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застосовувати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поблизу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мінімум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на 10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метрів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відкритих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водоймів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та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джерел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питної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води!</a:t>
            </a:r>
          </a:p>
          <a:p>
            <a:r>
              <a:rPr lang="ru-RU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Після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нанесення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даних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засобів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на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дачній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або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садовій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ділянці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не дозволяйте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дітям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гратися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поблизу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оброблених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ділянок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кілька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днів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4.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Після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застосування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засобів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ретельно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з милом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вимийте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руки.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frosch_aloe_vera_handspuel-lotion_800x534_RG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404664"/>
            <a:ext cx="2367114" cy="1859751"/>
          </a:xfrm>
          <a:prstGeom prst="rect">
            <a:avLst/>
          </a:prstGeom>
        </p:spPr>
      </p:pic>
      <p:pic>
        <p:nvPicPr>
          <p:cNvPr id="4" name="Рисунок 3" descr="myttya-ruk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2646" y="2381813"/>
            <a:ext cx="2367114" cy="2630170"/>
          </a:xfrm>
          <a:prstGeom prst="rect">
            <a:avLst/>
          </a:prstGeom>
        </p:spPr>
      </p:pic>
    </p:spTree>
  </p:cSld>
  <p:clrMapOvr>
    <a:masterClrMapping/>
  </p:clrMapOvr>
  <p:transition spd="slow">
    <p:wheel spokes="8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75660"/>
            <a:ext cx="7786710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Ознаки</a:t>
            </a:r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отруєння</a:t>
            </a:r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 препаратами </a:t>
            </a:r>
            <a:r>
              <a:rPr lang="ru-RU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побутової</a:t>
            </a:r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хімії</a:t>
            </a:r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1239953003_s_1232356746.jpeg"/>
          <p:cNvPicPr>
            <a:picLocks noChangeAspect="1"/>
          </p:cNvPicPr>
          <p:nvPr/>
        </p:nvPicPr>
        <p:blipFill rotWithShape="1">
          <a:blip r:embed="rId3" cstate="print"/>
          <a:srcRect l="-597" t="-511" r="1428" b="-1"/>
          <a:stretch/>
        </p:blipFill>
        <p:spPr>
          <a:xfrm>
            <a:off x="179512" y="1700809"/>
            <a:ext cx="2522485" cy="33123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Рисунок 3" descr="whooping_cough4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55218" y="1808350"/>
            <a:ext cx="2975100" cy="3191124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5" name="Рисунок 4" descr="eczema_adult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128923" y="1387939"/>
            <a:ext cx="2251592" cy="3185873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6" name="Рисунок 5" descr="kak_lechit_pokrasnenie_glaz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842184" y="4725143"/>
            <a:ext cx="2825069" cy="1965265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ransition spd="slow">
    <p:wheel spokes="8"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59054" cy="1143008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Перша </a:t>
            </a:r>
            <a:r>
              <a:rPr lang="ru-RU" sz="3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допомога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 при </a:t>
            </a:r>
            <a:r>
              <a:rPr lang="ru-RU" sz="3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отруєнні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препаратами </a:t>
            </a:r>
            <a:r>
              <a:rPr lang="ru-RU" sz="3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побутової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хімії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ru-RU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484783"/>
            <a:ext cx="5865421" cy="489364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Якщо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препарат </a:t>
            </a:r>
            <a:r>
              <a:rPr lang="ru-RU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потрапив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ru-RU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шлунок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необхідно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негайно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викликати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«</a:t>
            </a:r>
            <a:r>
              <a:rPr lang="ru-RU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швидку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допомогу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».</a:t>
            </a:r>
          </a:p>
          <a:p>
            <a:r>
              <a:rPr lang="ru-RU" sz="24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її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приїзду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потрібно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викликати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у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потерпілого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блювання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дати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випити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дві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-три склянки води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кімнатної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температури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24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Після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цього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дати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випити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рослинну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олію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, молоко,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збитий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яєчний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білок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або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білкову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воду.</a:t>
            </a:r>
          </a:p>
          <a:p>
            <a:r>
              <a:rPr lang="ru-RU" sz="24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Якщо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отруєний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утратив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свідомість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його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треба </a:t>
            </a:r>
            <a:r>
              <a:rPr lang="ru-RU" sz="2400" b="1" i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покласти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на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бік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Скорая_помощь_ГАЗ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15563" y="1508026"/>
            <a:ext cx="2667019" cy="2000264"/>
          </a:xfrm>
          <a:prstGeom prst="rect">
            <a:avLst/>
          </a:prstGeom>
        </p:spPr>
      </p:pic>
    </p:spTree>
  </p:cSld>
  <p:clrMapOvr>
    <a:masterClrMapping/>
  </p:clrMapOvr>
  <p:transition spd="slow">
    <p:wheel spokes="8"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96752"/>
            <a:ext cx="8358246" cy="3168352"/>
          </a:xfr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Пам’ятайте</a:t>
            </a:r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!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Кожний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препаратів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побутової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хімії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має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свої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специфічні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властивості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Всі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побутові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хімікати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потребують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підвищеної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обережності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під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час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поводження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ними, тому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що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вони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потенційно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небезпечні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для </a:t>
            </a:r>
            <a:r>
              <a:rPr lang="ru-RU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здоров’я</a:t>
            </a:r>
            <a:r>
              <a:rPr lang="ru-RU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!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endParaRPr lang="ru-RU" sz="2400" dirty="0"/>
          </a:p>
        </p:txBody>
      </p:sp>
    </p:spTree>
  </p:cSld>
  <p:clrMapOvr>
    <a:masterClrMapping/>
  </p:clrMapOvr>
  <p:transition spd="slow">
    <p:wheel spokes="8"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4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Засоби</a:t>
            </a:r>
            <a:r>
              <a:rPr lang="ru-RU" sz="4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побутової</a:t>
            </a:r>
            <a:r>
              <a:rPr lang="ru-RU" sz="4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800" b="1" dirty="0" err="1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хімії</a:t>
            </a:r>
            <a:endParaRPr lang="ru-RU" sz="4800" b="1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920006_717340_132704202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30156" y="980728"/>
            <a:ext cx="4907782" cy="3286148"/>
          </a:xfrm>
          <a:prstGeom prst="rect">
            <a:avLst/>
          </a:prstGeom>
        </p:spPr>
      </p:pic>
      <p:pic>
        <p:nvPicPr>
          <p:cNvPr id="6" name="Рисунок 5" descr="WEZYR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3390" y="980728"/>
            <a:ext cx="3571868" cy="3286124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3390" y="4293096"/>
            <a:ext cx="8393822" cy="237626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     До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товарів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побутової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хімії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відносять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клеї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абразивні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матеріали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засоби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для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прання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і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миття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засоби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для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чищення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лакофарбові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товари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засоби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по догляду за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житлом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предметами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побуту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садом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городом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і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ін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sz="3200" dirty="0"/>
          </a:p>
        </p:txBody>
      </p:sp>
    </p:spTree>
  </p:cSld>
  <p:clrMapOvr>
    <a:masterClrMapping/>
  </p:clrMapOvr>
  <p:transition spd="slow">
    <p:wheel spokes="8"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323528" y="1052736"/>
            <a:ext cx="8678198" cy="43204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err="1" smtClean="0">
                <a:latin typeface="Arial" pitchFamily="34" charset="0"/>
                <a:cs typeface="Arial" pitchFamily="34" charset="0"/>
              </a:rPr>
              <a:t>Існують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і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загальноприйняті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усім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світі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вимоги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до тих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або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інших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дитячих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косметичних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засобів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Це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гіпоалергенність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натуральна основа,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відсутність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штучних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барвників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а для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мийних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засобів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нейтральне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значення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 рН (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водневий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показник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). І тому рецептура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їх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незалежно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від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країни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й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фірми-виробника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багато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в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чому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однакова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Різні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тільки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деякі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складові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активні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добавки,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біокомпоненти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188640"/>
            <a:ext cx="7670086" cy="79208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36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ДИТЯЧІ КОСМЕТИЧНІ ЗАСОБИ</a:t>
            </a:r>
            <a:endParaRPr lang="ru-RU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heel spokes="8"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dytyna.info/img/gallery/9004_bi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1" y="0"/>
            <a:ext cx="9140599" cy="4079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Содержимое 5" descr="image004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tretch>
            <a:fillRect/>
          </a:stretch>
        </p:blipFill>
        <p:spPr>
          <a:xfrm>
            <a:off x="6273887" y="4079471"/>
            <a:ext cx="2870113" cy="2747010"/>
          </a:xfrm>
        </p:spPr>
      </p:pic>
      <p:pic>
        <p:nvPicPr>
          <p:cNvPr id="7" name="Рисунок 6" descr="img256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66168" y="4079472"/>
            <a:ext cx="2954552" cy="2778528"/>
          </a:xfrm>
          <a:prstGeom prst="rect">
            <a:avLst/>
          </a:prstGeom>
        </p:spPr>
      </p:pic>
      <p:pic>
        <p:nvPicPr>
          <p:cNvPr id="1028" name="Picture 4" descr="http://s0.tchkcdn.com/g2-gGFnSkX_39G2yqxAG9oi0Q/lady/640x0/w/0/1-4-8-2-26482/b7724b60d3bff74f9875fc85fa878b13_460996_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79471"/>
            <a:ext cx="2725816" cy="2778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heel spokes="8"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5" y="166329"/>
            <a:ext cx="5616624" cy="1246448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Особливо </a:t>
            </a:r>
            <a:r>
              <a:rPr lang="ru-RU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небезпечні</a:t>
            </a:r>
            <a:r>
              <a:rPr lang="ru-RU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речовини</a:t>
            </a:r>
            <a:endParaRPr lang="ru-RU" sz="32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428868"/>
            <a:ext cx="8686800" cy="3895732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045" y="1412776"/>
            <a:ext cx="641716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а) </a:t>
            </a:r>
            <a:r>
              <a:rPr lang="uk-UA" sz="3200" b="1" dirty="0" smtClean="0">
                <a:latin typeface="Arial" pitchFamily="34" charset="0"/>
                <a:cs typeface="Arial" pitchFamily="34" charset="0"/>
              </a:rPr>
              <a:t>агресивні речовини (кислоти, луги, аміак, хлороводень, хлор, озон);</a:t>
            </a:r>
          </a:p>
          <a:p>
            <a:r>
              <a:rPr lang="uk-UA" sz="32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б) </a:t>
            </a:r>
            <a:r>
              <a:rPr lang="uk-UA" sz="3200" b="1" dirty="0" smtClean="0">
                <a:latin typeface="Arial" pitchFamily="34" charset="0"/>
                <a:cs typeface="Arial" pitchFamily="34" charset="0"/>
              </a:rPr>
              <a:t>легкозаймисті речовини (спирти, ацетон, рідкі вуглеводні);</a:t>
            </a:r>
          </a:p>
          <a:p>
            <a:r>
              <a:rPr lang="uk-UA" sz="3200" b="1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uk-UA" sz="32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в) </a:t>
            </a:r>
            <a:r>
              <a:rPr lang="uk-UA" sz="3200" b="1" dirty="0" smtClean="0">
                <a:latin typeface="Arial" pitchFamily="34" charset="0"/>
                <a:cs typeface="Arial" pitchFamily="34" charset="0"/>
              </a:rPr>
              <a:t>ртуть та </a:t>
            </a:r>
            <a:r>
              <a:rPr lang="uk-UA" sz="3200" b="1" dirty="0" err="1" smtClean="0">
                <a:latin typeface="Arial" pitchFamily="34" charset="0"/>
                <a:cs typeface="Arial" pitchFamily="34" charset="0"/>
              </a:rPr>
              <a:t>демеркуризація</a:t>
            </a:r>
            <a:r>
              <a:rPr lang="uk-UA" sz="3200" b="1" dirty="0" smtClean="0">
                <a:latin typeface="Arial" pitchFamily="34" charset="0"/>
                <a:cs typeface="Arial" pitchFamily="34" charset="0"/>
              </a:rPr>
              <a:t>.</a:t>
            </a:r>
            <a:endParaRPr lang="uk-UA" sz="3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458034.jpg"/>
          <p:cNvPicPr>
            <a:picLocks noChangeAspect="1"/>
          </p:cNvPicPr>
          <p:nvPr/>
        </p:nvPicPr>
        <p:blipFill rotWithShape="1">
          <a:blip r:embed="rId3" cstate="print"/>
          <a:srcRect/>
          <a:stretch/>
        </p:blipFill>
        <p:spPr>
          <a:xfrm>
            <a:off x="5868144" y="166328"/>
            <a:ext cx="3132098" cy="2492896"/>
          </a:xfrm>
          <a:prstGeom prst="rect">
            <a:avLst/>
          </a:prstGeom>
          <a:ln>
            <a:solidFill>
              <a:schemeClr val="bg1"/>
            </a:solidFill>
          </a:ln>
        </p:spPr>
      </p:pic>
      <p:pic>
        <p:nvPicPr>
          <p:cNvPr id="2050" name="Picture 2" descr="http://upload.wikimedia.org/wikipedia/ru/2/2c/%D0%A0%D0%A2%D0%A3%D0%A2%D0%AC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08" r="9500"/>
          <a:stretch/>
        </p:blipFill>
        <p:spPr bwMode="auto">
          <a:xfrm flipH="1">
            <a:off x="5888421" y="2763912"/>
            <a:ext cx="3091543" cy="2304256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wheel spokes="8"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352928" cy="151216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Символи,які попереджають про шкідливість продукту </a:t>
            </a:r>
            <a:endParaRPr lang="ru-RU" sz="3200" b="1" dirty="0">
              <a:solidFill>
                <a:schemeClr val="accent3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http://yugstal.dp.ua/i/20090416235823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9920" y="1613970"/>
            <a:ext cx="3859967" cy="368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1319807"/>
      </p:ext>
    </p:extLst>
  </p:cSld>
  <p:clrMapOvr>
    <a:masterClrMapping/>
  </p:clrMapOvr>
  <p:transition spd="slow">
    <p:wheel spokes="8"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59632" y="476672"/>
            <a:ext cx="7729341" cy="1656184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Arial Black" pitchFamily="34" charset="0"/>
              </a:rPr>
              <a:t>   </a:t>
            </a:r>
            <a:r>
              <a:rPr lang="ru-RU" dirty="0" err="1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Подразнюючий</a:t>
            </a:r>
            <a:r>
              <a:rPr lang="ru-RU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Слід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уникати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потрапляння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в     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очі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а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також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ретельно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мити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руки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після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роботи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з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цією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речовиною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Працювати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в добре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провітрюваних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приміщеннях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Содержимое 4" descr="1108609.gif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243193" y="476672"/>
            <a:ext cx="1248130" cy="1171575"/>
          </a:xfrm>
        </p:spPr>
      </p:pic>
      <p:pic>
        <p:nvPicPr>
          <p:cNvPr id="6" name="Рисунок 5" descr="1108615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5990" y="2924944"/>
            <a:ext cx="1261381" cy="119718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686743" y="2919693"/>
            <a:ext cx="7570963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>
                <a:solidFill>
                  <a:srgbClr val="FFCC00"/>
                </a:solidFill>
                <a:latin typeface="Arial" pitchFamily="34" charset="0"/>
                <a:cs typeface="Arial" pitchFamily="34" charset="0"/>
              </a:rPr>
              <a:t>Шкідливий</a:t>
            </a:r>
            <a:r>
              <a:rPr lang="ru-RU" sz="2800" b="1" dirty="0" smtClean="0">
                <a:solidFill>
                  <a:srgbClr val="FFCC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Цей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значок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найчастіше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зустрічається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на упаковках з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розчинниками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, лаками і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фарбами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Він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говорить про те,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що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продукт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містить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одне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або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кілька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шкідливих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чи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токсичних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речовин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285810"/>
            <a:ext cx="2857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Tahoma" pitchFamily="34" charset="0"/>
              </a:rPr>
              <a:t> </a:t>
            </a:r>
            <a:endParaRPr kumimoji="0" lang="uk-UA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cs typeface="Tahoma" pitchFamily="34" charset="0"/>
              </a:rPr>
              <a:t> 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heel spokes="8"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108621 (1)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5203" y="244492"/>
            <a:ext cx="1357322" cy="1368357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835696" y="244492"/>
            <a:ext cx="7128792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Їдкими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можуть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бути,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різні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засоби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з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очищення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каналізаційних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труб. До складу продукту входить луг у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великій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концентрації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. А, при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попаданні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на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шкіру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засіб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може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викликати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важкі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опіки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і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серйозні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пошкодження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шкіри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1108618 (1)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5203" y="3010883"/>
            <a:ext cx="1285852" cy="123358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835696" y="2780928"/>
            <a:ext cx="730830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Небезпечний</a:t>
            </a:r>
            <a:r>
              <a:rPr lang="ru-RU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для </a:t>
            </a:r>
            <a:r>
              <a:rPr lang="ru-RU" sz="2800" b="1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навколишнього</a:t>
            </a:r>
            <a:r>
              <a:rPr lang="ru-RU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середовища</a:t>
            </a:r>
            <a:r>
              <a:rPr lang="ru-RU" sz="2800" b="1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Цей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символ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попереджає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про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шкідливість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продукту для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природи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. До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його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складу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можуть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входити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речовини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що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створюють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загрозу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heel spokes="8"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3019" y="419940"/>
            <a:ext cx="5690690" cy="1200329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Для </a:t>
            </a:r>
            <a:r>
              <a:rPr lang="ru-RU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безпечного</a:t>
            </a:r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ефективного</a:t>
            </a:r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і </a:t>
            </a:r>
            <a:r>
              <a:rPr lang="ru-RU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швидкого</a:t>
            </a:r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чищення</a:t>
            </a:r>
            <a:r>
              <a:rPr lang="ru-RU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слідуйте</a:t>
            </a:r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ru-RU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будь ласка, </a:t>
            </a:r>
            <a:r>
              <a:rPr lang="ru-RU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наступним</a:t>
            </a:r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рекомендаціям</a:t>
            </a:r>
            <a:r>
              <a:rPr lang="ru-RU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2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2928934"/>
            <a:ext cx="828680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.</a:t>
            </a:r>
          </a:p>
          <a:p>
            <a:endParaRPr lang="ru-RU" dirty="0"/>
          </a:p>
        </p:txBody>
      </p:sp>
      <p:pic>
        <p:nvPicPr>
          <p:cNvPr id="29" name="Рисунок 28" descr="limpando-a-cozinh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98651" y="444642"/>
            <a:ext cx="2643206" cy="1759384"/>
          </a:xfrm>
          <a:prstGeom prst="rect">
            <a:avLst/>
          </a:prstGeom>
        </p:spPr>
      </p:pic>
      <p:pic>
        <p:nvPicPr>
          <p:cNvPr id="30" name="Рисунок 29" descr="20090207105057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77241" y="2827833"/>
            <a:ext cx="2664616" cy="214314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21042" y="2198695"/>
            <a:ext cx="5708720" cy="34778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1.</a:t>
            </a:r>
            <a:r>
              <a:rPr lang="ru-RU" sz="2000" dirty="0"/>
              <a:t> 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Ніколи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 не 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вдихайте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 пари 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чистячих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 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засобів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! 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Це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небезпечно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 для 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здоров'я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!</a:t>
            </a:r>
          </a:p>
          <a:p>
            <a:r>
              <a:rPr lang="ru-RU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2.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Завжди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зберігайте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засоби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 в 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недосяжному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 для 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дітей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місці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3.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Не допускайте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потрапляння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 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чистячих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 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засобів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 в 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очі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 і на 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слизові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оболонки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2000" b="1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Перед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застосуванням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засобу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 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уважно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вивчите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етикетку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виробу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- 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виробник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b="1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завжди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вказує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необхідні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температурні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 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режими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, 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оптимальний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спосіб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чищення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 та 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іншу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 err="1">
                <a:latin typeface="Arial" pitchFamily="34" charset="0"/>
                <a:cs typeface="Arial" pitchFamily="34" charset="0"/>
              </a:rPr>
              <a:t>важливу</a:t>
            </a:r>
            <a:r>
              <a:rPr lang="ru-RU" sz="2000" b="1" dirty="0">
                <a:latin typeface="Arial" pitchFamily="34" charset="0"/>
                <a:cs typeface="Arial" pitchFamily="34" charset="0"/>
              </a:rPr>
              <a:t> 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інформацію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zoom/>
    <p:sndAc>
      <p:stSnd>
        <p:snd r:embed="rId2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392</TotalTime>
  <Words>443</Words>
  <Application>Microsoft Office PowerPoint</Application>
  <PresentationFormat>Экран (4:3)</PresentationFormat>
  <Paragraphs>40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Углы</vt:lpstr>
      <vt:lpstr>Правила безпечного використання засобів побутової хімії</vt:lpstr>
      <vt:lpstr>Засоби побутової хімії</vt:lpstr>
      <vt:lpstr> ДИТЯЧІ КОСМЕТИЧНІ ЗАСОБИ</vt:lpstr>
      <vt:lpstr>Презентация PowerPoint</vt:lpstr>
      <vt:lpstr> Особливо небезпечні речовини</vt:lpstr>
      <vt:lpstr>Символи,які попереджають про шкідливість продукту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Перша допомога  при отруєнні препаратами побутової хімії </vt:lpstr>
      <vt:lpstr>Пам’ятайте! Кожний з препаратів побутової хімії має свої специфічні властивості. Всі побутові хімікати потребують підвищеної обережності під час поводження з ними, тому що вони потенційно небезпечні для здоров’я!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безпечного використання засобів побутової хімії.</dc:title>
  <dc:creator>J!</dc:creator>
  <cp:lastModifiedBy>Admin</cp:lastModifiedBy>
  <cp:revision>54</cp:revision>
  <dcterms:created xsi:type="dcterms:W3CDTF">2013-10-11T17:03:35Z</dcterms:created>
  <dcterms:modified xsi:type="dcterms:W3CDTF">2014-06-03T12:56:23Z</dcterms:modified>
</cp:coreProperties>
</file>