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5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83" r:id="rId23"/>
    <p:sldId id="277" r:id="rId24"/>
    <p:sldId id="278" r:id="rId25"/>
    <p:sldId id="279" r:id="rId26"/>
    <p:sldId id="280" r:id="rId27"/>
    <p:sldId id="281" r:id="rId28"/>
    <p:sldId id="282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6BBC77-E3C9-4422-812E-4DFAC8221FE5}" type="doc">
      <dgm:prSet loTypeId="urn:microsoft.com/office/officeart/2005/8/layout/orgChart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C5B6B4C-9C11-49B5-BF8F-4C5B0817D2BD}">
      <dgm:prSet phldrT="[Текст]"/>
      <dgm:spPr/>
      <dgm:t>
        <a:bodyPr/>
        <a:lstStyle/>
        <a:p>
          <a:r>
            <a:rPr lang="uk-UA" dirty="0" smtClean="0"/>
            <a:t>Метеорити</a:t>
          </a:r>
          <a:endParaRPr lang="ru-RU" dirty="0"/>
        </a:p>
      </dgm:t>
    </dgm:pt>
    <dgm:pt modelId="{CCF10C63-73BE-4DA1-A3C9-01CBD2717642}" type="parTrans" cxnId="{F72AA282-4A1F-4805-B60C-8A724A99FD64}">
      <dgm:prSet/>
      <dgm:spPr/>
      <dgm:t>
        <a:bodyPr/>
        <a:lstStyle/>
        <a:p>
          <a:endParaRPr lang="ru-RU"/>
        </a:p>
      </dgm:t>
    </dgm:pt>
    <dgm:pt modelId="{F4AA675B-4A08-4771-A8A2-0B297F25B076}" type="sibTrans" cxnId="{F72AA282-4A1F-4805-B60C-8A724A99FD64}">
      <dgm:prSet/>
      <dgm:spPr/>
      <dgm:t>
        <a:bodyPr/>
        <a:lstStyle/>
        <a:p>
          <a:endParaRPr lang="ru-RU"/>
        </a:p>
      </dgm:t>
    </dgm:pt>
    <dgm:pt modelId="{6032D100-6CB0-4BE3-9BF5-41D5988855B4}" type="asst">
      <dgm:prSet phldrT="[Текст]"/>
      <dgm:spPr/>
      <dgm:t>
        <a:bodyPr/>
        <a:lstStyle/>
        <a:p>
          <a:r>
            <a:rPr lang="uk-UA" dirty="0" err="1" smtClean="0"/>
            <a:t>Кам</a:t>
          </a:r>
          <a:r>
            <a:rPr lang="en-US" dirty="0" smtClean="0"/>
            <a:t>’</a:t>
          </a:r>
          <a:r>
            <a:rPr lang="uk-UA" dirty="0" err="1" smtClean="0"/>
            <a:t>яні</a:t>
          </a:r>
          <a:r>
            <a:rPr lang="uk-UA" dirty="0" smtClean="0"/>
            <a:t> (92%)</a:t>
          </a:r>
          <a:endParaRPr lang="ru-RU" dirty="0"/>
        </a:p>
      </dgm:t>
    </dgm:pt>
    <dgm:pt modelId="{D490DD23-4B47-4177-B3B6-DAFD3DDCC1EE}" type="parTrans" cxnId="{C7C93009-BABA-446A-B070-34F0C5D385DB}">
      <dgm:prSet/>
      <dgm:spPr/>
      <dgm:t>
        <a:bodyPr/>
        <a:lstStyle/>
        <a:p>
          <a:endParaRPr lang="ru-RU"/>
        </a:p>
      </dgm:t>
    </dgm:pt>
    <dgm:pt modelId="{0BF56D36-87B5-4888-941B-DC84A090BD0E}" type="sibTrans" cxnId="{C7C93009-BABA-446A-B070-34F0C5D385DB}">
      <dgm:prSet/>
      <dgm:spPr/>
      <dgm:t>
        <a:bodyPr/>
        <a:lstStyle/>
        <a:p>
          <a:endParaRPr lang="ru-RU"/>
        </a:p>
      </dgm:t>
    </dgm:pt>
    <dgm:pt modelId="{9ADD9420-BED9-497B-A606-5772A5357B0D}">
      <dgm:prSet phldrT="[Текст]"/>
      <dgm:spPr/>
      <dgm:t>
        <a:bodyPr/>
        <a:lstStyle/>
        <a:p>
          <a:r>
            <a:rPr lang="uk-UA" dirty="0" smtClean="0"/>
            <a:t>Залізні(6%)</a:t>
          </a:r>
          <a:endParaRPr lang="ru-RU" dirty="0"/>
        </a:p>
      </dgm:t>
    </dgm:pt>
    <dgm:pt modelId="{1715EFC6-3359-490A-8CF7-9A54D030F1D7}" type="parTrans" cxnId="{0CCECD98-9362-4571-81F5-914BAA1A0FB2}">
      <dgm:prSet/>
      <dgm:spPr/>
      <dgm:t>
        <a:bodyPr/>
        <a:lstStyle/>
        <a:p>
          <a:endParaRPr lang="ru-RU"/>
        </a:p>
      </dgm:t>
    </dgm:pt>
    <dgm:pt modelId="{0CB77570-4AEF-4417-B8DD-E2721C5C6C1F}" type="sibTrans" cxnId="{0CCECD98-9362-4571-81F5-914BAA1A0FB2}">
      <dgm:prSet/>
      <dgm:spPr/>
      <dgm:t>
        <a:bodyPr/>
        <a:lstStyle/>
        <a:p>
          <a:endParaRPr lang="ru-RU"/>
        </a:p>
      </dgm:t>
    </dgm:pt>
    <dgm:pt modelId="{9466861A-C413-466F-A553-2B1B3694CFBF}">
      <dgm:prSet phldrT="[Текст]"/>
      <dgm:spPr/>
      <dgm:t>
        <a:bodyPr/>
        <a:lstStyle/>
        <a:p>
          <a:r>
            <a:rPr lang="uk-UA" dirty="0" err="1" smtClean="0"/>
            <a:t>Залізо-кам</a:t>
          </a:r>
          <a:r>
            <a:rPr lang="en-US" dirty="0" smtClean="0"/>
            <a:t>’</a:t>
          </a:r>
          <a:r>
            <a:rPr lang="uk-UA" dirty="0" err="1" smtClean="0"/>
            <a:t>яні</a:t>
          </a:r>
          <a:r>
            <a:rPr lang="uk-UA" dirty="0" smtClean="0"/>
            <a:t>(2%)</a:t>
          </a:r>
          <a:endParaRPr lang="ru-RU" dirty="0"/>
        </a:p>
      </dgm:t>
    </dgm:pt>
    <dgm:pt modelId="{57428D13-F313-48FB-A439-AF2293B44A4B}" type="parTrans" cxnId="{4005BD0B-AD87-415D-AEBF-672C5CB72C49}">
      <dgm:prSet/>
      <dgm:spPr/>
      <dgm:t>
        <a:bodyPr/>
        <a:lstStyle/>
        <a:p>
          <a:endParaRPr lang="ru-RU"/>
        </a:p>
      </dgm:t>
    </dgm:pt>
    <dgm:pt modelId="{F733FF2B-A038-41C3-BC4A-A0754498A209}" type="sibTrans" cxnId="{4005BD0B-AD87-415D-AEBF-672C5CB72C49}">
      <dgm:prSet/>
      <dgm:spPr/>
      <dgm:t>
        <a:bodyPr/>
        <a:lstStyle/>
        <a:p>
          <a:endParaRPr lang="ru-RU"/>
        </a:p>
      </dgm:t>
    </dgm:pt>
    <dgm:pt modelId="{99F84ABB-310D-470A-B031-C164FDEF612E}" type="pres">
      <dgm:prSet presAssocID="{3F6BBC77-E3C9-4422-812E-4DFAC8221FE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8CE62C6-31B6-4FA6-A06D-779141435B31}" type="pres">
      <dgm:prSet presAssocID="{4C5B6B4C-9C11-49B5-BF8F-4C5B0817D2BD}" presName="hierRoot1" presStyleCnt="0">
        <dgm:presLayoutVars>
          <dgm:hierBranch val="init"/>
        </dgm:presLayoutVars>
      </dgm:prSet>
      <dgm:spPr/>
    </dgm:pt>
    <dgm:pt modelId="{326158DF-0954-4BFA-9DDC-5BC5667592CD}" type="pres">
      <dgm:prSet presAssocID="{4C5B6B4C-9C11-49B5-BF8F-4C5B0817D2BD}" presName="rootComposite1" presStyleCnt="0"/>
      <dgm:spPr/>
    </dgm:pt>
    <dgm:pt modelId="{745C94FA-E37C-4EFA-8A16-ED1AB17E0BAE}" type="pres">
      <dgm:prSet presAssocID="{4C5B6B4C-9C11-49B5-BF8F-4C5B0817D2BD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B73E382-72D5-44F0-A525-0B216A1EE0BB}" type="pres">
      <dgm:prSet presAssocID="{4C5B6B4C-9C11-49B5-BF8F-4C5B0817D2BD}" presName="rootConnector1" presStyleLbl="node1" presStyleIdx="0" presStyleCnt="0"/>
      <dgm:spPr/>
      <dgm:t>
        <a:bodyPr/>
        <a:lstStyle/>
        <a:p>
          <a:endParaRPr lang="ru-RU"/>
        </a:p>
      </dgm:t>
    </dgm:pt>
    <dgm:pt modelId="{DABC7AEF-22C2-4D67-BDF8-54DBFA8A47B3}" type="pres">
      <dgm:prSet presAssocID="{4C5B6B4C-9C11-49B5-BF8F-4C5B0817D2BD}" presName="hierChild2" presStyleCnt="0"/>
      <dgm:spPr/>
    </dgm:pt>
    <dgm:pt modelId="{17EF846D-956D-440D-8071-6F31195FB768}" type="pres">
      <dgm:prSet presAssocID="{1715EFC6-3359-490A-8CF7-9A54D030F1D7}" presName="Name37" presStyleLbl="parChTrans1D2" presStyleIdx="0" presStyleCnt="3"/>
      <dgm:spPr/>
      <dgm:t>
        <a:bodyPr/>
        <a:lstStyle/>
        <a:p>
          <a:endParaRPr lang="ru-RU"/>
        </a:p>
      </dgm:t>
    </dgm:pt>
    <dgm:pt modelId="{F7FB72F9-C538-4419-9F7B-986C11FF2CBE}" type="pres">
      <dgm:prSet presAssocID="{9ADD9420-BED9-497B-A606-5772A5357B0D}" presName="hierRoot2" presStyleCnt="0">
        <dgm:presLayoutVars>
          <dgm:hierBranch val="init"/>
        </dgm:presLayoutVars>
      </dgm:prSet>
      <dgm:spPr/>
    </dgm:pt>
    <dgm:pt modelId="{CD737366-D88E-488B-B3E1-3E4718AC6C1E}" type="pres">
      <dgm:prSet presAssocID="{9ADD9420-BED9-497B-A606-5772A5357B0D}" presName="rootComposite" presStyleCnt="0"/>
      <dgm:spPr/>
    </dgm:pt>
    <dgm:pt modelId="{1B9284D1-2714-48C8-8A71-46B8D7686170}" type="pres">
      <dgm:prSet presAssocID="{9ADD9420-BED9-497B-A606-5772A5357B0D}" presName="rootText" presStyleLbl="node2" presStyleIdx="0" presStyleCnt="2" custLinFactNeighborX="42934" custLinFactNeighborY="-1736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D0F1DA4-F672-4C68-B5FF-173197C422E0}" type="pres">
      <dgm:prSet presAssocID="{9ADD9420-BED9-497B-A606-5772A5357B0D}" presName="rootConnector" presStyleLbl="node2" presStyleIdx="0" presStyleCnt="2"/>
      <dgm:spPr/>
      <dgm:t>
        <a:bodyPr/>
        <a:lstStyle/>
        <a:p>
          <a:endParaRPr lang="ru-RU"/>
        </a:p>
      </dgm:t>
    </dgm:pt>
    <dgm:pt modelId="{19B64E4A-878E-46C7-BBA9-DFCA952FFC75}" type="pres">
      <dgm:prSet presAssocID="{9ADD9420-BED9-497B-A606-5772A5357B0D}" presName="hierChild4" presStyleCnt="0"/>
      <dgm:spPr/>
    </dgm:pt>
    <dgm:pt modelId="{BABCFCE8-D6D0-4BE7-B638-359C71486C0F}" type="pres">
      <dgm:prSet presAssocID="{9ADD9420-BED9-497B-A606-5772A5357B0D}" presName="hierChild5" presStyleCnt="0"/>
      <dgm:spPr/>
    </dgm:pt>
    <dgm:pt modelId="{1B4F046F-5124-47FF-8232-405814845E41}" type="pres">
      <dgm:prSet presAssocID="{57428D13-F313-48FB-A439-AF2293B44A4B}" presName="Name37" presStyleLbl="parChTrans1D2" presStyleIdx="1" presStyleCnt="3"/>
      <dgm:spPr/>
      <dgm:t>
        <a:bodyPr/>
        <a:lstStyle/>
        <a:p>
          <a:endParaRPr lang="ru-RU"/>
        </a:p>
      </dgm:t>
    </dgm:pt>
    <dgm:pt modelId="{4B035B51-5ADD-4EA7-BB63-86076918B500}" type="pres">
      <dgm:prSet presAssocID="{9466861A-C413-466F-A553-2B1B3694CFBF}" presName="hierRoot2" presStyleCnt="0">
        <dgm:presLayoutVars>
          <dgm:hierBranch val="init"/>
        </dgm:presLayoutVars>
      </dgm:prSet>
      <dgm:spPr/>
    </dgm:pt>
    <dgm:pt modelId="{AA467295-6895-495E-9D56-38DA5ED3E6F1}" type="pres">
      <dgm:prSet presAssocID="{9466861A-C413-466F-A553-2B1B3694CFBF}" presName="rootComposite" presStyleCnt="0"/>
      <dgm:spPr/>
    </dgm:pt>
    <dgm:pt modelId="{CDD8E113-884A-46AB-A6C3-3BFA8DBEEB67}" type="pres">
      <dgm:prSet presAssocID="{9466861A-C413-466F-A553-2B1B3694CFBF}" presName="rootText" presStyleLbl="node2" presStyleIdx="1" presStyleCnt="2" custScaleX="135013" custLinFactY="-52500" custLinFactNeighborX="27690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742CF3A-6A69-4931-873B-184E18282179}" type="pres">
      <dgm:prSet presAssocID="{9466861A-C413-466F-A553-2B1B3694CFBF}" presName="rootConnector" presStyleLbl="node2" presStyleIdx="1" presStyleCnt="2"/>
      <dgm:spPr/>
      <dgm:t>
        <a:bodyPr/>
        <a:lstStyle/>
        <a:p>
          <a:endParaRPr lang="ru-RU"/>
        </a:p>
      </dgm:t>
    </dgm:pt>
    <dgm:pt modelId="{231EA29E-1227-4DC9-A97C-C2AD04F8CC7C}" type="pres">
      <dgm:prSet presAssocID="{9466861A-C413-466F-A553-2B1B3694CFBF}" presName="hierChild4" presStyleCnt="0"/>
      <dgm:spPr/>
    </dgm:pt>
    <dgm:pt modelId="{15776939-36B4-4634-AA6C-E932944CAEFE}" type="pres">
      <dgm:prSet presAssocID="{9466861A-C413-466F-A553-2B1B3694CFBF}" presName="hierChild5" presStyleCnt="0"/>
      <dgm:spPr/>
    </dgm:pt>
    <dgm:pt modelId="{CA1E6031-84F8-4CB5-9BC2-905EEFB6DF9B}" type="pres">
      <dgm:prSet presAssocID="{4C5B6B4C-9C11-49B5-BF8F-4C5B0817D2BD}" presName="hierChild3" presStyleCnt="0"/>
      <dgm:spPr/>
    </dgm:pt>
    <dgm:pt modelId="{569A69F5-8717-4DFC-8A71-1750FC9D05EF}" type="pres">
      <dgm:prSet presAssocID="{D490DD23-4B47-4177-B3B6-DAFD3DDCC1EE}" presName="Name111" presStyleLbl="parChTrans1D2" presStyleIdx="2" presStyleCnt="3"/>
      <dgm:spPr/>
      <dgm:t>
        <a:bodyPr/>
        <a:lstStyle/>
        <a:p>
          <a:endParaRPr lang="ru-RU"/>
        </a:p>
      </dgm:t>
    </dgm:pt>
    <dgm:pt modelId="{4827B4F3-E439-4692-B9FE-C6AE0AE44C4C}" type="pres">
      <dgm:prSet presAssocID="{6032D100-6CB0-4BE3-9BF5-41D5988855B4}" presName="hierRoot3" presStyleCnt="0">
        <dgm:presLayoutVars>
          <dgm:hierBranch val="init"/>
        </dgm:presLayoutVars>
      </dgm:prSet>
      <dgm:spPr/>
    </dgm:pt>
    <dgm:pt modelId="{08BE420F-303B-4169-BA70-F9EB441B7C46}" type="pres">
      <dgm:prSet presAssocID="{6032D100-6CB0-4BE3-9BF5-41D5988855B4}" presName="rootComposite3" presStyleCnt="0"/>
      <dgm:spPr/>
    </dgm:pt>
    <dgm:pt modelId="{0392BC08-6FDF-436D-A14F-69F2B1D6D702}" type="pres">
      <dgm:prSet presAssocID="{6032D100-6CB0-4BE3-9BF5-41D5988855B4}" presName="rootText3" presStyleLbl="asst1" presStyleIdx="0" presStyleCnt="1" custLinFactNeighborX="-36383" custLinFactNeighborY="-1637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0B16955-6A7E-48FF-9D87-D05CEFD1CCC7}" type="pres">
      <dgm:prSet presAssocID="{6032D100-6CB0-4BE3-9BF5-41D5988855B4}" presName="rootConnector3" presStyleLbl="asst1" presStyleIdx="0" presStyleCnt="1"/>
      <dgm:spPr/>
      <dgm:t>
        <a:bodyPr/>
        <a:lstStyle/>
        <a:p>
          <a:endParaRPr lang="ru-RU"/>
        </a:p>
      </dgm:t>
    </dgm:pt>
    <dgm:pt modelId="{F59D2FF9-45C9-4611-B4FA-86EE40044210}" type="pres">
      <dgm:prSet presAssocID="{6032D100-6CB0-4BE3-9BF5-41D5988855B4}" presName="hierChild6" presStyleCnt="0"/>
      <dgm:spPr/>
    </dgm:pt>
    <dgm:pt modelId="{7F2DC794-F908-477B-AEBC-6E4956156778}" type="pres">
      <dgm:prSet presAssocID="{6032D100-6CB0-4BE3-9BF5-41D5988855B4}" presName="hierChild7" presStyleCnt="0"/>
      <dgm:spPr/>
    </dgm:pt>
  </dgm:ptLst>
  <dgm:cxnLst>
    <dgm:cxn modelId="{B702B5B8-63E5-41B0-9B49-15245485D8B8}" type="presOf" srcId="{3F6BBC77-E3C9-4422-812E-4DFAC8221FE5}" destId="{99F84ABB-310D-470A-B031-C164FDEF612E}" srcOrd="0" destOrd="0" presId="urn:microsoft.com/office/officeart/2005/8/layout/orgChart1"/>
    <dgm:cxn modelId="{4005BD0B-AD87-415D-AEBF-672C5CB72C49}" srcId="{4C5B6B4C-9C11-49B5-BF8F-4C5B0817D2BD}" destId="{9466861A-C413-466F-A553-2B1B3694CFBF}" srcOrd="2" destOrd="0" parTransId="{57428D13-F313-48FB-A439-AF2293B44A4B}" sibTransId="{F733FF2B-A038-41C3-BC4A-A0754498A209}"/>
    <dgm:cxn modelId="{70E21F66-9EFB-4AA3-B319-DE5D8845711E}" type="presOf" srcId="{6032D100-6CB0-4BE3-9BF5-41D5988855B4}" destId="{E0B16955-6A7E-48FF-9D87-D05CEFD1CCC7}" srcOrd="1" destOrd="0" presId="urn:microsoft.com/office/officeart/2005/8/layout/orgChart1"/>
    <dgm:cxn modelId="{3C97B3C7-7045-436E-BCF1-BE231C5D44A1}" type="presOf" srcId="{9466861A-C413-466F-A553-2B1B3694CFBF}" destId="{CDD8E113-884A-46AB-A6C3-3BFA8DBEEB67}" srcOrd="0" destOrd="0" presId="urn:microsoft.com/office/officeart/2005/8/layout/orgChart1"/>
    <dgm:cxn modelId="{8AF4D305-FE9E-4DB3-8257-07BCB538E532}" type="presOf" srcId="{4C5B6B4C-9C11-49B5-BF8F-4C5B0817D2BD}" destId="{6B73E382-72D5-44F0-A525-0B216A1EE0BB}" srcOrd="1" destOrd="0" presId="urn:microsoft.com/office/officeart/2005/8/layout/orgChart1"/>
    <dgm:cxn modelId="{3A20E8FF-6C59-4080-A1D0-DE2636D1F270}" type="presOf" srcId="{9ADD9420-BED9-497B-A606-5772A5357B0D}" destId="{1B9284D1-2714-48C8-8A71-46B8D7686170}" srcOrd="0" destOrd="0" presId="urn:microsoft.com/office/officeart/2005/8/layout/orgChart1"/>
    <dgm:cxn modelId="{F72AA282-4A1F-4805-B60C-8A724A99FD64}" srcId="{3F6BBC77-E3C9-4422-812E-4DFAC8221FE5}" destId="{4C5B6B4C-9C11-49B5-BF8F-4C5B0817D2BD}" srcOrd="0" destOrd="0" parTransId="{CCF10C63-73BE-4DA1-A3C9-01CBD2717642}" sibTransId="{F4AA675B-4A08-4771-A8A2-0B297F25B076}"/>
    <dgm:cxn modelId="{1D3063D8-BDFD-4F04-9978-3C88651C3354}" type="presOf" srcId="{9ADD9420-BED9-497B-A606-5772A5357B0D}" destId="{CD0F1DA4-F672-4C68-B5FF-173197C422E0}" srcOrd="1" destOrd="0" presId="urn:microsoft.com/office/officeart/2005/8/layout/orgChart1"/>
    <dgm:cxn modelId="{EC4EC4E3-C767-46F3-96A4-7A024F635D6E}" type="presOf" srcId="{6032D100-6CB0-4BE3-9BF5-41D5988855B4}" destId="{0392BC08-6FDF-436D-A14F-69F2B1D6D702}" srcOrd="0" destOrd="0" presId="urn:microsoft.com/office/officeart/2005/8/layout/orgChart1"/>
    <dgm:cxn modelId="{DF2E7534-FCD8-4EFB-A071-9AB846F793D1}" type="presOf" srcId="{4C5B6B4C-9C11-49B5-BF8F-4C5B0817D2BD}" destId="{745C94FA-E37C-4EFA-8A16-ED1AB17E0BAE}" srcOrd="0" destOrd="0" presId="urn:microsoft.com/office/officeart/2005/8/layout/orgChart1"/>
    <dgm:cxn modelId="{C5B7201D-963A-4524-AD0F-FB183352DB6B}" type="presOf" srcId="{9466861A-C413-466F-A553-2B1B3694CFBF}" destId="{B742CF3A-6A69-4931-873B-184E18282179}" srcOrd="1" destOrd="0" presId="urn:microsoft.com/office/officeart/2005/8/layout/orgChart1"/>
    <dgm:cxn modelId="{C7C93009-BABA-446A-B070-34F0C5D385DB}" srcId="{4C5B6B4C-9C11-49B5-BF8F-4C5B0817D2BD}" destId="{6032D100-6CB0-4BE3-9BF5-41D5988855B4}" srcOrd="0" destOrd="0" parTransId="{D490DD23-4B47-4177-B3B6-DAFD3DDCC1EE}" sibTransId="{0BF56D36-87B5-4888-941B-DC84A090BD0E}"/>
    <dgm:cxn modelId="{95DEA3EB-FBDC-4601-BB40-E30C3D3D884B}" type="presOf" srcId="{1715EFC6-3359-490A-8CF7-9A54D030F1D7}" destId="{17EF846D-956D-440D-8071-6F31195FB768}" srcOrd="0" destOrd="0" presId="urn:microsoft.com/office/officeart/2005/8/layout/orgChart1"/>
    <dgm:cxn modelId="{F9EE0AC3-413E-4CB4-B7C8-D87C6969D5CB}" type="presOf" srcId="{D490DD23-4B47-4177-B3B6-DAFD3DDCC1EE}" destId="{569A69F5-8717-4DFC-8A71-1750FC9D05EF}" srcOrd="0" destOrd="0" presId="urn:microsoft.com/office/officeart/2005/8/layout/orgChart1"/>
    <dgm:cxn modelId="{0CCECD98-9362-4571-81F5-914BAA1A0FB2}" srcId="{4C5B6B4C-9C11-49B5-BF8F-4C5B0817D2BD}" destId="{9ADD9420-BED9-497B-A606-5772A5357B0D}" srcOrd="1" destOrd="0" parTransId="{1715EFC6-3359-490A-8CF7-9A54D030F1D7}" sibTransId="{0CB77570-4AEF-4417-B8DD-E2721C5C6C1F}"/>
    <dgm:cxn modelId="{F98BB1C5-9480-44A1-BD93-21AB1B513B74}" type="presOf" srcId="{57428D13-F313-48FB-A439-AF2293B44A4B}" destId="{1B4F046F-5124-47FF-8232-405814845E41}" srcOrd="0" destOrd="0" presId="urn:microsoft.com/office/officeart/2005/8/layout/orgChart1"/>
    <dgm:cxn modelId="{1D839CC9-C39D-40DE-92E1-CB09B0D9B604}" type="presParOf" srcId="{99F84ABB-310D-470A-B031-C164FDEF612E}" destId="{88CE62C6-31B6-4FA6-A06D-779141435B31}" srcOrd="0" destOrd="0" presId="urn:microsoft.com/office/officeart/2005/8/layout/orgChart1"/>
    <dgm:cxn modelId="{D88F83EF-DB01-4142-9BF3-91A88273E252}" type="presParOf" srcId="{88CE62C6-31B6-4FA6-A06D-779141435B31}" destId="{326158DF-0954-4BFA-9DDC-5BC5667592CD}" srcOrd="0" destOrd="0" presId="urn:microsoft.com/office/officeart/2005/8/layout/orgChart1"/>
    <dgm:cxn modelId="{8AE8CA46-8312-4345-A9C8-220B80976367}" type="presParOf" srcId="{326158DF-0954-4BFA-9DDC-5BC5667592CD}" destId="{745C94FA-E37C-4EFA-8A16-ED1AB17E0BAE}" srcOrd="0" destOrd="0" presId="urn:microsoft.com/office/officeart/2005/8/layout/orgChart1"/>
    <dgm:cxn modelId="{6FC53DDD-E8C4-4C1D-8721-303864E59864}" type="presParOf" srcId="{326158DF-0954-4BFA-9DDC-5BC5667592CD}" destId="{6B73E382-72D5-44F0-A525-0B216A1EE0BB}" srcOrd="1" destOrd="0" presId="urn:microsoft.com/office/officeart/2005/8/layout/orgChart1"/>
    <dgm:cxn modelId="{C46D068D-1388-4041-A30D-BF801E0BFA8A}" type="presParOf" srcId="{88CE62C6-31B6-4FA6-A06D-779141435B31}" destId="{DABC7AEF-22C2-4D67-BDF8-54DBFA8A47B3}" srcOrd="1" destOrd="0" presId="urn:microsoft.com/office/officeart/2005/8/layout/orgChart1"/>
    <dgm:cxn modelId="{BCB2C889-4904-4F06-9CE6-C3B0C43D48BF}" type="presParOf" srcId="{DABC7AEF-22C2-4D67-BDF8-54DBFA8A47B3}" destId="{17EF846D-956D-440D-8071-6F31195FB768}" srcOrd="0" destOrd="0" presId="urn:microsoft.com/office/officeart/2005/8/layout/orgChart1"/>
    <dgm:cxn modelId="{41294441-15A7-4571-8E54-D528054E34F4}" type="presParOf" srcId="{DABC7AEF-22C2-4D67-BDF8-54DBFA8A47B3}" destId="{F7FB72F9-C538-4419-9F7B-986C11FF2CBE}" srcOrd="1" destOrd="0" presId="urn:microsoft.com/office/officeart/2005/8/layout/orgChart1"/>
    <dgm:cxn modelId="{C6F7E180-5201-458E-B29F-73A0FF92020C}" type="presParOf" srcId="{F7FB72F9-C538-4419-9F7B-986C11FF2CBE}" destId="{CD737366-D88E-488B-B3E1-3E4718AC6C1E}" srcOrd="0" destOrd="0" presId="urn:microsoft.com/office/officeart/2005/8/layout/orgChart1"/>
    <dgm:cxn modelId="{95198E25-B613-4B4F-A15E-05DEF7D23136}" type="presParOf" srcId="{CD737366-D88E-488B-B3E1-3E4718AC6C1E}" destId="{1B9284D1-2714-48C8-8A71-46B8D7686170}" srcOrd="0" destOrd="0" presId="urn:microsoft.com/office/officeart/2005/8/layout/orgChart1"/>
    <dgm:cxn modelId="{5B5256EB-F6D5-4A10-9BC3-79321965DDD0}" type="presParOf" srcId="{CD737366-D88E-488B-B3E1-3E4718AC6C1E}" destId="{CD0F1DA4-F672-4C68-B5FF-173197C422E0}" srcOrd="1" destOrd="0" presId="urn:microsoft.com/office/officeart/2005/8/layout/orgChart1"/>
    <dgm:cxn modelId="{B59AF0C3-4F07-4FE9-973B-2977882DC7AF}" type="presParOf" srcId="{F7FB72F9-C538-4419-9F7B-986C11FF2CBE}" destId="{19B64E4A-878E-46C7-BBA9-DFCA952FFC75}" srcOrd="1" destOrd="0" presId="urn:microsoft.com/office/officeart/2005/8/layout/orgChart1"/>
    <dgm:cxn modelId="{1A12B523-A533-404D-A718-78D3CBE62A67}" type="presParOf" srcId="{F7FB72F9-C538-4419-9F7B-986C11FF2CBE}" destId="{BABCFCE8-D6D0-4BE7-B638-359C71486C0F}" srcOrd="2" destOrd="0" presId="urn:microsoft.com/office/officeart/2005/8/layout/orgChart1"/>
    <dgm:cxn modelId="{F3A9AFC1-A0B5-463C-AF5B-DD4D50CAB60B}" type="presParOf" srcId="{DABC7AEF-22C2-4D67-BDF8-54DBFA8A47B3}" destId="{1B4F046F-5124-47FF-8232-405814845E41}" srcOrd="2" destOrd="0" presId="urn:microsoft.com/office/officeart/2005/8/layout/orgChart1"/>
    <dgm:cxn modelId="{6F4E39FC-F539-4520-917F-5ED055C7F206}" type="presParOf" srcId="{DABC7AEF-22C2-4D67-BDF8-54DBFA8A47B3}" destId="{4B035B51-5ADD-4EA7-BB63-86076918B500}" srcOrd="3" destOrd="0" presId="urn:microsoft.com/office/officeart/2005/8/layout/orgChart1"/>
    <dgm:cxn modelId="{ACBA0E0E-1756-41F2-A2BC-F8EAA83132A4}" type="presParOf" srcId="{4B035B51-5ADD-4EA7-BB63-86076918B500}" destId="{AA467295-6895-495E-9D56-38DA5ED3E6F1}" srcOrd="0" destOrd="0" presId="urn:microsoft.com/office/officeart/2005/8/layout/orgChart1"/>
    <dgm:cxn modelId="{0A0572AA-FD2C-4682-85F0-1A94D9147C68}" type="presParOf" srcId="{AA467295-6895-495E-9D56-38DA5ED3E6F1}" destId="{CDD8E113-884A-46AB-A6C3-3BFA8DBEEB67}" srcOrd="0" destOrd="0" presId="urn:microsoft.com/office/officeart/2005/8/layout/orgChart1"/>
    <dgm:cxn modelId="{7FA3FD03-9730-4A3B-8C56-E0ED0C327A0E}" type="presParOf" srcId="{AA467295-6895-495E-9D56-38DA5ED3E6F1}" destId="{B742CF3A-6A69-4931-873B-184E18282179}" srcOrd="1" destOrd="0" presId="urn:microsoft.com/office/officeart/2005/8/layout/orgChart1"/>
    <dgm:cxn modelId="{CBA0FC22-EEBF-40FB-9B23-EBACB07A95D0}" type="presParOf" srcId="{4B035B51-5ADD-4EA7-BB63-86076918B500}" destId="{231EA29E-1227-4DC9-A97C-C2AD04F8CC7C}" srcOrd="1" destOrd="0" presId="urn:microsoft.com/office/officeart/2005/8/layout/orgChart1"/>
    <dgm:cxn modelId="{417834CC-5F78-430F-8770-FF68BEF6589C}" type="presParOf" srcId="{4B035B51-5ADD-4EA7-BB63-86076918B500}" destId="{15776939-36B4-4634-AA6C-E932944CAEFE}" srcOrd="2" destOrd="0" presId="urn:microsoft.com/office/officeart/2005/8/layout/orgChart1"/>
    <dgm:cxn modelId="{AD76BDD9-120E-4D6A-ADEB-2D3DCE7936E6}" type="presParOf" srcId="{88CE62C6-31B6-4FA6-A06D-779141435B31}" destId="{CA1E6031-84F8-4CB5-9BC2-905EEFB6DF9B}" srcOrd="2" destOrd="0" presId="urn:microsoft.com/office/officeart/2005/8/layout/orgChart1"/>
    <dgm:cxn modelId="{682CC666-70BE-467D-ABD7-E4EFB4E44158}" type="presParOf" srcId="{CA1E6031-84F8-4CB5-9BC2-905EEFB6DF9B}" destId="{569A69F5-8717-4DFC-8A71-1750FC9D05EF}" srcOrd="0" destOrd="0" presId="urn:microsoft.com/office/officeart/2005/8/layout/orgChart1"/>
    <dgm:cxn modelId="{D022CD0B-F3E9-4FBE-94C0-5BC4A321B903}" type="presParOf" srcId="{CA1E6031-84F8-4CB5-9BC2-905EEFB6DF9B}" destId="{4827B4F3-E439-4692-B9FE-C6AE0AE44C4C}" srcOrd="1" destOrd="0" presId="urn:microsoft.com/office/officeart/2005/8/layout/orgChart1"/>
    <dgm:cxn modelId="{3171DEB5-1C07-4DBA-81CB-5B45B31BB1CF}" type="presParOf" srcId="{4827B4F3-E439-4692-B9FE-C6AE0AE44C4C}" destId="{08BE420F-303B-4169-BA70-F9EB441B7C46}" srcOrd="0" destOrd="0" presId="urn:microsoft.com/office/officeart/2005/8/layout/orgChart1"/>
    <dgm:cxn modelId="{B07C0531-5E4A-45DC-B82E-A481A9C26811}" type="presParOf" srcId="{08BE420F-303B-4169-BA70-F9EB441B7C46}" destId="{0392BC08-6FDF-436D-A14F-69F2B1D6D702}" srcOrd="0" destOrd="0" presId="urn:microsoft.com/office/officeart/2005/8/layout/orgChart1"/>
    <dgm:cxn modelId="{78A5FE1D-7538-487E-9C15-099D74835B40}" type="presParOf" srcId="{08BE420F-303B-4169-BA70-F9EB441B7C46}" destId="{E0B16955-6A7E-48FF-9D87-D05CEFD1CCC7}" srcOrd="1" destOrd="0" presId="urn:microsoft.com/office/officeart/2005/8/layout/orgChart1"/>
    <dgm:cxn modelId="{BB82A6C0-52E6-49B8-B030-6EE8FB12B173}" type="presParOf" srcId="{4827B4F3-E439-4692-B9FE-C6AE0AE44C4C}" destId="{F59D2FF9-45C9-4611-B4FA-86EE40044210}" srcOrd="1" destOrd="0" presId="urn:microsoft.com/office/officeart/2005/8/layout/orgChart1"/>
    <dgm:cxn modelId="{B0D91AAC-5A06-4335-8702-97C80E34DA85}" type="presParOf" srcId="{4827B4F3-E439-4692-B9FE-C6AE0AE44C4C}" destId="{7F2DC794-F908-477B-AEBC-6E495615677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CC79A07-18F0-4982-BCAE-F0F289C5BEC0}" type="doc">
      <dgm:prSet loTypeId="urn:microsoft.com/office/officeart/2005/8/layout/orgChart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F182B63-8433-4DF1-A8EC-31994EE7C233}" type="asst">
      <dgm:prSet phldrT="[Текст]" phldr="1"/>
      <dgm:spPr/>
      <dgm:t>
        <a:bodyPr/>
        <a:lstStyle/>
        <a:p>
          <a:endParaRPr lang="ru-RU"/>
        </a:p>
      </dgm:t>
    </dgm:pt>
    <dgm:pt modelId="{6DBBAB2C-F4F8-4A55-91DC-13C5F8EBE2E5}" type="parTrans" cxnId="{C5975D41-9A2F-4715-B74A-2DA2A8779E84}">
      <dgm:prSet/>
      <dgm:spPr/>
      <dgm:t>
        <a:bodyPr/>
        <a:lstStyle/>
        <a:p>
          <a:endParaRPr lang="ru-RU"/>
        </a:p>
      </dgm:t>
    </dgm:pt>
    <dgm:pt modelId="{7E66D741-203E-4645-B6C9-4F8B4D8043E6}" type="sibTrans" cxnId="{C5975D41-9A2F-4715-B74A-2DA2A8779E84}">
      <dgm:prSet/>
      <dgm:spPr/>
      <dgm:t>
        <a:bodyPr/>
        <a:lstStyle/>
        <a:p>
          <a:endParaRPr lang="ru-RU"/>
        </a:p>
      </dgm:t>
    </dgm:pt>
    <dgm:pt modelId="{7BFFC1F1-B72C-489E-9768-F4B6BE49F2D9}">
      <dgm:prSet phldrT="[Текст]"/>
      <dgm:spPr/>
      <dgm:t>
        <a:bodyPr/>
        <a:lstStyle/>
        <a:p>
          <a:r>
            <a:rPr lang="uk-UA" dirty="0" smtClean="0"/>
            <a:t>Хондрити</a:t>
          </a:r>
          <a:endParaRPr lang="ru-RU" dirty="0"/>
        </a:p>
      </dgm:t>
    </dgm:pt>
    <dgm:pt modelId="{5A04E49D-8ABD-4EE5-9BF7-828125B115E5}" type="parTrans" cxnId="{B6C460BA-B9BE-4ABE-88D6-35C389CEFFB2}">
      <dgm:prSet/>
      <dgm:spPr/>
      <dgm:t>
        <a:bodyPr/>
        <a:lstStyle/>
        <a:p>
          <a:endParaRPr lang="ru-RU"/>
        </a:p>
      </dgm:t>
    </dgm:pt>
    <dgm:pt modelId="{68EE82B3-6D73-4BB4-A5F2-0783F7069FDC}" type="sibTrans" cxnId="{B6C460BA-B9BE-4ABE-88D6-35C389CEFFB2}">
      <dgm:prSet/>
      <dgm:spPr/>
      <dgm:t>
        <a:bodyPr/>
        <a:lstStyle/>
        <a:p>
          <a:endParaRPr lang="ru-RU"/>
        </a:p>
      </dgm:t>
    </dgm:pt>
    <dgm:pt modelId="{1C6983A2-B816-449A-A499-57ED60EA96AC}">
      <dgm:prSet phldrT="[Текст]"/>
      <dgm:spPr/>
      <dgm:t>
        <a:bodyPr/>
        <a:lstStyle/>
        <a:p>
          <a:r>
            <a:rPr lang="uk-UA" dirty="0" smtClean="0"/>
            <a:t>Ахондрити</a:t>
          </a:r>
          <a:endParaRPr lang="ru-RU" dirty="0"/>
        </a:p>
      </dgm:t>
    </dgm:pt>
    <dgm:pt modelId="{3DF2E27A-183C-49FD-ACCA-D30865E2A910}" type="parTrans" cxnId="{1F74DDE6-0CFE-4B52-9711-176EC205A5FC}">
      <dgm:prSet/>
      <dgm:spPr/>
      <dgm:t>
        <a:bodyPr/>
        <a:lstStyle/>
        <a:p>
          <a:endParaRPr lang="ru-RU"/>
        </a:p>
      </dgm:t>
    </dgm:pt>
    <dgm:pt modelId="{0691EDEE-F629-4064-A588-CDE10E3352FA}" type="sibTrans" cxnId="{1F74DDE6-0CFE-4B52-9711-176EC205A5FC}">
      <dgm:prSet/>
      <dgm:spPr/>
      <dgm:t>
        <a:bodyPr/>
        <a:lstStyle/>
        <a:p>
          <a:endParaRPr lang="ru-RU"/>
        </a:p>
      </dgm:t>
    </dgm:pt>
    <dgm:pt modelId="{339E130C-75F3-4A77-9BC1-94D30A8052F0}">
      <dgm:prSet/>
      <dgm:spPr/>
      <dgm:t>
        <a:bodyPr/>
        <a:lstStyle/>
        <a:p>
          <a:r>
            <a:rPr lang="ru-RU" dirty="0" err="1" smtClean="0"/>
            <a:t>Кам'яні</a:t>
          </a:r>
          <a:r>
            <a:rPr lang="ru-RU" dirty="0" smtClean="0"/>
            <a:t> </a:t>
          </a:r>
          <a:r>
            <a:rPr lang="ru-RU" dirty="0" err="1" smtClean="0"/>
            <a:t>метеорити</a:t>
          </a:r>
          <a:endParaRPr lang="ru-RU" dirty="0"/>
        </a:p>
      </dgm:t>
    </dgm:pt>
    <dgm:pt modelId="{5235321F-7208-4CFD-A517-BF4259C9441B}" type="parTrans" cxnId="{6D34D90F-DE3B-4400-8EE9-FC314D398C18}">
      <dgm:prSet/>
      <dgm:spPr/>
      <dgm:t>
        <a:bodyPr/>
        <a:lstStyle/>
        <a:p>
          <a:endParaRPr lang="ru-RU"/>
        </a:p>
      </dgm:t>
    </dgm:pt>
    <dgm:pt modelId="{E1A747B1-B5F9-4E09-9DBA-1288408C8664}" type="sibTrans" cxnId="{6D34D90F-DE3B-4400-8EE9-FC314D398C18}">
      <dgm:prSet/>
      <dgm:spPr/>
      <dgm:t>
        <a:bodyPr/>
        <a:lstStyle/>
        <a:p>
          <a:endParaRPr lang="ru-RU"/>
        </a:p>
      </dgm:t>
    </dgm:pt>
    <dgm:pt modelId="{3ED1B7B1-DF15-40F7-88BD-73853F7D01F6}" type="pres">
      <dgm:prSet presAssocID="{ACC79A07-18F0-4982-BCAE-F0F289C5BEC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C68717D-10F9-4D54-8A0A-9E4392767ADA}" type="pres">
      <dgm:prSet presAssocID="{4F182B63-8433-4DF1-A8EC-31994EE7C233}" presName="hierRoot1" presStyleCnt="0">
        <dgm:presLayoutVars>
          <dgm:hierBranch val="init"/>
        </dgm:presLayoutVars>
      </dgm:prSet>
      <dgm:spPr/>
    </dgm:pt>
    <dgm:pt modelId="{EF386541-F371-45F1-9265-7BD8025B875E}" type="pres">
      <dgm:prSet presAssocID="{4F182B63-8433-4DF1-A8EC-31994EE7C233}" presName="rootComposite1" presStyleCnt="0"/>
      <dgm:spPr/>
    </dgm:pt>
    <dgm:pt modelId="{F191457E-AC31-4251-A1FD-96A269EE4FB7}" type="pres">
      <dgm:prSet presAssocID="{4F182B63-8433-4DF1-A8EC-31994EE7C233}" presName="rootText1" presStyleLbl="node0" presStyleIdx="0" presStyleCnt="2" custLinFactNeighborX="18670" custLinFactNeighborY="-1840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BE1225C-206E-4D53-A68D-1737A24D3A07}" type="pres">
      <dgm:prSet presAssocID="{4F182B63-8433-4DF1-A8EC-31994EE7C233}" presName="rootConnector1" presStyleLbl="asst0" presStyleIdx="0" presStyleCnt="0"/>
      <dgm:spPr/>
      <dgm:t>
        <a:bodyPr/>
        <a:lstStyle/>
        <a:p>
          <a:endParaRPr lang="ru-RU"/>
        </a:p>
      </dgm:t>
    </dgm:pt>
    <dgm:pt modelId="{B9ADCA38-269F-4ECA-A49A-B1ABCEC6263B}" type="pres">
      <dgm:prSet presAssocID="{4F182B63-8433-4DF1-A8EC-31994EE7C233}" presName="hierChild2" presStyleCnt="0"/>
      <dgm:spPr/>
    </dgm:pt>
    <dgm:pt modelId="{21BDB0D4-701C-4A07-9A36-B6CA9414348D}" type="pres">
      <dgm:prSet presAssocID="{5A04E49D-8ABD-4EE5-9BF7-828125B115E5}" presName="Name37" presStyleLbl="parChTrans1D2" presStyleIdx="0" presStyleCnt="2"/>
      <dgm:spPr/>
      <dgm:t>
        <a:bodyPr/>
        <a:lstStyle/>
        <a:p>
          <a:endParaRPr lang="ru-RU"/>
        </a:p>
      </dgm:t>
    </dgm:pt>
    <dgm:pt modelId="{2028C4B4-D67B-488F-A513-A447193C88BB}" type="pres">
      <dgm:prSet presAssocID="{7BFFC1F1-B72C-489E-9768-F4B6BE49F2D9}" presName="hierRoot2" presStyleCnt="0">
        <dgm:presLayoutVars>
          <dgm:hierBranch val="init"/>
        </dgm:presLayoutVars>
      </dgm:prSet>
      <dgm:spPr/>
    </dgm:pt>
    <dgm:pt modelId="{729B1162-5172-41F6-B996-D99D903C52E2}" type="pres">
      <dgm:prSet presAssocID="{7BFFC1F1-B72C-489E-9768-F4B6BE49F2D9}" presName="rootComposite" presStyleCnt="0"/>
      <dgm:spPr/>
    </dgm:pt>
    <dgm:pt modelId="{6E5FDA8D-8215-4B4D-B791-DE9EC0C8C7FA}" type="pres">
      <dgm:prSet presAssocID="{7BFFC1F1-B72C-489E-9768-F4B6BE49F2D9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AFAB759-6850-420E-9372-C565FC8E8933}" type="pres">
      <dgm:prSet presAssocID="{7BFFC1F1-B72C-489E-9768-F4B6BE49F2D9}" presName="rootConnector" presStyleLbl="node2" presStyleIdx="0" presStyleCnt="2"/>
      <dgm:spPr/>
      <dgm:t>
        <a:bodyPr/>
        <a:lstStyle/>
        <a:p>
          <a:endParaRPr lang="ru-RU"/>
        </a:p>
      </dgm:t>
    </dgm:pt>
    <dgm:pt modelId="{E61FF961-3668-4CEC-B9A0-47CF63DF4671}" type="pres">
      <dgm:prSet presAssocID="{7BFFC1F1-B72C-489E-9768-F4B6BE49F2D9}" presName="hierChild4" presStyleCnt="0"/>
      <dgm:spPr/>
    </dgm:pt>
    <dgm:pt modelId="{BA7C69FB-4B9D-484C-BE6C-FD95242ECABA}" type="pres">
      <dgm:prSet presAssocID="{7BFFC1F1-B72C-489E-9768-F4B6BE49F2D9}" presName="hierChild5" presStyleCnt="0"/>
      <dgm:spPr/>
    </dgm:pt>
    <dgm:pt modelId="{7B4E639F-2C69-482F-9E88-DB5674D224AC}" type="pres">
      <dgm:prSet presAssocID="{3DF2E27A-183C-49FD-ACCA-D30865E2A910}" presName="Name37" presStyleLbl="parChTrans1D2" presStyleIdx="1" presStyleCnt="2"/>
      <dgm:spPr/>
      <dgm:t>
        <a:bodyPr/>
        <a:lstStyle/>
        <a:p>
          <a:endParaRPr lang="ru-RU"/>
        </a:p>
      </dgm:t>
    </dgm:pt>
    <dgm:pt modelId="{913AD8EE-FCA8-470A-9AC7-FB2BD4355BE0}" type="pres">
      <dgm:prSet presAssocID="{1C6983A2-B816-449A-A499-57ED60EA96AC}" presName="hierRoot2" presStyleCnt="0">
        <dgm:presLayoutVars>
          <dgm:hierBranch val="init"/>
        </dgm:presLayoutVars>
      </dgm:prSet>
      <dgm:spPr/>
    </dgm:pt>
    <dgm:pt modelId="{16FF5199-6019-4B3E-9A57-F0A7DEAB1EC8}" type="pres">
      <dgm:prSet presAssocID="{1C6983A2-B816-449A-A499-57ED60EA96AC}" presName="rootComposite" presStyleCnt="0"/>
      <dgm:spPr/>
    </dgm:pt>
    <dgm:pt modelId="{E5397336-47B8-4CA9-AB96-D3A1C4345770}" type="pres">
      <dgm:prSet presAssocID="{1C6983A2-B816-449A-A499-57ED60EA96AC}" presName="rootText" presStyleLbl="node2" presStyleIdx="1" presStyleCnt="2" custLinFactNeighborX="41919" custLinFactNeighborY="-768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0942411-1EF8-45A2-8DA5-181522D62C85}" type="pres">
      <dgm:prSet presAssocID="{1C6983A2-B816-449A-A499-57ED60EA96AC}" presName="rootConnector" presStyleLbl="node2" presStyleIdx="1" presStyleCnt="2"/>
      <dgm:spPr/>
      <dgm:t>
        <a:bodyPr/>
        <a:lstStyle/>
        <a:p>
          <a:endParaRPr lang="ru-RU"/>
        </a:p>
      </dgm:t>
    </dgm:pt>
    <dgm:pt modelId="{2CE61701-A741-449A-A17F-D0A66E287D2B}" type="pres">
      <dgm:prSet presAssocID="{1C6983A2-B816-449A-A499-57ED60EA96AC}" presName="hierChild4" presStyleCnt="0"/>
      <dgm:spPr/>
    </dgm:pt>
    <dgm:pt modelId="{FFBC72E6-6B4C-45BB-80E7-8651CA1B8E42}" type="pres">
      <dgm:prSet presAssocID="{1C6983A2-B816-449A-A499-57ED60EA96AC}" presName="hierChild5" presStyleCnt="0"/>
      <dgm:spPr/>
    </dgm:pt>
    <dgm:pt modelId="{6D0B3F2D-0505-4B30-9F49-AACE7D88B2E4}" type="pres">
      <dgm:prSet presAssocID="{4F182B63-8433-4DF1-A8EC-31994EE7C233}" presName="hierChild3" presStyleCnt="0"/>
      <dgm:spPr/>
    </dgm:pt>
    <dgm:pt modelId="{D27A9B60-3FC7-4ED9-AD55-E7A67BF16A1A}" type="pres">
      <dgm:prSet presAssocID="{339E130C-75F3-4A77-9BC1-94D30A8052F0}" presName="hierRoot1" presStyleCnt="0">
        <dgm:presLayoutVars>
          <dgm:hierBranch val="init"/>
        </dgm:presLayoutVars>
      </dgm:prSet>
      <dgm:spPr/>
    </dgm:pt>
    <dgm:pt modelId="{90622E5F-06DE-48CE-A156-D7DD3D276E0F}" type="pres">
      <dgm:prSet presAssocID="{339E130C-75F3-4A77-9BC1-94D30A8052F0}" presName="rootComposite1" presStyleCnt="0"/>
      <dgm:spPr/>
    </dgm:pt>
    <dgm:pt modelId="{68DE9226-5D08-4904-B95D-50CC356F45A3}" type="pres">
      <dgm:prSet presAssocID="{339E130C-75F3-4A77-9BC1-94D30A8052F0}" presName="rootText1" presStyleLbl="node0" presStyleIdx="1" presStyleCnt="2" custLinFactX="-2330" custLinFactNeighborX="-100000" custLinFactNeighborY="-1840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507302B-8BBA-4178-9C8F-C0E1549C90A5}" type="pres">
      <dgm:prSet presAssocID="{339E130C-75F3-4A77-9BC1-94D30A8052F0}" presName="rootConnector1" presStyleLbl="node1" presStyleIdx="0" presStyleCnt="0"/>
      <dgm:spPr/>
      <dgm:t>
        <a:bodyPr/>
        <a:lstStyle/>
        <a:p>
          <a:endParaRPr lang="ru-RU"/>
        </a:p>
      </dgm:t>
    </dgm:pt>
    <dgm:pt modelId="{832BB850-D9CA-4316-82F4-8EDE346D22B9}" type="pres">
      <dgm:prSet presAssocID="{339E130C-75F3-4A77-9BC1-94D30A8052F0}" presName="hierChild2" presStyleCnt="0"/>
      <dgm:spPr/>
    </dgm:pt>
    <dgm:pt modelId="{DA254D02-69F9-4D03-8B0E-6FFABDFACFA9}" type="pres">
      <dgm:prSet presAssocID="{339E130C-75F3-4A77-9BC1-94D30A8052F0}" presName="hierChild3" presStyleCnt="0"/>
      <dgm:spPr/>
    </dgm:pt>
  </dgm:ptLst>
  <dgm:cxnLst>
    <dgm:cxn modelId="{1F74DDE6-0CFE-4B52-9711-176EC205A5FC}" srcId="{4F182B63-8433-4DF1-A8EC-31994EE7C233}" destId="{1C6983A2-B816-449A-A499-57ED60EA96AC}" srcOrd="1" destOrd="0" parTransId="{3DF2E27A-183C-49FD-ACCA-D30865E2A910}" sibTransId="{0691EDEE-F629-4064-A588-CDE10E3352FA}"/>
    <dgm:cxn modelId="{DE1983DE-55FD-47E7-884D-3DC9C66DE337}" type="presOf" srcId="{7BFFC1F1-B72C-489E-9768-F4B6BE49F2D9}" destId="{2AFAB759-6850-420E-9372-C565FC8E8933}" srcOrd="1" destOrd="0" presId="urn:microsoft.com/office/officeart/2005/8/layout/orgChart1"/>
    <dgm:cxn modelId="{B6C460BA-B9BE-4ABE-88D6-35C389CEFFB2}" srcId="{4F182B63-8433-4DF1-A8EC-31994EE7C233}" destId="{7BFFC1F1-B72C-489E-9768-F4B6BE49F2D9}" srcOrd="0" destOrd="0" parTransId="{5A04E49D-8ABD-4EE5-9BF7-828125B115E5}" sibTransId="{68EE82B3-6D73-4BB4-A5F2-0783F7069FDC}"/>
    <dgm:cxn modelId="{CD4828EF-F41A-460E-86CF-E11D3521BF51}" type="presOf" srcId="{1C6983A2-B816-449A-A499-57ED60EA96AC}" destId="{E5397336-47B8-4CA9-AB96-D3A1C4345770}" srcOrd="0" destOrd="0" presId="urn:microsoft.com/office/officeart/2005/8/layout/orgChart1"/>
    <dgm:cxn modelId="{A95022FF-408A-4105-85AA-9097514DCCC8}" type="presOf" srcId="{3DF2E27A-183C-49FD-ACCA-D30865E2A910}" destId="{7B4E639F-2C69-482F-9E88-DB5674D224AC}" srcOrd="0" destOrd="0" presId="urn:microsoft.com/office/officeart/2005/8/layout/orgChart1"/>
    <dgm:cxn modelId="{D5C2EBA8-0EEC-4E95-B3A2-9D6D8F1D70B6}" type="presOf" srcId="{7BFFC1F1-B72C-489E-9768-F4B6BE49F2D9}" destId="{6E5FDA8D-8215-4B4D-B791-DE9EC0C8C7FA}" srcOrd="0" destOrd="0" presId="urn:microsoft.com/office/officeart/2005/8/layout/orgChart1"/>
    <dgm:cxn modelId="{424BCA2F-EA1D-40C5-A642-BD13F1061242}" type="presOf" srcId="{5A04E49D-8ABD-4EE5-9BF7-828125B115E5}" destId="{21BDB0D4-701C-4A07-9A36-B6CA9414348D}" srcOrd="0" destOrd="0" presId="urn:microsoft.com/office/officeart/2005/8/layout/orgChart1"/>
    <dgm:cxn modelId="{C5975D41-9A2F-4715-B74A-2DA2A8779E84}" srcId="{ACC79A07-18F0-4982-BCAE-F0F289C5BEC0}" destId="{4F182B63-8433-4DF1-A8EC-31994EE7C233}" srcOrd="0" destOrd="0" parTransId="{6DBBAB2C-F4F8-4A55-91DC-13C5F8EBE2E5}" sibTransId="{7E66D741-203E-4645-B6C9-4F8B4D8043E6}"/>
    <dgm:cxn modelId="{0ACF4A49-4F99-41EF-8570-96863263D8E1}" type="presOf" srcId="{1C6983A2-B816-449A-A499-57ED60EA96AC}" destId="{20942411-1EF8-45A2-8DA5-181522D62C85}" srcOrd="1" destOrd="0" presId="urn:microsoft.com/office/officeart/2005/8/layout/orgChart1"/>
    <dgm:cxn modelId="{6F4C60CA-7369-4673-85E2-8DEBA7552B89}" type="presOf" srcId="{ACC79A07-18F0-4982-BCAE-F0F289C5BEC0}" destId="{3ED1B7B1-DF15-40F7-88BD-73853F7D01F6}" srcOrd="0" destOrd="0" presId="urn:microsoft.com/office/officeart/2005/8/layout/orgChart1"/>
    <dgm:cxn modelId="{6D34D90F-DE3B-4400-8EE9-FC314D398C18}" srcId="{ACC79A07-18F0-4982-BCAE-F0F289C5BEC0}" destId="{339E130C-75F3-4A77-9BC1-94D30A8052F0}" srcOrd="1" destOrd="0" parTransId="{5235321F-7208-4CFD-A517-BF4259C9441B}" sibTransId="{E1A747B1-B5F9-4E09-9DBA-1288408C8664}"/>
    <dgm:cxn modelId="{07217ED5-9CD7-4A61-81A2-C2C37CC60CB3}" type="presOf" srcId="{4F182B63-8433-4DF1-A8EC-31994EE7C233}" destId="{F191457E-AC31-4251-A1FD-96A269EE4FB7}" srcOrd="0" destOrd="0" presId="urn:microsoft.com/office/officeart/2005/8/layout/orgChart1"/>
    <dgm:cxn modelId="{C8F71FF1-7B4E-48F1-8B1B-DEFEE8CA06DA}" type="presOf" srcId="{4F182B63-8433-4DF1-A8EC-31994EE7C233}" destId="{0BE1225C-206E-4D53-A68D-1737A24D3A07}" srcOrd="1" destOrd="0" presId="urn:microsoft.com/office/officeart/2005/8/layout/orgChart1"/>
    <dgm:cxn modelId="{29A5D154-9E33-4901-BE98-176C1538D5A6}" type="presOf" srcId="{339E130C-75F3-4A77-9BC1-94D30A8052F0}" destId="{68DE9226-5D08-4904-B95D-50CC356F45A3}" srcOrd="0" destOrd="0" presId="urn:microsoft.com/office/officeart/2005/8/layout/orgChart1"/>
    <dgm:cxn modelId="{71F5FE82-6901-44A1-AD98-C44F53454EBE}" type="presOf" srcId="{339E130C-75F3-4A77-9BC1-94D30A8052F0}" destId="{4507302B-8BBA-4178-9C8F-C0E1549C90A5}" srcOrd="1" destOrd="0" presId="urn:microsoft.com/office/officeart/2005/8/layout/orgChart1"/>
    <dgm:cxn modelId="{FFCDAE3D-9651-4A76-8FA5-00496362FD32}" type="presParOf" srcId="{3ED1B7B1-DF15-40F7-88BD-73853F7D01F6}" destId="{CC68717D-10F9-4D54-8A0A-9E4392767ADA}" srcOrd="0" destOrd="0" presId="urn:microsoft.com/office/officeart/2005/8/layout/orgChart1"/>
    <dgm:cxn modelId="{7B62A87F-54C2-4340-B5C2-39890CE655F8}" type="presParOf" srcId="{CC68717D-10F9-4D54-8A0A-9E4392767ADA}" destId="{EF386541-F371-45F1-9265-7BD8025B875E}" srcOrd="0" destOrd="0" presId="urn:microsoft.com/office/officeart/2005/8/layout/orgChart1"/>
    <dgm:cxn modelId="{DCD8FD64-BD9E-470C-BCE5-DEC09C956A18}" type="presParOf" srcId="{EF386541-F371-45F1-9265-7BD8025B875E}" destId="{F191457E-AC31-4251-A1FD-96A269EE4FB7}" srcOrd="0" destOrd="0" presId="urn:microsoft.com/office/officeart/2005/8/layout/orgChart1"/>
    <dgm:cxn modelId="{AAD29B5F-1015-45CB-9962-F9AD9B9AB76C}" type="presParOf" srcId="{EF386541-F371-45F1-9265-7BD8025B875E}" destId="{0BE1225C-206E-4D53-A68D-1737A24D3A07}" srcOrd="1" destOrd="0" presId="urn:microsoft.com/office/officeart/2005/8/layout/orgChart1"/>
    <dgm:cxn modelId="{29ED1F9A-EE45-4E8E-8967-9DFF2E0B4EAE}" type="presParOf" srcId="{CC68717D-10F9-4D54-8A0A-9E4392767ADA}" destId="{B9ADCA38-269F-4ECA-A49A-B1ABCEC6263B}" srcOrd="1" destOrd="0" presId="urn:microsoft.com/office/officeart/2005/8/layout/orgChart1"/>
    <dgm:cxn modelId="{CBE90DBD-3AFA-4672-BF00-63A765DACF0B}" type="presParOf" srcId="{B9ADCA38-269F-4ECA-A49A-B1ABCEC6263B}" destId="{21BDB0D4-701C-4A07-9A36-B6CA9414348D}" srcOrd="0" destOrd="0" presId="urn:microsoft.com/office/officeart/2005/8/layout/orgChart1"/>
    <dgm:cxn modelId="{AAF2968C-24A2-425C-9344-5E6F962F0F8B}" type="presParOf" srcId="{B9ADCA38-269F-4ECA-A49A-B1ABCEC6263B}" destId="{2028C4B4-D67B-488F-A513-A447193C88BB}" srcOrd="1" destOrd="0" presId="urn:microsoft.com/office/officeart/2005/8/layout/orgChart1"/>
    <dgm:cxn modelId="{06BE6E97-A8BD-48D1-9C2B-BCEB76E2CFFC}" type="presParOf" srcId="{2028C4B4-D67B-488F-A513-A447193C88BB}" destId="{729B1162-5172-41F6-B996-D99D903C52E2}" srcOrd="0" destOrd="0" presId="urn:microsoft.com/office/officeart/2005/8/layout/orgChart1"/>
    <dgm:cxn modelId="{06FDF5EE-946F-4183-83FB-6B86F3AE8FC0}" type="presParOf" srcId="{729B1162-5172-41F6-B996-D99D903C52E2}" destId="{6E5FDA8D-8215-4B4D-B791-DE9EC0C8C7FA}" srcOrd="0" destOrd="0" presId="urn:microsoft.com/office/officeart/2005/8/layout/orgChart1"/>
    <dgm:cxn modelId="{0620E0BF-6815-4929-B93D-047D3D35C7C6}" type="presParOf" srcId="{729B1162-5172-41F6-B996-D99D903C52E2}" destId="{2AFAB759-6850-420E-9372-C565FC8E8933}" srcOrd="1" destOrd="0" presId="urn:microsoft.com/office/officeart/2005/8/layout/orgChart1"/>
    <dgm:cxn modelId="{0255163A-116E-4D09-BBBD-A1FDBF7F62B7}" type="presParOf" srcId="{2028C4B4-D67B-488F-A513-A447193C88BB}" destId="{E61FF961-3668-4CEC-B9A0-47CF63DF4671}" srcOrd="1" destOrd="0" presId="urn:microsoft.com/office/officeart/2005/8/layout/orgChart1"/>
    <dgm:cxn modelId="{6A6B9C6E-AFC5-4F01-8012-2944F9251428}" type="presParOf" srcId="{2028C4B4-D67B-488F-A513-A447193C88BB}" destId="{BA7C69FB-4B9D-484C-BE6C-FD95242ECABA}" srcOrd="2" destOrd="0" presId="urn:microsoft.com/office/officeart/2005/8/layout/orgChart1"/>
    <dgm:cxn modelId="{A02164DC-E7A6-4FE4-B2BF-0133798FDEDD}" type="presParOf" srcId="{B9ADCA38-269F-4ECA-A49A-B1ABCEC6263B}" destId="{7B4E639F-2C69-482F-9E88-DB5674D224AC}" srcOrd="2" destOrd="0" presId="urn:microsoft.com/office/officeart/2005/8/layout/orgChart1"/>
    <dgm:cxn modelId="{787D3486-0541-4AF8-B6FE-2ED6572A83C6}" type="presParOf" srcId="{B9ADCA38-269F-4ECA-A49A-B1ABCEC6263B}" destId="{913AD8EE-FCA8-470A-9AC7-FB2BD4355BE0}" srcOrd="3" destOrd="0" presId="urn:microsoft.com/office/officeart/2005/8/layout/orgChart1"/>
    <dgm:cxn modelId="{12311535-F687-4D25-9F45-8A5C3AC84329}" type="presParOf" srcId="{913AD8EE-FCA8-470A-9AC7-FB2BD4355BE0}" destId="{16FF5199-6019-4B3E-9A57-F0A7DEAB1EC8}" srcOrd="0" destOrd="0" presId="urn:microsoft.com/office/officeart/2005/8/layout/orgChart1"/>
    <dgm:cxn modelId="{F08EFD02-9DBC-4866-B942-4C551FC404A2}" type="presParOf" srcId="{16FF5199-6019-4B3E-9A57-F0A7DEAB1EC8}" destId="{E5397336-47B8-4CA9-AB96-D3A1C4345770}" srcOrd="0" destOrd="0" presId="urn:microsoft.com/office/officeart/2005/8/layout/orgChart1"/>
    <dgm:cxn modelId="{C99C92AB-44E2-4A33-B613-B87A4EA1451E}" type="presParOf" srcId="{16FF5199-6019-4B3E-9A57-F0A7DEAB1EC8}" destId="{20942411-1EF8-45A2-8DA5-181522D62C85}" srcOrd="1" destOrd="0" presId="urn:microsoft.com/office/officeart/2005/8/layout/orgChart1"/>
    <dgm:cxn modelId="{470B1B52-1A27-4BB7-B07B-9FC4E2C4DB64}" type="presParOf" srcId="{913AD8EE-FCA8-470A-9AC7-FB2BD4355BE0}" destId="{2CE61701-A741-449A-A17F-D0A66E287D2B}" srcOrd="1" destOrd="0" presId="urn:microsoft.com/office/officeart/2005/8/layout/orgChart1"/>
    <dgm:cxn modelId="{CA1A25A8-C470-4527-BEFF-5E29518507F2}" type="presParOf" srcId="{913AD8EE-FCA8-470A-9AC7-FB2BD4355BE0}" destId="{FFBC72E6-6B4C-45BB-80E7-8651CA1B8E42}" srcOrd="2" destOrd="0" presId="urn:microsoft.com/office/officeart/2005/8/layout/orgChart1"/>
    <dgm:cxn modelId="{E8893B99-0B0F-40A9-83F1-CA4596D32BA9}" type="presParOf" srcId="{CC68717D-10F9-4D54-8A0A-9E4392767ADA}" destId="{6D0B3F2D-0505-4B30-9F49-AACE7D88B2E4}" srcOrd="2" destOrd="0" presId="urn:microsoft.com/office/officeart/2005/8/layout/orgChart1"/>
    <dgm:cxn modelId="{F4AAEA04-9EA1-4216-B5DD-B44F898C3DF8}" type="presParOf" srcId="{3ED1B7B1-DF15-40F7-88BD-73853F7D01F6}" destId="{D27A9B60-3FC7-4ED9-AD55-E7A67BF16A1A}" srcOrd="1" destOrd="0" presId="urn:microsoft.com/office/officeart/2005/8/layout/orgChart1"/>
    <dgm:cxn modelId="{43546439-B871-4349-A6A9-5C2B9ACFB7CF}" type="presParOf" srcId="{D27A9B60-3FC7-4ED9-AD55-E7A67BF16A1A}" destId="{90622E5F-06DE-48CE-A156-D7DD3D276E0F}" srcOrd="0" destOrd="0" presId="urn:microsoft.com/office/officeart/2005/8/layout/orgChart1"/>
    <dgm:cxn modelId="{FB6ABA44-87E2-4F5D-96BB-A371C0230A33}" type="presParOf" srcId="{90622E5F-06DE-48CE-A156-D7DD3D276E0F}" destId="{68DE9226-5D08-4904-B95D-50CC356F45A3}" srcOrd="0" destOrd="0" presId="urn:microsoft.com/office/officeart/2005/8/layout/orgChart1"/>
    <dgm:cxn modelId="{7C140F8D-2A7A-4A92-9B07-9086C3147F87}" type="presParOf" srcId="{90622E5F-06DE-48CE-A156-D7DD3D276E0F}" destId="{4507302B-8BBA-4178-9C8F-C0E1549C90A5}" srcOrd="1" destOrd="0" presId="urn:microsoft.com/office/officeart/2005/8/layout/orgChart1"/>
    <dgm:cxn modelId="{E43A6711-5657-48DF-ACA3-4DA51B9E99A2}" type="presParOf" srcId="{D27A9B60-3FC7-4ED9-AD55-E7A67BF16A1A}" destId="{832BB850-D9CA-4316-82F4-8EDE346D22B9}" srcOrd="1" destOrd="0" presId="urn:microsoft.com/office/officeart/2005/8/layout/orgChart1"/>
    <dgm:cxn modelId="{C6DE0A0D-5042-4101-A8FE-99C4FE8A88F4}" type="presParOf" srcId="{D27A9B60-3FC7-4ED9-AD55-E7A67BF16A1A}" destId="{DA254D02-69F9-4D03-8B0E-6FFABDFACFA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9A69F5-8717-4DFC-8A71-1750FC9D05EF}">
      <dsp:nvSpPr>
        <dsp:cNvPr id="0" name=""/>
        <dsp:cNvSpPr/>
      </dsp:nvSpPr>
      <dsp:spPr>
        <a:xfrm>
          <a:off x="2965604" y="1226710"/>
          <a:ext cx="1149195" cy="926859"/>
        </a:xfrm>
        <a:custGeom>
          <a:avLst/>
          <a:gdLst/>
          <a:ahLst/>
          <a:cxnLst/>
          <a:rect l="0" t="0" r="0" b="0"/>
          <a:pathLst>
            <a:path>
              <a:moveTo>
                <a:pt x="1149195" y="0"/>
              </a:moveTo>
              <a:lnTo>
                <a:pt x="1149195" y="926859"/>
              </a:lnTo>
              <a:lnTo>
                <a:pt x="0" y="92685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4F046F-5124-47FF-8232-405814845E41}">
      <dsp:nvSpPr>
        <dsp:cNvPr id="0" name=""/>
        <dsp:cNvSpPr/>
      </dsp:nvSpPr>
      <dsp:spPr>
        <a:xfrm>
          <a:off x="4114800" y="1226710"/>
          <a:ext cx="2161712" cy="3860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8687"/>
              </a:lnTo>
              <a:lnTo>
                <a:pt x="2161712" y="128687"/>
              </a:lnTo>
              <a:lnTo>
                <a:pt x="2161712" y="38606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EF846D-956D-440D-8071-6F31195FB768}">
      <dsp:nvSpPr>
        <dsp:cNvPr id="0" name=""/>
        <dsp:cNvSpPr/>
      </dsp:nvSpPr>
      <dsp:spPr>
        <a:xfrm>
          <a:off x="3255103" y="1226710"/>
          <a:ext cx="859696" cy="2042253"/>
        </a:xfrm>
        <a:custGeom>
          <a:avLst/>
          <a:gdLst/>
          <a:ahLst/>
          <a:cxnLst/>
          <a:rect l="0" t="0" r="0" b="0"/>
          <a:pathLst>
            <a:path>
              <a:moveTo>
                <a:pt x="859696" y="0"/>
              </a:moveTo>
              <a:lnTo>
                <a:pt x="859696" y="1784877"/>
              </a:lnTo>
              <a:lnTo>
                <a:pt x="0" y="1784877"/>
              </a:lnTo>
              <a:lnTo>
                <a:pt x="0" y="204225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5C94FA-E37C-4EFA-8A16-ED1AB17E0BAE}">
      <dsp:nvSpPr>
        <dsp:cNvPr id="0" name=""/>
        <dsp:cNvSpPr/>
      </dsp:nvSpPr>
      <dsp:spPr>
        <a:xfrm>
          <a:off x="2889200" y="1111"/>
          <a:ext cx="2451199" cy="1225599"/>
        </a:xfrm>
        <a:prstGeom prst="rect">
          <a:avLst/>
        </a:prstGeom>
        <a:gradFill rotWithShape="0">
          <a:gsLst>
            <a:gs pos="20000">
              <a:schemeClr val="accent1">
                <a:hueOff val="0"/>
                <a:satOff val="0"/>
                <a:lumOff val="0"/>
                <a:alphaOff val="0"/>
                <a:tint val="9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ln>
          <a:noFill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800" kern="1200" dirty="0" smtClean="0"/>
            <a:t>Метеорити</a:t>
          </a:r>
          <a:endParaRPr lang="ru-RU" sz="3800" kern="1200" dirty="0"/>
        </a:p>
      </dsp:txBody>
      <dsp:txXfrm>
        <a:off x="2889200" y="1111"/>
        <a:ext cx="2451199" cy="1225599"/>
      </dsp:txXfrm>
    </dsp:sp>
    <dsp:sp modelId="{1B9284D1-2714-48C8-8A71-46B8D7686170}">
      <dsp:nvSpPr>
        <dsp:cNvPr id="0" name=""/>
        <dsp:cNvSpPr/>
      </dsp:nvSpPr>
      <dsp:spPr>
        <a:xfrm>
          <a:off x="2029503" y="3268964"/>
          <a:ext cx="2451199" cy="1225599"/>
        </a:xfrm>
        <a:prstGeom prst="rect">
          <a:avLst/>
        </a:prstGeom>
        <a:gradFill rotWithShape="0">
          <a:gsLst>
            <a:gs pos="20000">
              <a:schemeClr val="accent1">
                <a:hueOff val="0"/>
                <a:satOff val="0"/>
                <a:lumOff val="0"/>
                <a:alphaOff val="0"/>
                <a:tint val="9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ln>
          <a:noFill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800" kern="1200" dirty="0" smtClean="0"/>
            <a:t>Залізні(6%)</a:t>
          </a:r>
          <a:endParaRPr lang="ru-RU" sz="3800" kern="1200" dirty="0"/>
        </a:p>
      </dsp:txBody>
      <dsp:txXfrm>
        <a:off x="2029503" y="3268964"/>
        <a:ext cx="2451199" cy="1225599"/>
      </dsp:txXfrm>
    </dsp:sp>
    <dsp:sp modelId="{CDD8E113-884A-46AB-A6C3-3BFA8DBEEB67}">
      <dsp:nvSpPr>
        <dsp:cNvPr id="0" name=""/>
        <dsp:cNvSpPr/>
      </dsp:nvSpPr>
      <dsp:spPr>
        <a:xfrm>
          <a:off x="4621793" y="1612774"/>
          <a:ext cx="3309437" cy="1225599"/>
        </a:xfrm>
        <a:prstGeom prst="rect">
          <a:avLst/>
        </a:prstGeom>
        <a:gradFill rotWithShape="0">
          <a:gsLst>
            <a:gs pos="20000">
              <a:schemeClr val="accent1">
                <a:hueOff val="0"/>
                <a:satOff val="0"/>
                <a:lumOff val="0"/>
                <a:alphaOff val="0"/>
                <a:tint val="9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ln>
          <a:noFill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800" kern="1200" dirty="0" err="1" smtClean="0"/>
            <a:t>Залізо-кам</a:t>
          </a:r>
          <a:r>
            <a:rPr lang="en-US" sz="3800" kern="1200" dirty="0" smtClean="0"/>
            <a:t>’</a:t>
          </a:r>
          <a:r>
            <a:rPr lang="uk-UA" sz="3800" kern="1200" dirty="0" err="1" smtClean="0"/>
            <a:t>яні</a:t>
          </a:r>
          <a:r>
            <a:rPr lang="uk-UA" sz="3800" kern="1200" dirty="0" smtClean="0"/>
            <a:t>(2%)</a:t>
          </a:r>
          <a:endParaRPr lang="ru-RU" sz="3800" kern="1200" dirty="0"/>
        </a:p>
      </dsp:txBody>
      <dsp:txXfrm>
        <a:off x="4621793" y="1612774"/>
        <a:ext cx="3309437" cy="1225599"/>
      </dsp:txXfrm>
    </dsp:sp>
    <dsp:sp modelId="{0392BC08-6FDF-436D-A14F-69F2B1D6D702}">
      <dsp:nvSpPr>
        <dsp:cNvPr id="0" name=""/>
        <dsp:cNvSpPr/>
      </dsp:nvSpPr>
      <dsp:spPr>
        <a:xfrm>
          <a:off x="514405" y="1540770"/>
          <a:ext cx="2451199" cy="1225599"/>
        </a:xfrm>
        <a:prstGeom prst="rect">
          <a:avLst/>
        </a:prstGeom>
        <a:gradFill rotWithShape="0">
          <a:gsLst>
            <a:gs pos="20000">
              <a:schemeClr val="accent1">
                <a:hueOff val="0"/>
                <a:satOff val="0"/>
                <a:lumOff val="0"/>
                <a:alphaOff val="0"/>
                <a:tint val="9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ln>
          <a:noFill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800" kern="1200" dirty="0" err="1" smtClean="0"/>
            <a:t>Кам</a:t>
          </a:r>
          <a:r>
            <a:rPr lang="en-US" sz="3800" kern="1200" dirty="0" smtClean="0"/>
            <a:t>’</a:t>
          </a:r>
          <a:r>
            <a:rPr lang="uk-UA" sz="3800" kern="1200" dirty="0" err="1" smtClean="0"/>
            <a:t>яні</a:t>
          </a:r>
          <a:r>
            <a:rPr lang="uk-UA" sz="3800" kern="1200" dirty="0" smtClean="0"/>
            <a:t> (92%)</a:t>
          </a:r>
          <a:endParaRPr lang="ru-RU" sz="3800" kern="1200" dirty="0"/>
        </a:p>
      </dsp:txBody>
      <dsp:txXfrm>
        <a:off x="514405" y="1540770"/>
        <a:ext cx="2451199" cy="12255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4E639F-2C69-482F-9E88-DB5674D224AC}">
      <dsp:nvSpPr>
        <dsp:cNvPr id="0" name=""/>
        <dsp:cNvSpPr/>
      </dsp:nvSpPr>
      <dsp:spPr>
        <a:xfrm>
          <a:off x="3776275" y="1778317"/>
          <a:ext cx="2448281" cy="7705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3615"/>
              </a:lnTo>
              <a:lnTo>
                <a:pt x="2448281" y="463615"/>
              </a:lnTo>
              <a:lnTo>
                <a:pt x="2448281" y="77056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BDB0D4-701C-4A07-9A36-B6CA9414348D}">
      <dsp:nvSpPr>
        <dsp:cNvPr id="0" name=""/>
        <dsp:cNvSpPr/>
      </dsp:nvSpPr>
      <dsp:spPr>
        <a:xfrm>
          <a:off x="1461854" y="1778317"/>
          <a:ext cx="2314421" cy="882897"/>
        </a:xfrm>
        <a:custGeom>
          <a:avLst/>
          <a:gdLst/>
          <a:ahLst/>
          <a:cxnLst/>
          <a:rect l="0" t="0" r="0" b="0"/>
          <a:pathLst>
            <a:path>
              <a:moveTo>
                <a:pt x="2314421" y="0"/>
              </a:moveTo>
              <a:lnTo>
                <a:pt x="2314421" y="575945"/>
              </a:lnTo>
              <a:lnTo>
                <a:pt x="0" y="575945"/>
              </a:lnTo>
              <a:lnTo>
                <a:pt x="0" y="88289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91457E-AC31-4251-A1FD-96A269EE4FB7}">
      <dsp:nvSpPr>
        <dsp:cNvPr id="0" name=""/>
        <dsp:cNvSpPr/>
      </dsp:nvSpPr>
      <dsp:spPr>
        <a:xfrm>
          <a:off x="2314597" y="316639"/>
          <a:ext cx="2923356" cy="146167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</a:schemeClr>
            </a:gs>
            <a:gs pos="33000">
              <a:schemeClr val="accent1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9845" tIns="29845" rIns="29845" bIns="29845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700" kern="1200"/>
        </a:p>
      </dsp:txBody>
      <dsp:txXfrm>
        <a:off x="2314597" y="316639"/>
        <a:ext cx="2923356" cy="1461678"/>
      </dsp:txXfrm>
    </dsp:sp>
    <dsp:sp modelId="{6E5FDA8D-8215-4B4D-B791-DE9EC0C8C7FA}">
      <dsp:nvSpPr>
        <dsp:cNvPr id="0" name=""/>
        <dsp:cNvSpPr/>
      </dsp:nvSpPr>
      <dsp:spPr>
        <a:xfrm>
          <a:off x="175" y="2661214"/>
          <a:ext cx="2923356" cy="146167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</a:schemeClr>
            </a:gs>
            <a:gs pos="33000">
              <a:schemeClr val="accent1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9845" tIns="29845" rIns="29845" bIns="29845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700" kern="1200" dirty="0" smtClean="0"/>
            <a:t>Хондрити</a:t>
          </a:r>
          <a:endParaRPr lang="ru-RU" sz="4700" kern="1200" dirty="0"/>
        </a:p>
      </dsp:txBody>
      <dsp:txXfrm>
        <a:off x="175" y="2661214"/>
        <a:ext cx="2923356" cy="1461678"/>
      </dsp:txXfrm>
    </dsp:sp>
    <dsp:sp modelId="{E5397336-47B8-4CA9-AB96-D3A1C4345770}">
      <dsp:nvSpPr>
        <dsp:cNvPr id="0" name=""/>
        <dsp:cNvSpPr/>
      </dsp:nvSpPr>
      <dsp:spPr>
        <a:xfrm>
          <a:off x="4762878" y="2548884"/>
          <a:ext cx="2923356" cy="146167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</a:schemeClr>
            </a:gs>
            <a:gs pos="33000">
              <a:schemeClr val="accent1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9845" tIns="29845" rIns="29845" bIns="29845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700" kern="1200" dirty="0" smtClean="0"/>
            <a:t>Ахондрити</a:t>
          </a:r>
          <a:endParaRPr lang="ru-RU" sz="4700" kern="1200" dirty="0"/>
        </a:p>
      </dsp:txBody>
      <dsp:txXfrm>
        <a:off x="4762878" y="2548884"/>
        <a:ext cx="2923356" cy="1461678"/>
      </dsp:txXfrm>
    </dsp:sp>
    <dsp:sp modelId="{68DE9226-5D08-4904-B95D-50CC356F45A3}">
      <dsp:nvSpPr>
        <dsp:cNvPr id="0" name=""/>
        <dsp:cNvSpPr/>
      </dsp:nvSpPr>
      <dsp:spPr>
        <a:xfrm>
          <a:off x="2314597" y="316639"/>
          <a:ext cx="2923356" cy="146167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60000"/>
              </a:schemeClr>
            </a:gs>
            <a:gs pos="33000">
              <a:schemeClr val="accent1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1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9845" tIns="29845" rIns="29845" bIns="29845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700" kern="1200" dirty="0" err="1" smtClean="0"/>
            <a:t>Кам'яні</a:t>
          </a:r>
          <a:r>
            <a:rPr lang="ru-RU" sz="4700" kern="1200" dirty="0" smtClean="0"/>
            <a:t> </a:t>
          </a:r>
          <a:r>
            <a:rPr lang="ru-RU" sz="4700" kern="1200" dirty="0" err="1" smtClean="0"/>
            <a:t>метеорити</a:t>
          </a:r>
          <a:endParaRPr lang="ru-RU" sz="4700" kern="1200" dirty="0"/>
        </a:p>
      </dsp:txBody>
      <dsp:txXfrm>
        <a:off x="2314597" y="316639"/>
        <a:ext cx="2923356" cy="14616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799BB-7051-4C08-9863-05E191F50A86}" type="datetimeFigureOut">
              <a:rPr lang="ru-RU" smtClean="0"/>
              <a:t>06.06.2014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41526-4163-45CD-BA15-FCC3EC7AB4E4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799BB-7051-4C08-9863-05E191F50A86}" type="datetimeFigureOut">
              <a:rPr lang="ru-RU" smtClean="0"/>
              <a:t>06.06.2014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41526-4163-45CD-BA15-FCC3EC7AB4E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799BB-7051-4C08-9863-05E191F50A86}" type="datetimeFigureOut">
              <a:rPr lang="ru-RU" smtClean="0"/>
              <a:t>06.06.2014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41526-4163-45CD-BA15-FCC3EC7AB4E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799BB-7051-4C08-9863-05E191F50A86}" type="datetimeFigureOut">
              <a:rPr lang="ru-RU" smtClean="0"/>
              <a:t>06.06.2014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41526-4163-45CD-BA15-FCC3EC7AB4E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799BB-7051-4C08-9863-05E191F50A86}" type="datetimeFigureOut">
              <a:rPr lang="ru-RU" smtClean="0"/>
              <a:t>06.06.2014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04C41526-4163-45CD-BA15-FCC3EC7AB4E4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799BB-7051-4C08-9863-05E191F50A86}" type="datetimeFigureOut">
              <a:rPr lang="ru-RU" smtClean="0"/>
              <a:t>06.06.2014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41526-4163-45CD-BA15-FCC3EC7AB4E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799BB-7051-4C08-9863-05E191F50A86}" type="datetimeFigureOut">
              <a:rPr lang="ru-RU" smtClean="0"/>
              <a:t>06.06.2014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41526-4163-45CD-BA15-FCC3EC7AB4E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799BB-7051-4C08-9863-05E191F50A86}" type="datetimeFigureOut">
              <a:rPr lang="ru-RU" smtClean="0"/>
              <a:t>06.06.2014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41526-4163-45CD-BA15-FCC3EC7AB4E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799BB-7051-4C08-9863-05E191F50A86}" type="datetimeFigureOut">
              <a:rPr lang="ru-RU" smtClean="0"/>
              <a:t>06.06.2014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41526-4163-45CD-BA15-FCC3EC7AB4E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799BB-7051-4C08-9863-05E191F50A86}" type="datetimeFigureOut">
              <a:rPr lang="ru-RU" smtClean="0"/>
              <a:t>06.06.2014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41526-4163-45CD-BA15-FCC3EC7AB4E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799BB-7051-4C08-9863-05E191F50A86}" type="datetimeFigureOut">
              <a:rPr lang="ru-RU" smtClean="0"/>
              <a:t>06.06.2014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41526-4163-45CD-BA15-FCC3EC7AB4E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47799BB-7051-4C08-9863-05E191F50A86}" type="datetimeFigureOut">
              <a:rPr lang="ru-RU" smtClean="0"/>
              <a:t>06.06.2014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04C41526-4163-45CD-BA15-FCC3EC7AB4E4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Метеорити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03848" y="4365104"/>
            <a:ext cx="5680720" cy="204063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4149080"/>
            <a:ext cx="2847473" cy="213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1712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Залізо-кам'яні</a:t>
            </a:r>
            <a:r>
              <a:rPr lang="ru-RU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ru-RU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метеорити</a:t>
            </a:r>
            <a:endParaRPr lang="ru-RU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2908920"/>
          </a:xfrm>
        </p:spPr>
        <p:txBody>
          <a:bodyPr>
            <a:normAutofit fontScale="85000" lnSpcReduction="20000"/>
          </a:bodyPr>
          <a:lstStyle/>
          <a:p>
            <a:pPr marL="137160" indent="0">
              <a:buNone/>
            </a:pPr>
            <a:r>
              <a:rPr lang="ru-RU" dirty="0" err="1"/>
              <a:t>Залізо-кам'яні</a:t>
            </a:r>
            <a:r>
              <a:rPr lang="ru-RU" dirty="0"/>
              <a:t> </a:t>
            </a:r>
            <a:r>
              <a:rPr lang="ru-RU" dirty="0" err="1"/>
              <a:t>метеорити</a:t>
            </a:r>
            <a:r>
              <a:rPr lang="ru-RU" dirty="0"/>
              <a:t> </a:t>
            </a:r>
            <a:r>
              <a:rPr lang="ru-RU" dirty="0" err="1"/>
              <a:t>поділяють</a:t>
            </a:r>
            <a:r>
              <a:rPr lang="ru-RU" dirty="0"/>
              <a:t> на два </a:t>
            </a:r>
            <a:r>
              <a:rPr lang="ru-RU" dirty="0" err="1"/>
              <a:t>типи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розрізняються</a:t>
            </a:r>
            <a:r>
              <a:rPr lang="ru-RU" dirty="0"/>
              <a:t> </a:t>
            </a:r>
            <a:r>
              <a:rPr lang="ru-RU" dirty="0" err="1"/>
              <a:t>хімічними</a:t>
            </a:r>
            <a:r>
              <a:rPr lang="ru-RU" dirty="0"/>
              <a:t> й </a:t>
            </a:r>
            <a:r>
              <a:rPr lang="ru-RU" dirty="0" err="1"/>
              <a:t>структурними</a:t>
            </a:r>
            <a:r>
              <a:rPr lang="ru-RU" dirty="0"/>
              <a:t> </a:t>
            </a:r>
            <a:r>
              <a:rPr lang="ru-RU" dirty="0" err="1"/>
              <a:t>властивостями</a:t>
            </a:r>
            <a:r>
              <a:rPr lang="ru-RU" dirty="0"/>
              <a:t>: </a:t>
            </a:r>
            <a:r>
              <a:rPr lang="ru-RU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паласити</a:t>
            </a:r>
            <a:r>
              <a:rPr lang="ru-RU" dirty="0"/>
              <a:t> та </a:t>
            </a:r>
            <a:r>
              <a:rPr lang="ru-RU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мезосидерити</a:t>
            </a:r>
            <a:r>
              <a:rPr lang="ru-RU" dirty="0"/>
              <a:t>. </a:t>
            </a:r>
            <a:r>
              <a:rPr lang="ru-RU" dirty="0" err="1"/>
              <a:t>Паласитами</a:t>
            </a:r>
            <a:r>
              <a:rPr lang="ru-RU" dirty="0"/>
              <a:t> </a:t>
            </a:r>
            <a:r>
              <a:rPr lang="ru-RU" dirty="0" err="1"/>
              <a:t>називають</a:t>
            </a:r>
            <a:r>
              <a:rPr lang="ru-RU" dirty="0"/>
              <a:t> </a:t>
            </a:r>
            <a:r>
              <a:rPr lang="ru-RU" dirty="0" err="1"/>
              <a:t>ті</a:t>
            </a:r>
            <a:r>
              <a:rPr lang="ru-RU" dirty="0"/>
              <a:t> </a:t>
            </a:r>
            <a:r>
              <a:rPr lang="ru-RU" dirty="0" err="1"/>
              <a:t>метеорити</a:t>
            </a:r>
            <a:r>
              <a:rPr lang="ru-RU" dirty="0"/>
              <a:t>, </a:t>
            </a:r>
            <a:r>
              <a:rPr lang="ru-RU" dirty="0" err="1"/>
              <a:t>силікати</a:t>
            </a:r>
            <a:r>
              <a:rPr lang="ru-RU" dirty="0"/>
              <a:t>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складаються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кристалів</a:t>
            </a:r>
            <a:r>
              <a:rPr lang="ru-RU" dirty="0"/>
              <a:t> </a:t>
            </a:r>
            <a:r>
              <a:rPr lang="ru-RU" dirty="0" err="1"/>
              <a:t>магнезіального</a:t>
            </a:r>
            <a:r>
              <a:rPr lang="ru-RU" dirty="0"/>
              <a:t> </a:t>
            </a:r>
            <a:r>
              <a:rPr lang="ru-RU" dirty="0" err="1"/>
              <a:t>олівіну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їхніх</a:t>
            </a:r>
            <a:r>
              <a:rPr lang="ru-RU" dirty="0"/>
              <a:t> </a:t>
            </a:r>
            <a:r>
              <a:rPr lang="ru-RU" dirty="0" err="1"/>
              <a:t>уламків</a:t>
            </a:r>
            <a:r>
              <a:rPr lang="ru-RU" dirty="0"/>
              <a:t>, </a:t>
            </a:r>
            <a:r>
              <a:rPr lang="ru-RU" dirty="0" err="1"/>
              <a:t>укладених</a:t>
            </a:r>
            <a:r>
              <a:rPr lang="ru-RU" dirty="0"/>
              <a:t> у </a:t>
            </a:r>
            <a:r>
              <a:rPr lang="ru-RU" dirty="0" err="1"/>
              <a:t>суцільній</a:t>
            </a:r>
            <a:r>
              <a:rPr lang="ru-RU" dirty="0"/>
              <a:t> </a:t>
            </a:r>
            <a:r>
              <a:rPr lang="ru-RU" dirty="0" err="1"/>
              <a:t>матриці</a:t>
            </a:r>
            <a:r>
              <a:rPr lang="ru-RU" dirty="0"/>
              <a:t> з </a:t>
            </a:r>
            <a:r>
              <a:rPr lang="ru-RU" dirty="0" err="1"/>
              <a:t>нікелистого</a:t>
            </a:r>
            <a:r>
              <a:rPr lang="ru-RU" dirty="0"/>
              <a:t> </a:t>
            </a:r>
            <a:r>
              <a:rPr lang="ru-RU" dirty="0" err="1"/>
              <a:t>заліза</a:t>
            </a:r>
            <a:r>
              <a:rPr lang="ru-RU" dirty="0"/>
              <a:t>. </a:t>
            </a:r>
            <a:r>
              <a:rPr lang="ru-RU" dirty="0" err="1"/>
              <a:t>Мезосидеритами</a:t>
            </a:r>
            <a:r>
              <a:rPr lang="ru-RU" dirty="0"/>
              <a:t> </a:t>
            </a:r>
            <a:r>
              <a:rPr lang="ru-RU" dirty="0" err="1"/>
              <a:t>називають</a:t>
            </a:r>
            <a:r>
              <a:rPr lang="ru-RU" dirty="0"/>
              <a:t> </a:t>
            </a:r>
            <a:r>
              <a:rPr lang="ru-RU" dirty="0" err="1"/>
              <a:t>залізо-кам'яні</a:t>
            </a:r>
            <a:r>
              <a:rPr lang="ru-RU" dirty="0"/>
              <a:t> </a:t>
            </a:r>
            <a:r>
              <a:rPr lang="ru-RU" dirty="0" err="1"/>
              <a:t>метеорити</a:t>
            </a:r>
            <a:r>
              <a:rPr lang="ru-RU" dirty="0"/>
              <a:t>, </a:t>
            </a:r>
            <a:r>
              <a:rPr lang="ru-RU" dirty="0" err="1"/>
              <a:t>силікати</a:t>
            </a:r>
            <a:r>
              <a:rPr lang="ru-RU" dirty="0"/>
              <a:t>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являють</a:t>
            </a:r>
            <a:r>
              <a:rPr lang="ru-RU" dirty="0"/>
              <a:t> собою в основному </a:t>
            </a:r>
            <a:r>
              <a:rPr lang="ru-RU" dirty="0" err="1"/>
              <a:t>перекристалізовані</a:t>
            </a:r>
            <a:r>
              <a:rPr lang="ru-RU" dirty="0"/>
              <a:t> </a:t>
            </a:r>
            <a:r>
              <a:rPr lang="ru-RU" dirty="0" err="1"/>
              <a:t>суміші</a:t>
            </a:r>
            <a:r>
              <a:rPr lang="ru-RU" dirty="0"/>
              <a:t> з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силікатів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входять</a:t>
            </a:r>
            <a:r>
              <a:rPr lang="ru-RU" dirty="0"/>
              <a:t> </a:t>
            </a:r>
            <a:r>
              <a:rPr lang="ru-RU" dirty="0" err="1"/>
              <a:t>також</a:t>
            </a:r>
            <a:r>
              <a:rPr lang="ru-RU" dirty="0"/>
              <a:t> до складу </a:t>
            </a:r>
            <a:r>
              <a:rPr lang="ru-RU" dirty="0" err="1"/>
              <a:t>металу</a:t>
            </a:r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077072"/>
            <a:ext cx="3448408" cy="252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3671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Залізні</a:t>
            </a:r>
            <a:r>
              <a:rPr lang="ru-RU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ru-RU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метеорити</a:t>
            </a:r>
            <a:endParaRPr lang="ru-RU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137160" indent="0">
              <a:buNone/>
            </a:pPr>
            <a:r>
              <a:rPr lang="ru-RU" dirty="0" err="1"/>
              <a:t>Залізні</a:t>
            </a:r>
            <a:r>
              <a:rPr lang="ru-RU" dirty="0"/>
              <a:t> </a:t>
            </a:r>
            <a:r>
              <a:rPr lang="ru-RU" dirty="0" err="1"/>
              <a:t>метеорити</a:t>
            </a:r>
            <a:r>
              <a:rPr lang="ru-RU" dirty="0"/>
              <a:t> </a:t>
            </a:r>
            <a:r>
              <a:rPr lang="ru-RU" dirty="0" err="1"/>
              <a:t>майже</a:t>
            </a:r>
            <a:r>
              <a:rPr lang="ru-RU" dirty="0"/>
              <a:t> </a:t>
            </a:r>
            <a:r>
              <a:rPr lang="ru-RU" dirty="0" err="1"/>
              <a:t>цілком</a:t>
            </a:r>
            <a:r>
              <a:rPr lang="ru-RU" dirty="0"/>
              <a:t> </a:t>
            </a:r>
            <a:r>
              <a:rPr lang="ru-RU" dirty="0" err="1"/>
              <a:t>складаються</a:t>
            </a:r>
            <a:r>
              <a:rPr lang="ru-RU" dirty="0"/>
              <a:t> з </a:t>
            </a:r>
            <a:r>
              <a:rPr lang="ru-RU" dirty="0" err="1"/>
              <a:t>нікелистого</a:t>
            </a:r>
            <a:r>
              <a:rPr lang="ru-RU" dirty="0"/>
              <a:t> </a:t>
            </a:r>
            <a:r>
              <a:rPr lang="ru-RU" dirty="0" err="1"/>
              <a:t>заліза</a:t>
            </a:r>
            <a:r>
              <a:rPr lang="ru-RU" dirty="0"/>
              <a:t> (90-91% </a:t>
            </a:r>
            <a:r>
              <a:rPr lang="en-US" dirty="0" err="1"/>
              <a:t>FeNi</a:t>
            </a:r>
            <a:r>
              <a:rPr lang="en-US" dirty="0"/>
              <a:t>) </a:t>
            </a:r>
            <a:r>
              <a:rPr lang="ru-RU" dirty="0"/>
              <a:t>з невеликими </a:t>
            </a:r>
            <a:r>
              <a:rPr lang="ru-RU" dirty="0" err="1"/>
              <a:t>домішками</a:t>
            </a:r>
            <a:r>
              <a:rPr lang="ru-RU" dirty="0"/>
              <a:t> фосфору та кобальту,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містити</a:t>
            </a:r>
            <a:r>
              <a:rPr lang="ru-RU" dirty="0"/>
              <a:t> </a:t>
            </a:r>
            <a:r>
              <a:rPr lang="ru-RU" dirty="0" err="1"/>
              <a:t>невеликі</a:t>
            </a:r>
            <a:r>
              <a:rPr lang="ru-RU" dirty="0"/>
              <a:t> </a:t>
            </a:r>
            <a:r>
              <a:rPr lang="ru-RU" dirty="0" err="1"/>
              <a:t>кількості</a:t>
            </a:r>
            <a:r>
              <a:rPr lang="ru-RU" dirty="0"/>
              <a:t> </a:t>
            </a:r>
            <a:r>
              <a:rPr lang="ru-RU" dirty="0" err="1"/>
              <a:t>мінералів</a:t>
            </a:r>
            <a:r>
              <a:rPr lang="ru-RU" dirty="0"/>
              <a:t> у </a:t>
            </a:r>
            <a:r>
              <a:rPr lang="ru-RU" dirty="0" err="1"/>
              <a:t>вигляді</a:t>
            </a:r>
            <a:r>
              <a:rPr lang="ru-RU" dirty="0"/>
              <a:t> </a:t>
            </a:r>
            <a:r>
              <a:rPr lang="ru-RU" dirty="0" err="1"/>
              <a:t>включень</a:t>
            </a:r>
            <a:r>
              <a:rPr lang="ru-RU" dirty="0"/>
              <a:t>.</a:t>
            </a:r>
          </a:p>
          <a:p>
            <a:pPr marL="137160" indent="0">
              <a:buNone/>
            </a:pPr>
            <a:r>
              <a:rPr lang="ru-RU" dirty="0" err="1"/>
              <a:t>Нікелисте</a:t>
            </a:r>
            <a:r>
              <a:rPr lang="ru-RU" dirty="0"/>
              <a:t> </a:t>
            </a:r>
            <a:r>
              <a:rPr lang="ru-RU" dirty="0" err="1"/>
              <a:t>залізо</a:t>
            </a:r>
            <a:r>
              <a:rPr lang="ru-RU" dirty="0"/>
              <a:t> (</a:t>
            </a:r>
            <a:r>
              <a:rPr lang="en-US" dirty="0" err="1"/>
              <a:t>FeNi</a:t>
            </a:r>
            <a:r>
              <a:rPr lang="en-US" dirty="0"/>
              <a:t>) —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твердий</a:t>
            </a:r>
            <a:r>
              <a:rPr lang="ru-RU" dirty="0"/>
              <a:t> </a:t>
            </a:r>
            <a:r>
              <a:rPr lang="ru-RU" dirty="0" err="1"/>
              <a:t>розчин</a:t>
            </a:r>
            <a:r>
              <a:rPr lang="ru-RU" dirty="0"/>
              <a:t> </a:t>
            </a:r>
            <a:r>
              <a:rPr lang="ru-RU" dirty="0" err="1"/>
              <a:t>нікелю</a:t>
            </a:r>
            <a:r>
              <a:rPr lang="ru-RU" dirty="0"/>
              <a:t> в </a:t>
            </a:r>
            <a:r>
              <a:rPr lang="ru-RU" dirty="0" err="1"/>
              <a:t>залізі</a:t>
            </a:r>
            <a:r>
              <a:rPr lang="ru-RU" dirty="0"/>
              <a:t>. За </a:t>
            </a:r>
            <a:r>
              <a:rPr lang="ru-RU" dirty="0" err="1"/>
              <a:t>високого</a:t>
            </a:r>
            <a:r>
              <a:rPr lang="ru-RU" dirty="0"/>
              <a:t> </a:t>
            </a:r>
            <a:r>
              <a:rPr lang="ru-RU" dirty="0" err="1"/>
              <a:t>вмісту</a:t>
            </a:r>
            <a:r>
              <a:rPr lang="ru-RU" dirty="0"/>
              <a:t> </a:t>
            </a:r>
            <a:r>
              <a:rPr lang="ru-RU" dirty="0" err="1"/>
              <a:t>нікелю</a:t>
            </a:r>
            <a:r>
              <a:rPr lang="ru-RU" dirty="0"/>
              <a:t> (30-50%) </a:t>
            </a:r>
            <a:r>
              <a:rPr lang="ru-RU" dirty="0" err="1"/>
              <a:t>нікелисте</a:t>
            </a:r>
            <a:r>
              <a:rPr lang="ru-RU" dirty="0"/>
              <a:t> </a:t>
            </a:r>
            <a:r>
              <a:rPr lang="ru-RU" dirty="0" err="1"/>
              <a:t>залізо</a:t>
            </a:r>
            <a:r>
              <a:rPr lang="ru-RU" dirty="0"/>
              <a:t> </a:t>
            </a:r>
            <a:r>
              <a:rPr lang="ru-RU" dirty="0" err="1"/>
              <a:t>перебуває</a:t>
            </a:r>
            <a:r>
              <a:rPr lang="ru-RU" dirty="0"/>
              <a:t>, в основному, у </a:t>
            </a:r>
            <a:r>
              <a:rPr lang="ru-RU" dirty="0" err="1"/>
              <a:t>формі</a:t>
            </a:r>
            <a:r>
              <a:rPr lang="ru-RU" dirty="0"/>
              <a:t> </a:t>
            </a:r>
            <a:r>
              <a:rPr lang="ru-RU" dirty="0" err="1"/>
              <a:t>теніту</a:t>
            </a:r>
            <a:r>
              <a:rPr lang="ru-RU" dirty="0"/>
              <a:t> (</a:t>
            </a:r>
            <a:r>
              <a:rPr lang="el-GR" dirty="0"/>
              <a:t>γ-</a:t>
            </a:r>
            <a:r>
              <a:rPr lang="ru-RU" dirty="0"/>
              <a:t>фаза) — </a:t>
            </a:r>
            <a:r>
              <a:rPr lang="ru-RU" dirty="0" err="1"/>
              <a:t>мінералу</a:t>
            </a:r>
            <a:r>
              <a:rPr lang="ru-RU" dirty="0"/>
              <a:t> </a:t>
            </a:r>
            <a:r>
              <a:rPr lang="ru-RU" dirty="0" err="1"/>
              <a:t>гранецентрованої</a:t>
            </a:r>
            <a:r>
              <a:rPr lang="ru-RU" dirty="0"/>
              <a:t> </a:t>
            </a:r>
            <a:r>
              <a:rPr lang="ru-RU" dirty="0" err="1"/>
              <a:t>структури</a:t>
            </a:r>
            <a:r>
              <a:rPr lang="ru-RU" dirty="0"/>
              <a:t>, за </a:t>
            </a:r>
            <a:r>
              <a:rPr lang="ru-RU" dirty="0" err="1"/>
              <a:t>низького</a:t>
            </a:r>
            <a:r>
              <a:rPr lang="ru-RU" dirty="0"/>
              <a:t> (6-7% </a:t>
            </a:r>
            <a:r>
              <a:rPr lang="ru-RU" dirty="0" err="1"/>
              <a:t>нікелю</a:t>
            </a:r>
            <a:r>
              <a:rPr lang="ru-RU" dirty="0"/>
              <a:t>) </a:t>
            </a:r>
            <a:r>
              <a:rPr lang="ru-RU" dirty="0" err="1"/>
              <a:t>нікелисте</a:t>
            </a:r>
            <a:r>
              <a:rPr lang="ru-RU" dirty="0"/>
              <a:t> </a:t>
            </a:r>
            <a:r>
              <a:rPr lang="ru-RU" dirty="0" err="1"/>
              <a:t>залізо</a:t>
            </a:r>
            <a:r>
              <a:rPr lang="ru-RU" dirty="0"/>
              <a:t> </a:t>
            </a:r>
            <a:r>
              <a:rPr lang="ru-RU" dirty="0" err="1"/>
              <a:t>майже</a:t>
            </a:r>
            <a:r>
              <a:rPr lang="ru-RU" dirty="0"/>
              <a:t> </a:t>
            </a:r>
            <a:r>
              <a:rPr lang="ru-RU" dirty="0" err="1"/>
              <a:t>повністю</a:t>
            </a:r>
            <a:r>
              <a:rPr lang="ru-RU" dirty="0"/>
              <a:t> </a:t>
            </a:r>
            <a:r>
              <a:rPr lang="ru-RU" dirty="0" err="1"/>
              <a:t>складається</a:t>
            </a:r>
            <a:r>
              <a:rPr lang="ru-RU" dirty="0"/>
              <a:t> з </a:t>
            </a:r>
            <a:r>
              <a:rPr lang="ru-RU" dirty="0" err="1"/>
              <a:t>камаситу</a:t>
            </a:r>
            <a:r>
              <a:rPr lang="ru-RU" dirty="0"/>
              <a:t> (</a:t>
            </a:r>
            <a:r>
              <a:rPr lang="el-GR" dirty="0"/>
              <a:t>α-</a:t>
            </a:r>
            <a:r>
              <a:rPr lang="ru-RU" dirty="0"/>
              <a:t>фаза) — </a:t>
            </a:r>
            <a:r>
              <a:rPr lang="ru-RU" dirty="0" err="1"/>
              <a:t>мінералу</a:t>
            </a:r>
            <a:r>
              <a:rPr lang="ru-RU" dirty="0"/>
              <a:t> з </a:t>
            </a:r>
            <a:r>
              <a:rPr lang="ru-RU" dirty="0" err="1"/>
              <a:t>об'ємно-центрованою</a:t>
            </a:r>
            <a:r>
              <a:rPr lang="ru-RU" dirty="0"/>
              <a:t> </a:t>
            </a:r>
            <a:r>
              <a:rPr lang="ru-RU" dirty="0" err="1"/>
              <a:t>ґраткою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6220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04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67941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32" y="0"/>
            <a:ext cx="9171432" cy="6884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278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69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29837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Метеорити</a:t>
            </a:r>
            <a:r>
              <a:rPr lang="ru-RU" dirty="0"/>
              <a:t>, </a:t>
            </a:r>
            <a:r>
              <a:rPr lang="ru-RU" dirty="0" err="1"/>
              <a:t>знайдені</a:t>
            </a:r>
            <a:r>
              <a:rPr lang="ru-RU" dirty="0"/>
              <a:t> на </a:t>
            </a:r>
            <a:r>
              <a:rPr lang="ru-RU" dirty="0" err="1"/>
              <a:t>території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ru-RU" dirty="0"/>
              <a:t>Метеорит «</a:t>
            </a:r>
            <a:r>
              <a:rPr lang="ru-RU" dirty="0" err="1"/>
              <a:t>Жигайлівка</a:t>
            </a:r>
            <a:r>
              <a:rPr lang="ru-RU" dirty="0"/>
              <a:t>» — перший метеорит, </a:t>
            </a:r>
            <a:r>
              <a:rPr lang="ru-RU" dirty="0" err="1"/>
              <a:t>знайдений</a:t>
            </a:r>
            <a:r>
              <a:rPr lang="ru-RU" dirty="0"/>
              <a:t> на </a:t>
            </a:r>
            <a:r>
              <a:rPr lang="ru-RU" dirty="0" err="1"/>
              <a:t>території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r>
              <a:rPr lang="ru-RU" dirty="0"/>
              <a:t> (упав 12 </a:t>
            </a:r>
            <a:r>
              <a:rPr lang="ru-RU" dirty="0" err="1"/>
              <a:t>жовтня</a:t>
            </a:r>
            <a:r>
              <a:rPr lang="ru-RU" dirty="0"/>
              <a:t> 1787 р. в </a:t>
            </a:r>
            <a:r>
              <a:rPr lang="ru-RU" dirty="0" err="1"/>
              <a:t>Харківській</a:t>
            </a:r>
            <a:r>
              <a:rPr lang="ru-RU" dirty="0"/>
              <a:t> </a:t>
            </a:r>
            <a:r>
              <a:rPr lang="ru-RU" dirty="0" err="1"/>
              <a:t>губернії</a:t>
            </a:r>
            <a:r>
              <a:rPr lang="ru-RU" dirty="0"/>
              <a:t> </a:t>
            </a:r>
            <a:r>
              <a:rPr lang="ru-RU" dirty="0" err="1"/>
              <a:t>біля</a:t>
            </a:r>
            <a:r>
              <a:rPr lang="ru-RU" dirty="0"/>
              <a:t> </a:t>
            </a:r>
            <a:r>
              <a:rPr lang="ru-RU" dirty="0" err="1"/>
              <a:t>слободи</a:t>
            </a:r>
            <a:r>
              <a:rPr lang="ru-RU" dirty="0"/>
              <a:t> </a:t>
            </a:r>
            <a:r>
              <a:rPr lang="ru-RU" dirty="0" err="1"/>
              <a:t>Жигайлівка</a:t>
            </a:r>
            <a:r>
              <a:rPr lang="ru-RU" dirty="0"/>
              <a:t>, </a:t>
            </a:r>
            <a:r>
              <a:rPr lang="ru-RU" dirty="0" err="1"/>
              <a:t>тепер</a:t>
            </a:r>
            <a:r>
              <a:rPr lang="ru-RU" dirty="0"/>
              <a:t> </a:t>
            </a:r>
            <a:r>
              <a:rPr lang="ru-RU" dirty="0" err="1"/>
              <a:t>Тростянецького</a:t>
            </a:r>
            <a:r>
              <a:rPr lang="ru-RU" dirty="0"/>
              <a:t> району </a:t>
            </a:r>
            <a:r>
              <a:rPr lang="ru-RU" dirty="0" err="1"/>
              <a:t>Сумської</a:t>
            </a:r>
            <a:r>
              <a:rPr lang="ru-RU" dirty="0"/>
              <a:t> </a:t>
            </a:r>
            <a:r>
              <a:rPr lang="ru-RU" dirty="0" err="1"/>
              <a:t>області</a:t>
            </a:r>
            <a:r>
              <a:rPr lang="ru-RU" dirty="0"/>
              <a:t>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501008"/>
            <a:ext cx="4128459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6571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Метеорити</a:t>
            </a:r>
            <a:r>
              <a:rPr lang="ru-RU" dirty="0"/>
              <a:t>, </a:t>
            </a:r>
            <a:r>
              <a:rPr lang="ru-RU" dirty="0" err="1"/>
              <a:t>знайдені</a:t>
            </a:r>
            <a:r>
              <a:rPr lang="ru-RU" dirty="0"/>
              <a:t> на </a:t>
            </a:r>
            <a:r>
              <a:rPr lang="ru-RU" dirty="0" err="1"/>
              <a:t>території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ru-RU" dirty="0"/>
              <a:t>Метеорит «Княгиня» — упав на </a:t>
            </a:r>
            <a:r>
              <a:rPr lang="ru-RU" dirty="0" err="1"/>
              <a:t>Закарпатті</a:t>
            </a:r>
            <a:r>
              <a:rPr lang="ru-RU" dirty="0"/>
              <a:t> 9 </a:t>
            </a:r>
            <a:r>
              <a:rPr lang="ru-RU" dirty="0" err="1"/>
              <a:t>червня</a:t>
            </a:r>
            <a:r>
              <a:rPr lang="ru-RU" dirty="0"/>
              <a:t> 1866 р.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зібрано</a:t>
            </a:r>
            <a:r>
              <a:rPr lang="ru-RU" dirty="0"/>
              <a:t> до </a:t>
            </a:r>
            <a:r>
              <a:rPr lang="ru-RU" dirty="0" err="1"/>
              <a:t>тисячі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масивних</a:t>
            </a:r>
            <a:r>
              <a:rPr lang="ru-RU" dirty="0"/>
              <a:t> </a:t>
            </a:r>
            <a:r>
              <a:rPr lang="ru-RU" dirty="0" err="1"/>
              <a:t>уламків</a:t>
            </a:r>
            <a:r>
              <a:rPr lang="ru-RU" dirty="0"/>
              <a:t>. </a:t>
            </a:r>
            <a:r>
              <a:rPr lang="ru-RU" dirty="0" err="1"/>
              <a:t>Найбільша</a:t>
            </a:r>
            <a:r>
              <a:rPr lang="ru-RU" dirty="0"/>
              <a:t> </a:t>
            </a:r>
            <a:r>
              <a:rPr lang="ru-RU" dirty="0" err="1"/>
              <a:t>частина</a:t>
            </a:r>
            <a:r>
              <a:rPr lang="ru-RU" dirty="0"/>
              <a:t> — вагою 286 кг — </a:t>
            </a:r>
            <a:r>
              <a:rPr lang="ru-RU" dirty="0" err="1"/>
              <a:t>нині</a:t>
            </a:r>
            <a:r>
              <a:rPr lang="ru-RU" dirty="0"/>
              <a:t> є </a:t>
            </a:r>
            <a:r>
              <a:rPr lang="ru-RU" dirty="0" err="1"/>
              <a:t>експонатом</a:t>
            </a:r>
            <a:r>
              <a:rPr lang="ru-RU" dirty="0"/>
              <a:t> </a:t>
            </a:r>
            <a:r>
              <a:rPr lang="ru-RU" dirty="0" err="1"/>
              <a:t>Віденського</a:t>
            </a:r>
            <a:r>
              <a:rPr lang="ru-RU" dirty="0"/>
              <a:t> музею </a:t>
            </a:r>
            <a:r>
              <a:rPr lang="ru-RU" dirty="0" err="1"/>
              <a:t>природничої</a:t>
            </a:r>
            <a:r>
              <a:rPr lang="ru-RU" dirty="0"/>
              <a:t> </a:t>
            </a:r>
            <a:r>
              <a:rPr lang="ru-RU" dirty="0" err="1"/>
              <a:t>історії</a:t>
            </a:r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365104"/>
            <a:ext cx="3276600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2998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Метеорити</a:t>
            </a:r>
            <a:r>
              <a:rPr lang="ru-RU" dirty="0"/>
              <a:t>, </a:t>
            </a:r>
            <a:r>
              <a:rPr lang="ru-RU" dirty="0" err="1"/>
              <a:t>знайдені</a:t>
            </a:r>
            <a:r>
              <a:rPr lang="ru-RU" dirty="0"/>
              <a:t> на </a:t>
            </a:r>
            <a:r>
              <a:rPr lang="ru-RU" dirty="0" err="1"/>
              <a:t>території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ru-RU" dirty="0"/>
              <a:t>Метеорит </a:t>
            </a:r>
            <a:r>
              <a:rPr lang="ru-RU" dirty="0" err="1"/>
              <a:t>Мигії</a:t>
            </a:r>
            <a:r>
              <a:rPr lang="ru-RU" dirty="0"/>
              <a:t> — упав </a:t>
            </a:r>
            <a:r>
              <a:rPr lang="ru-RU" dirty="0" err="1"/>
              <a:t>поблизу</a:t>
            </a:r>
            <a:r>
              <a:rPr lang="ru-RU" dirty="0"/>
              <a:t> села </a:t>
            </a:r>
            <a:r>
              <a:rPr lang="ru-RU" dirty="0" err="1"/>
              <a:t>Мигія</a:t>
            </a:r>
            <a:r>
              <a:rPr lang="ru-RU" dirty="0"/>
              <a:t> </a:t>
            </a:r>
            <a:r>
              <a:rPr lang="ru-RU" dirty="0" err="1"/>
              <a:t>Єлизаветградського</a:t>
            </a:r>
            <a:r>
              <a:rPr lang="ru-RU" dirty="0"/>
              <a:t> </a:t>
            </a:r>
            <a:r>
              <a:rPr lang="ru-RU" dirty="0" err="1"/>
              <a:t>повіту</a:t>
            </a:r>
            <a:r>
              <a:rPr lang="ru-RU" dirty="0"/>
              <a:t> </a:t>
            </a:r>
            <a:r>
              <a:rPr lang="ru-RU" dirty="0" err="1"/>
              <a:t>Херсонської</a:t>
            </a:r>
            <a:r>
              <a:rPr lang="ru-RU" dirty="0"/>
              <a:t> </a:t>
            </a:r>
            <a:r>
              <a:rPr lang="ru-RU" dirty="0" err="1"/>
              <a:t>губернії</a:t>
            </a:r>
            <a:r>
              <a:rPr lang="ru-RU" dirty="0"/>
              <a:t> </a:t>
            </a:r>
            <a:r>
              <a:rPr lang="ru-RU" dirty="0" err="1"/>
              <a:t>влітку</a:t>
            </a:r>
            <a:r>
              <a:rPr lang="ru-RU" dirty="0"/>
              <a:t> 1889 року. Один з перших </a:t>
            </a:r>
            <a:r>
              <a:rPr lang="ru-RU" dirty="0" err="1"/>
              <a:t>метеоритів</a:t>
            </a:r>
            <a:r>
              <a:rPr lang="ru-RU" dirty="0"/>
              <a:t>, в </a:t>
            </a:r>
            <a:r>
              <a:rPr lang="ru-RU" dirty="0" err="1"/>
              <a:t>якому</a:t>
            </a:r>
            <a:r>
              <a:rPr lang="ru-RU" dirty="0"/>
              <a:t> </a:t>
            </a:r>
            <a:r>
              <a:rPr lang="ru-RU" dirty="0" err="1"/>
              <a:t>виявлено</a:t>
            </a:r>
            <a:r>
              <a:rPr lang="ru-RU" dirty="0"/>
              <a:t> хлорит, 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органічну</a:t>
            </a:r>
            <a:r>
              <a:rPr lang="ru-RU" dirty="0"/>
              <a:t> </a:t>
            </a:r>
            <a:r>
              <a:rPr lang="ru-RU" dirty="0" err="1"/>
              <a:t>речовину</a:t>
            </a:r>
            <a:r>
              <a:rPr lang="ru-RU" dirty="0"/>
              <a:t> (</a:t>
            </a:r>
            <a:r>
              <a:rPr lang="ru-RU" dirty="0" err="1"/>
              <a:t>сполучення</a:t>
            </a:r>
            <a:r>
              <a:rPr lang="ru-RU" dirty="0"/>
              <a:t> </a:t>
            </a:r>
            <a:r>
              <a:rPr lang="ru-RU" dirty="0" err="1"/>
              <a:t>вуглецю</a:t>
            </a:r>
            <a:r>
              <a:rPr lang="ru-RU" dirty="0"/>
              <a:t> з </a:t>
            </a:r>
            <a:r>
              <a:rPr lang="ru-RU" dirty="0" err="1"/>
              <a:t>воднем</a:t>
            </a:r>
            <a:r>
              <a:rPr lang="ru-RU" dirty="0"/>
              <a:t> і киснем).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293096"/>
            <a:ext cx="1767469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9927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Метеорити</a:t>
            </a:r>
            <a:r>
              <a:rPr lang="ru-RU" dirty="0"/>
              <a:t>, </a:t>
            </a:r>
            <a:r>
              <a:rPr lang="ru-RU" dirty="0" err="1"/>
              <a:t>знайдені</a:t>
            </a:r>
            <a:r>
              <a:rPr lang="ru-RU" dirty="0"/>
              <a:t> на </a:t>
            </a:r>
            <a:r>
              <a:rPr lang="ru-RU" dirty="0" err="1"/>
              <a:t>території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ru-RU" dirty="0"/>
              <a:t>Метеорит </a:t>
            </a:r>
            <a:r>
              <a:rPr lang="ru-RU" dirty="0" err="1"/>
              <a:t>Сухий</a:t>
            </a:r>
            <a:r>
              <a:rPr lang="ru-RU" dirty="0"/>
              <a:t> лиман — 48 кг, </a:t>
            </a:r>
            <a:r>
              <a:rPr lang="ru-RU" dirty="0" err="1"/>
              <a:t>знайдений</a:t>
            </a:r>
            <a:r>
              <a:rPr lang="ru-RU" dirty="0"/>
              <a:t> на </a:t>
            </a:r>
            <a:r>
              <a:rPr lang="ru-RU" dirty="0" err="1"/>
              <a:t>околиці</a:t>
            </a:r>
            <a:r>
              <a:rPr lang="ru-RU" dirty="0"/>
              <a:t> </a:t>
            </a:r>
            <a:r>
              <a:rPr lang="ru-RU" dirty="0" err="1"/>
              <a:t>Одеси</a:t>
            </a:r>
            <a:r>
              <a:rPr lang="ru-RU" dirty="0"/>
              <a:t> в 1987 </a:t>
            </a:r>
            <a:r>
              <a:rPr lang="ru-RU" dirty="0" err="1"/>
              <a:t>році</a:t>
            </a:r>
            <a:r>
              <a:rPr lang="ru-RU" dirty="0"/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924944"/>
            <a:ext cx="4608512" cy="345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9156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Метеорити</a:t>
            </a:r>
            <a:r>
              <a:rPr lang="ru-RU" dirty="0"/>
              <a:t>, </a:t>
            </a:r>
            <a:r>
              <a:rPr lang="ru-RU" dirty="0" err="1"/>
              <a:t>знайдені</a:t>
            </a:r>
            <a:r>
              <a:rPr lang="ru-RU" dirty="0"/>
              <a:t> на </a:t>
            </a:r>
            <a:r>
              <a:rPr lang="ru-RU" dirty="0" err="1"/>
              <a:t>території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ru-RU" dirty="0" err="1"/>
              <a:t>Найбільшим</a:t>
            </a:r>
            <a:r>
              <a:rPr lang="ru-RU" dirty="0"/>
              <a:t> метеоритом в </a:t>
            </a:r>
            <a:r>
              <a:rPr lang="ru-RU" dirty="0" err="1"/>
              <a:t>Україні</a:t>
            </a:r>
            <a:r>
              <a:rPr lang="ru-RU" dirty="0"/>
              <a:t> й у </a:t>
            </a:r>
            <a:r>
              <a:rPr lang="ru-RU" dirty="0" err="1"/>
              <a:t>всій</a:t>
            </a:r>
            <a:r>
              <a:rPr lang="ru-RU" dirty="0"/>
              <a:t> </a:t>
            </a:r>
            <a:r>
              <a:rPr lang="ru-RU" dirty="0" err="1"/>
              <a:t>Європі</a:t>
            </a:r>
            <a:r>
              <a:rPr lang="ru-RU" dirty="0"/>
              <a:t> </a:t>
            </a:r>
            <a:r>
              <a:rPr lang="ru-RU" dirty="0" err="1"/>
              <a:t>вважають</a:t>
            </a:r>
            <a:r>
              <a:rPr lang="ru-RU" dirty="0"/>
              <a:t> </a:t>
            </a:r>
            <a:r>
              <a:rPr lang="ru-RU" dirty="0" err="1" smtClean="0"/>
              <a:t>Іллінецький</a:t>
            </a:r>
            <a:r>
              <a:rPr lang="ru-RU" dirty="0" smtClean="0"/>
              <a:t>, </a:t>
            </a:r>
            <a:r>
              <a:rPr lang="ru-RU" dirty="0" err="1" smtClean="0"/>
              <a:t>який</a:t>
            </a:r>
            <a:r>
              <a:rPr lang="ru-RU" dirty="0" smtClean="0"/>
              <a:t> </a:t>
            </a:r>
            <a:r>
              <a:rPr lang="ru-RU" dirty="0"/>
              <a:t>упав 400 млн </a:t>
            </a:r>
            <a:r>
              <a:rPr lang="ru-RU" dirty="0" err="1"/>
              <a:t>років</a:t>
            </a:r>
            <a:r>
              <a:rPr lang="ru-RU" dirty="0"/>
              <a:t> тому.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356992"/>
            <a:ext cx="2743200" cy="200253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79712" y="56612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 smtClean="0"/>
              <a:t>Українська</a:t>
            </a:r>
            <a:r>
              <a:rPr lang="ru-RU" dirty="0" smtClean="0"/>
              <a:t> марка, </a:t>
            </a:r>
            <a:r>
              <a:rPr lang="ru-RU" dirty="0" err="1" smtClean="0"/>
              <a:t>присвячена</a:t>
            </a:r>
            <a:r>
              <a:rPr lang="ru-RU" dirty="0" smtClean="0"/>
              <a:t> </a:t>
            </a:r>
            <a:r>
              <a:rPr lang="ru-RU" dirty="0" err="1" smtClean="0"/>
              <a:t>Іллінецькій</a:t>
            </a:r>
            <a:r>
              <a:rPr lang="ru-RU" dirty="0" smtClean="0"/>
              <a:t> </a:t>
            </a:r>
            <a:r>
              <a:rPr lang="ru-RU" dirty="0" err="1" smtClean="0"/>
              <a:t>астроблемі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4547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Метеорит - це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vi-VN" dirty="0" smtClean="0"/>
              <a:t>Метеори́т</a:t>
            </a:r>
            <a:r>
              <a:rPr lang="uk-UA" dirty="0" smtClean="0"/>
              <a:t> </a:t>
            </a:r>
            <a:r>
              <a:rPr lang="vi-VN" dirty="0" smtClean="0"/>
              <a:t>— </a:t>
            </a:r>
            <a:r>
              <a:rPr lang="vi-VN" dirty="0"/>
              <a:t>тверде тіло небесного походження, що впало на поверхню Землі з </a:t>
            </a:r>
            <a:r>
              <a:rPr lang="vi-VN" dirty="0" smtClean="0"/>
              <a:t>космосу</a:t>
            </a:r>
            <a:r>
              <a:rPr lang="uk-UA" dirty="0" smtClean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413324"/>
            <a:ext cx="3342798" cy="25202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212976"/>
            <a:ext cx="3342295" cy="272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0371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Влучання</a:t>
            </a:r>
            <a:r>
              <a:rPr lang="ru-RU" dirty="0"/>
              <a:t> </a:t>
            </a:r>
            <a:r>
              <a:rPr lang="ru-RU" dirty="0" err="1"/>
              <a:t>метеоритів</a:t>
            </a:r>
            <a:r>
              <a:rPr lang="ru-RU" dirty="0"/>
              <a:t> у людей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79912" y="1600200"/>
            <a:ext cx="5040560" cy="5069160"/>
          </a:xfrm>
        </p:spPr>
        <p:txBody>
          <a:bodyPr>
            <a:normAutofit fontScale="92500"/>
          </a:bodyPr>
          <a:lstStyle/>
          <a:p>
            <a:pPr marL="137160" indent="0">
              <a:buNone/>
            </a:pPr>
            <a:r>
              <a:rPr lang="ru-RU" dirty="0"/>
              <a:t>Перший в </a:t>
            </a:r>
            <a:r>
              <a:rPr lang="ru-RU" dirty="0" err="1"/>
              <a:t>історії</a:t>
            </a:r>
            <a:r>
              <a:rPr lang="ru-RU" dirty="0"/>
              <a:t> </a:t>
            </a:r>
            <a:r>
              <a:rPr lang="ru-RU" dirty="0" err="1"/>
              <a:t>задокументований</a:t>
            </a:r>
            <a:r>
              <a:rPr lang="ru-RU" dirty="0"/>
              <a:t> </a:t>
            </a:r>
            <a:r>
              <a:rPr lang="ru-RU" dirty="0" err="1"/>
              <a:t>випадок</a:t>
            </a:r>
            <a:r>
              <a:rPr lang="ru-RU" dirty="0"/>
              <a:t> </a:t>
            </a:r>
            <a:r>
              <a:rPr lang="ru-RU" dirty="0" err="1"/>
              <a:t>влучання</a:t>
            </a:r>
            <a:r>
              <a:rPr lang="ru-RU" dirty="0"/>
              <a:t> метеорита в </a:t>
            </a:r>
            <a:r>
              <a:rPr lang="ru-RU" dirty="0" err="1"/>
              <a:t>людину</a:t>
            </a:r>
            <a:r>
              <a:rPr lang="ru-RU" dirty="0"/>
              <a:t> </a:t>
            </a:r>
            <a:r>
              <a:rPr lang="ru-RU" dirty="0" err="1"/>
              <a:t>стався</a:t>
            </a:r>
            <a:r>
              <a:rPr lang="ru-RU" dirty="0"/>
              <a:t> 30 листопада 1954 р. в </a:t>
            </a:r>
            <a:r>
              <a:rPr lang="ru-RU" dirty="0" err="1"/>
              <a:t>місті</a:t>
            </a:r>
            <a:r>
              <a:rPr lang="ru-RU" dirty="0"/>
              <a:t> </a:t>
            </a:r>
            <a:r>
              <a:rPr lang="ru-RU" dirty="0" err="1"/>
              <a:t>Силакауга</a:t>
            </a:r>
            <a:r>
              <a:rPr lang="ru-RU" dirty="0"/>
              <a:t>, округ </a:t>
            </a:r>
            <a:r>
              <a:rPr lang="ru-RU" dirty="0" err="1"/>
              <a:t>Талладеґа</a:t>
            </a:r>
            <a:r>
              <a:rPr lang="ru-RU" dirty="0"/>
              <a:t> штат Алабама, США. Один з </a:t>
            </a:r>
            <a:r>
              <a:rPr lang="ru-RU" dirty="0" err="1"/>
              <a:t>уламків</a:t>
            </a:r>
            <a:r>
              <a:rPr lang="ru-RU" dirty="0"/>
              <a:t> метеорита </a:t>
            </a:r>
            <a:r>
              <a:rPr lang="ru-RU" dirty="0" err="1"/>
              <a:t>Силакауга</a:t>
            </a:r>
            <a:r>
              <a:rPr lang="ru-RU" dirty="0"/>
              <a:t> вагою 3,86 кг та </a:t>
            </a:r>
            <a:r>
              <a:rPr lang="ru-RU" dirty="0" err="1"/>
              <a:t>розміром</a:t>
            </a:r>
            <a:r>
              <a:rPr lang="ru-RU" dirty="0"/>
              <a:t> з апельсин, пробив </a:t>
            </a:r>
            <a:r>
              <a:rPr lang="ru-RU" dirty="0" err="1"/>
              <a:t>дах</a:t>
            </a:r>
            <a:r>
              <a:rPr lang="ru-RU" dirty="0"/>
              <a:t> </a:t>
            </a:r>
            <a:r>
              <a:rPr lang="ru-RU" dirty="0" err="1"/>
              <a:t>будинку</a:t>
            </a:r>
            <a:r>
              <a:rPr lang="ru-RU" dirty="0"/>
              <a:t> і, </a:t>
            </a:r>
            <a:r>
              <a:rPr lang="ru-RU" dirty="0" err="1"/>
              <a:t>відскочивши</a:t>
            </a:r>
            <a:r>
              <a:rPr lang="ru-RU" dirty="0"/>
              <a:t> рикошетом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радіоприймача</a:t>
            </a:r>
            <a:r>
              <a:rPr lang="ru-RU" dirty="0"/>
              <a:t>, </a:t>
            </a:r>
            <a:r>
              <a:rPr lang="ru-RU" dirty="0" err="1"/>
              <a:t>травмував</a:t>
            </a:r>
            <a:r>
              <a:rPr lang="ru-RU" dirty="0"/>
              <a:t> </a:t>
            </a:r>
            <a:r>
              <a:rPr lang="ru-RU" dirty="0" err="1"/>
              <a:t>сплячу</a:t>
            </a:r>
            <a:r>
              <a:rPr lang="ru-RU" dirty="0"/>
              <a:t> </a:t>
            </a:r>
            <a:r>
              <a:rPr lang="ru-RU" dirty="0" err="1"/>
              <a:t>жінку</a:t>
            </a:r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4" y="2204864"/>
            <a:ext cx="3281581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445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Влучання</a:t>
            </a:r>
            <a:r>
              <a:rPr lang="ru-RU" dirty="0"/>
              <a:t> </a:t>
            </a:r>
            <a:r>
              <a:rPr lang="ru-RU" dirty="0" err="1"/>
              <a:t>метеоритів</a:t>
            </a:r>
            <a:r>
              <a:rPr lang="ru-RU" dirty="0"/>
              <a:t> у людей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ru-RU" dirty="0" err="1"/>
              <a:t>Інший</a:t>
            </a:r>
            <a:r>
              <a:rPr lang="ru-RU" dirty="0"/>
              <a:t> </a:t>
            </a:r>
            <a:r>
              <a:rPr lang="ru-RU" dirty="0" err="1"/>
              <a:t>випадок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зафіксовано</a:t>
            </a:r>
            <a:r>
              <a:rPr lang="ru-RU" dirty="0"/>
              <a:t> у </a:t>
            </a:r>
            <a:r>
              <a:rPr lang="ru-RU" dirty="0" err="1"/>
              <a:t>червні</a:t>
            </a:r>
            <a:r>
              <a:rPr lang="ru-RU" dirty="0"/>
              <a:t> 2009 року, коли метеорит </a:t>
            </a:r>
            <a:r>
              <a:rPr lang="ru-RU" dirty="0" err="1"/>
              <a:t>розміром</a:t>
            </a:r>
            <a:r>
              <a:rPr lang="ru-RU" dirty="0"/>
              <a:t> з горошину </a:t>
            </a:r>
            <a:r>
              <a:rPr lang="ru-RU" dirty="0" err="1"/>
              <a:t>врізався</a:t>
            </a:r>
            <a:r>
              <a:rPr lang="ru-RU" dirty="0"/>
              <a:t> в </a:t>
            </a:r>
            <a:r>
              <a:rPr lang="ru-RU" dirty="0" err="1"/>
              <a:t>чотирнадцятирічного</a:t>
            </a:r>
            <a:r>
              <a:rPr lang="ru-RU" dirty="0"/>
              <a:t> </a:t>
            </a:r>
            <a:r>
              <a:rPr lang="ru-RU" dirty="0" err="1"/>
              <a:t>німецького</a:t>
            </a:r>
            <a:r>
              <a:rPr lang="ru-RU" dirty="0"/>
              <a:t> школяра </a:t>
            </a:r>
            <a:r>
              <a:rPr lang="ru-RU" dirty="0" err="1"/>
              <a:t>Герріта</a:t>
            </a:r>
            <a:r>
              <a:rPr lang="ru-RU" dirty="0"/>
              <a:t> Бланка,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прямував</a:t>
            </a:r>
            <a:r>
              <a:rPr lang="ru-RU" dirty="0"/>
              <a:t> у </a:t>
            </a:r>
            <a:r>
              <a:rPr lang="ru-RU" dirty="0" err="1"/>
              <a:t>цей</a:t>
            </a:r>
            <a:r>
              <a:rPr lang="ru-RU" dirty="0"/>
              <a:t> момент до </a:t>
            </a:r>
            <a:r>
              <a:rPr lang="ru-RU" dirty="0" err="1"/>
              <a:t>школи</a:t>
            </a:r>
            <a:r>
              <a:rPr lang="ru-RU" dirty="0"/>
              <a:t>.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влучив</a:t>
            </a:r>
            <a:r>
              <a:rPr lang="ru-RU" dirty="0"/>
              <a:t> у руку </a:t>
            </a:r>
            <a:r>
              <a:rPr lang="ru-RU" dirty="0" err="1"/>
              <a:t>підлітка</a:t>
            </a:r>
            <a:r>
              <a:rPr lang="ru-RU" dirty="0"/>
              <a:t>, а </a:t>
            </a:r>
            <a:r>
              <a:rPr lang="ru-RU" dirty="0" err="1"/>
              <a:t>потім</a:t>
            </a:r>
            <a:r>
              <a:rPr lang="ru-RU" dirty="0"/>
              <a:t> </a:t>
            </a:r>
            <a:r>
              <a:rPr lang="ru-RU" dirty="0" err="1"/>
              <a:t>відскочив</a:t>
            </a:r>
            <a:r>
              <a:rPr lang="ru-RU" dirty="0"/>
              <a:t> і створив у </a:t>
            </a:r>
            <a:r>
              <a:rPr lang="ru-RU" dirty="0" err="1"/>
              <a:t>землі</a:t>
            </a:r>
            <a:r>
              <a:rPr lang="ru-RU" dirty="0"/>
              <a:t> кратер </a:t>
            </a:r>
            <a:r>
              <a:rPr lang="ru-RU" dirty="0" err="1"/>
              <a:t>діаметром</a:t>
            </a:r>
            <a:r>
              <a:rPr lang="ru-RU" dirty="0"/>
              <a:t> 30 </a:t>
            </a:r>
            <a:r>
              <a:rPr lang="ru-RU" dirty="0" err="1"/>
              <a:t>сантиметрів</a:t>
            </a:r>
            <a:r>
              <a:rPr lang="ru-RU" dirty="0"/>
              <a:t>. </a:t>
            </a:r>
            <a:r>
              <a:rPr lang="ru-RU" dirty="0" err="1"/>
              <a:t>Хлопець</a:t>
            </a:r>
            <a:r>
              <a:rPr lang="ru-RU" dirty="0"/>
              <a:t> </a:t>
            </a:r>
            <a:r>
              <a:rPr lang="ru-RU" dirty="0" err="1"/>
              <a:t>відбувся</a:t>
            </a:r>
            <a:r>
              <a:rPr lang="ru-RU" dirty="0"/>
              <a:t> </a:t>
            </a:r>
            <a:r>
              <a:rPr lang="ru-RU" dirty="0" err="1"/>
              <a:t>дзвоном</a:t>
            </a:r>
            <a:r>
              <a:rPr lang="ru-RU" dirty="0"/>
              <a:t> у </a:t>
            </a:r>
            <a:r>
              <a:rPr lang="ru-RU" dirty="0" err="1"/>
              <a:t>вухах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пройшов</a:t>
            </a:r>
            <a:r>
              <a:rPr lang="ru-RU" dirty="0"/>
              <a:t> через </a:t>
            </a:r>
            <a:r>
              <a:rPr lang="ru-RU" dirty="0" err="1"/>
              <a:t>декілька</a:t>
            </a:r>
            <a:r>
              <a:rPr lang="ru-RU" dirty="0"/>
              <a:t> годин, і шрамом </a:t>
            </a:r>
            <a:r>
              <a:rPr lang="ru-RU" dirty="0" err="1"/>
              <a:t>завдовжки</a:t>
            </a:r>
            <a:r>
              <a:rPr lang="ru-RU" dirty="0"/>
              <a:t> 7,5 см на </a:t>
            </a:r>
            <a:r>
              <a:rPr lang="ru-RU" dirty="0" err="1" smtClean="0"/>
              <a:t>руці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43363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2"/>
            <a:ext cx="9132630" cy="6855728"/>
          </a:xfrm>
        </p:spPr>
      </p:pic>
    </p:spTree>
    <p:extLst>
      <p:ext uri="{BB962C8B-B14F-4D97-AF65-F5344CB8AC3E}">
        <p14:creationId xmlns:p14="http://schemas.microsoft.com/office/powerpoint/2010/main" val="33941392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 fontScale="90000"/>
          </a:bodyPr>
          <a:lstStyle/>
          <a:p>
            <a:r>
              <a:rPr lang="ru-RU" dirty="0"/>
              <a:t>10 </a:t>
            </a:r>
            <a:r>
              <a:rPr lang="ru-RU" dirty="0" err="1"/>
              <a:t>найбільш</a:t>
            </a:r>
            <a:r>
              <a:rPr lang="ru-RU" dirty="0"/>
              <a:t> великих </a:t>
            </a:r>
            <a:r>
              <a:rPr lang="ru-RU" dirty="0" err="1"/>
              <a:t>метеоритів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впали на Землю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137160" indent="0">
              <a:buNone/>
            </a:pPr>
            <a:r>
              <a:rPr lang="ru-RU" dirty="0" err="1"/>
              <a:t>Цей</a:t>
            </a:r>
            <a:r>
              <a:rPr lang="ru-RU" dirty="0"/>
              <a:t> метеорит з </a:t>
            </a:r>
            <a:r>
              <a:rPr lang="ru-RU" dirty="0" err="1"/>
              <a:t>назвою</a:t>
            </a:r>
            <a:r>
              <a:rPr lang="ru-RU" dirty="0"/>
              <a:t> </a:t>
            </a:r>
            <a:r>
              <a:rPr lang="en-US" dirty="0"/>
              <a:t>Sutter Mill </a:t>
            </a:r>
            <a:r>
              <a:rPr lang="ru-RU" dirty="0" err="1"/>
              <a:t>з'явився</a:t>
            </a:r>
            <a:r>
              <a:rPr lang="ru-RU" dirty="0"/>
              <a:t> у </a:t>
            </a:r>
            <a:r>
              <a:rPr lang="ru-RU" dirty="0" err="1"/>
              <a:t>Землі</a:t>
            </a:r>
            <a:r>
              <a:rPr lang="ru-RU" dirty="0"/>
              <a:t> 22 </a:t>
            </a:r>
            <a:r>
              <a:rPr lang="ru-RU" dirty="0" err="1"/>
              <a:t>квітня</a:t>
            </a:r>
            <a:r>
              <a:rPr lang="ru-RU" dirty="0"/>
              <a:t> 2012 , </a:t>
            </a:r>
            <a:r>
              <a:rPr lang="ru-RU" dirty="0" err="1"/>
              <a:t>рухаючись</a:t>
            </a:r>
            <a:r>
              <a:rPr lang="ru-RU" dirty="0"/>
              <a:t> з </a:t>
            </a:r>
            <a:r>
              <a:rPr lang="ru-RU" dirty="0" err="1"/>
              <a:t>шаленою</a:t>
            </a:r>
            <a:r>
              <a:rPr lang="ru-RU" dirty="0"/>
              <a:t> </a:t>
            </a:r>
            <a:r>
              <a:rPr lang="ru-RU" dirty="0" err="1"/>
              <a:t>швидкістю</a:t>
            </a:r>
            <a:r>
              <a:rPr lang="ru-RU" dirty="0"/>
              <a:t> 29 км / сек.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пролетів</a:t>
            </a:r>
            <a:r>
              <a:rPr lang="ru-RU" dirty="0"/>
              <a:t> над штатами Невада і </a:t>
            </a:r>
            <a:r>
              <a:rPr lang="ru-RU" dirty="0" err="1"/>
              <a:t>Каліфорнія</a:t>
            </a:r>
            <a:r>
              <a:rPr lang="ru-RU" dirty="0"/>
              <a:t> , </a:t>
            </a:r>
            <a:r>
              <a:rPr lang="ru-RU" dirty="0" err="1"/>
              <a:t>розкидавши</a:t>
            </a:r>
            <a:r>
              <a:rPr lang="ru-RU" dirty="0"/>
              <a:t> </a:t>
            </a:r>
            <a:r>
              <a:rPr lang="ru-RU" dirty="0" err="1"/>
              <a:t>свої</a:t>
            </a:r>
            <a:r>
              <a:rPr lang="ru-RU" dirty="0"/>
              <a:t> </a:t>
            </a:r>
            <a:r>
              <a:rPr lang="ru-RU" dirty="0" err="1"/>
              <a:t>розпечені</a:t>
            </a:r>
            <a:r>
              <a:rPr lang="ru-RU" dirty="0"/>
              <a:t> осколки , і </a:t>
            </a:r>
            <a:r>
              <a:rPr lang="ru-RU" dirty="0" err="1"/>
              <a:t>вибухнув</a:t>
            </a:r>
            <a:r>
              <a:rPr lang="ru-RU" dirty="0"/>
              <a:t> над Вашингтоном. </a:t>
            </a:r>
            <a:r>
              <a:rPr lang="ru-RU" dirty="0" err="1"/>
              <a:t>Потужність</a:t>
            </a:r>
            <a:r>
              <a:rPr lang="ru-RU" dirty="0"/>
              <a:t> </a:t>
            </a:r>
            <a:r>
              <a:rPr lang="ru-RU" dirty="0" err="1"/>
              <a:t>вибуху</a:t>
            </a:r>
            <a:r>
              <a:rPr lang="ru-RU" dirty="0"/>
              <a:t>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близько</a:t>
            </a:r>
            <a:r>
              <a:rPr lang="ru-RU" dirty="0"/>
              <a:t> 4 </a:t>
            </a:r>
            <a:r>
              <a:rPr lang="ru-RU" dirty="0" err="1"/>
              <a:t>кілотонн</a:t>
            </a:r>
            <a:r>
              <a:rPr lang="ru-RU" dirty="0"/>
              <a:t> у тротиловому </a:t>
            </a:r>
            <a:r>
              <a:rPr lang="ru-RU" dirty="0" err="1"/>
              <a:t>еквіваленті</a:t>
            </a:r>
            <a:r>
              <a:rPr lang="ru-RU" dirty="0"/>
              <a:t>. Для </a:t>
            </a:r>
            <a:r>
              <a:rPr lang="ru-RU" dirty="0" err="1"/>
              <a:t>порівняння</a:t>
            </a:r>
            <a:r>
              <a:rPr lang="ru-RU" dirty="0"/>
              <a:t> , </a:t>
            </a:r>
            <a:r>
              <a:rPr lang="ru-RU" dirty="0" err="1"/>
              <a:t>потужність</a:t>
            </a:r>
            <a:r>
              <a:rPr lang="ru-RU" dirty="0"/>
              <a:t> </a:t>
            </a:r>
            <a:r>
              <a:rPr lang="ru-RU" dirty="0" err="1"/>
              <a:t>вчорашнього</a:t>
            </a:r>
            <a:r>
              <a:rPr lang="ru-RU" dirty="0"/>
              <a:t> </a:t>
            </a:r>
            <a:r>
              <a:rPr lang="ru-RU" dirty="0" err="1"/>
              <a:t>вибуху</a:t>
            </a:r>
            <a:r>
              <a:rPr lang="ru-RU" dirty="0"/>
              <a:t> метеорита при </a:t>
            </a:r>
            <a:r>
              <a:rPr lang="ru-RU" dirty="0" err="1"/>
              <a:t>падінні</a:t>
            </a:r>
            <a:r>
              <a:rPr lang="ru-RU" dirty="0"/>
              <a:t> на </a:t>
            </a:r>
            <a:r>
              <a:rPr lang="ru-RU" dirty="0" err="1"/>
              <a:t>Челябінськ</a:t>
            </a:r>
            <a:r>
              <a:rPr lang="ru-RU" dirty="0"/>
              <a:t> </a:t>
            </a:r>
            <a:r>
              <a:rPr lang="ru-RU" dirty="0" err="1"/>
              <a:t>склала</a:t>
            </a:r>
            <a:r>
              <a:rPr lang="ru-RU" dirty="0"/>
              <a:t> 300 </a:t>
            </a:r>
            <a:r>
              <a:rPr lang="ru-RU" dirty="0" err="1"/>
              <a:t>кілотонн</a:t>
            </a:r>
            <a:r>
              <a:rPr lang="ru-RU" dirty="0"/>
              <a:t> у тротиловому </a:t>
            </a:r>
            <a:r>
              <a:rPr lang="ru-RU" dirty="0" err="1"/>
              <a:t>еквіваленті.Вчені</a:t>
            </a:r>
            <a:r>
              <a:rPr lang="ru-RU" dirty="0"/>
              <a:t> </a:t>
            </a:r>
            <a:r>
              <a:rPr lang="ru-RU" dirty="0" err="1"/>
              <a:t>з'ясували</a:t>
            </a:r>
            <a:r>
              <a:rPr lang="ru-RU" dirty="0"/>
              <a:t> , </a:t>
            </a:r>
            <a:r>
              <a:rPr lang="ru-RU" dirty="0" err="1"/>
              <a:t>що</a:t>
            </a:r>
            <a:r>
              <a:rPr lang="ru-RU" dirty="0"/>
              <a:t> метеорит </a:t>
            </a:r>
            <a:r>
              <a:rPr lang="ru-RU" dirty="0" err="1"/>
              <a:t>Саттер</a:t>
            </a:r>
            <a:r>
              <a:rPr lang="ru-RU" dirty="0"/>
              <a:t> </a:t>
            </a:r>
            <a:r>
              <a:rPr lang="ru-RU" dirty="0" err="1"/>
              <a:t>Мілл</a:t>
            </a:r>
            <a:r>
              <a:rPr lang="ru-RU" dirty="0"/>
              <a:t> </a:t>
            </a:r>
            <a:r>
              <a:rPr lang="ru-RU" dirty="0" err="1"/>
              <a:t>з'явився</a:t>
            </a:r>
            <a:r>
              <a:rPr lang="ru-RU" dirty="0"/>
              <a:t> </a:t>
            </a:r>
            <a:r>
              <a:rPr lang="ru-RU" dirty="0" err="1"/>
              <a:t>ще</a:t>
            </a:r>
            <a:r>
              <a:rPr lang="ru-RU" dirty="0"/>
              <a:t> в </a:t>
            </a:r>
            <a:r>
              <a:rPr lang="ru-RU" dirty="0" err="1"/>
              <a:t>перші</a:t>
            </a:r>
            <a:r>
              <a:rPr lang="ru-RU" dirty="0"/>
              <a:t> </a:t>
            </a:r>
            <a:r>
              <a:rPr lang="ru-RU" dirty="0" err="1"/>
              <a:t>дні</a:t>
            </a:r>
            <a:r>
              <a:rPr lang="ru-RU" dirty="0"/>
              <a:t> </a:t>
            </a:r>
            <a:r>
              <a:rPr lang="ru-RU" dirty="0" err="1"/>
              <a:t>існування</a:t>
            </a:r>
            <a:r>
              <a:rPr lang="ru-RU" dirty="0"/>
              <a:t> </a:t>
            </a:r>
            <a:r>
              <a:rPr lang="ru-RU" dirty="0" err="1"/>
              <a:t>нашої</a:t>
            </a:r>
            <a:r>
              <a:rPr lang="ru-RU" dirty="0"/>
              <a:t> </a:t>
            </a:r>
            <a:r>
              <a:rPr lang="ru-RU" dirty="0" err="1"/>
              <a:t>Сонячної</a:t>
            </a:r>
            <a:r>
              <a:rPr lang="ru-RU" dirty="0"/>
              <a:t> </a:t>
            </a:r>
            <a:r>
              <a:rPr lang="ru-RU" dirty="0" err="1"/>
              <a:t>системи</a:t>
            </a:r>
            <a:r>
              <a:rPr lang="ru-RU" dirty="0"/>
              <a:t> , а </a:t>
            </a:r>
            <a:r>
              <a:rPr lang="ru-RU" dirty="0" err="1"/>
              <a:t>космічне</a:t>
            </a:r>
            <a:r>
              <a:rPr lang="ru-RU" dirty="0"/>
              <a:t> </a:t>
            </a:r>
            <a:r>
              <a:rPr lang="ru-RU" dirty="0" err="1"/>
              <a:t>тіло</a:t>
            </a:r>
            <a:r>
              <a:rPr lang="ru-RU" dirty="0"/>
              <a:t> - </a:t>
            </a:r>
            <a:r>
              <a:rPr lang="ru-RU" dirty="0" err="1"/>
              <a:t>прабатько</a:t>
            </a:r>
            <a:r>
              <a:rPr lang="ru-RU" dirty="0"/>
              <a:t> </a:t>
            </a:r>
            <a:r>
              <a:rPr lang="ru-RU" dirty="0" err="1"/>
              <a:t>сформувалося</a:t>
            </a:r>
            <a:r>
              <a:rPr lang="ru-RU" dirty="0"/>
              <a:t> </a:t>
            </a:r>
            <a:r>
              <a:rPr lang="ru-RU" dirty="0" err="1"/>
              <a:t>понад</a:t>
            </a:r>
            <a:r>
              <a:rPr lang="ru-RU" dirty="0"/>
              <a:t> 4566,57 </a:t>
            </a:r>
            <a:r>
              <a:rPr lang="ru-RU" dirty="0" err="1"/>
              <a:t>мільйона</a:t>
            </a:r>
            <a:r>
              <a:rPr lang="ru-RU" dirty="0"/>
              <a:t> </a:t>
            </a:r>
            <a:r>
              <a:rPr lang="ru-RU" dirty="0" err="1"/>
              <a:t>років</a:t>
            </a:r>
            <a:r>
              <a:rPr lang="ru-RU" dirty="0"/>
              <a:t> тому.</a:t>
            </a:r>
          </a:p>
        </p:txBody>
      </p:sp>
    </p:spTree>
    <p:extLst>
      <p:ext uri="{BB962C8B-B14F-4D97-AF65-F5344CB8AC3E}">
        <p14:creationId xmlns:p14="http://schemas.microsoft.com/office/powerpoint/2010/main" val="19490364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01" y="2256"/>
            <a:ext cx="9187549" cy="6758512"/>
          </a:xfrm>
        </p:spPr>
      </p:pic>
    </p:spTree>
    <p:extLst>
      <p:ext uri="{BB962C8B-B14F-4D97-AF65-F5344CB8AC3E}">
        <p14:creationId xmlns:p14="http://schemas.microsoft.com/office/powerpoint/2010/main" val="32980846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Метеоритний</a:t>
            </a:r>
            <a:r>
              <a:rPr lang="ru-RU" dirty="0"/>
              <a:t> </a:t>
            </a:r>
            <a:r>
              <a:rPr lang="ru-RU" dirty="0" err="1"/>
              <a:t>дощ</a:t>
            </a:r>
            <a:r>
              <a:rPr lang="ru-RU" dirty="0"/>
              <a:t> у </a:t>
            </a:r>
            <a:r>
              <a:rPr lang="ru-RU" dirty="0" err="1"/>
              <a:t>Китаї</a:t>
            </a:r>
            <a:r>
              <a:rPr lang="ru-RU" dirty="0"/>
              <a:t>, 11 лютого 2012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808"/>
            <a:ext cx="9144000" cy="5157192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301208"/>
            <a:ext cx="9144000" cy="1556792"/>
          </a:xfrm>
        </p:spPr>
        <p:txBody>
          <a:bodyPr>
            <a:normAutofit fontScale="92500" lnSpcReduction="10000"/>
          </a:bodyPr>
          <a:lstStyle/>
          <a:p>
            <a:pPr marL="137160" indent="0">
              <a:buNone/>
            </a:pPr>
            <a:r>
              <a:rPr lang="ru-RU" dirty="0" smtClean="0"/>
              <a:t>11 </a:t>
            </a:r>
            <a:r>
              <a:rPr lang="ru-RU" dirty="0"/>
              <a:t>лютого 2012 </a:t>
            </a:r>
            <a:r>
              <a:rPr lang="ru-RU" dirty="0" err="1"/>
              <a:t>близько</a:t>
            </a:r>
            <a:r>
              <a:rPr lang="ru-RU" dirty="0"/>
              <a:t> </a:t>
            </a:r>
            <a:r>
              <a:rPr lang="ru-RU" dirty="0" err="1"/>
              <a:t>сотні</a:t>
            </a:r>
            <a:r>
              <a:rPr lang="ru-RU" dirty="0"/>
              <a:t> </a:t>
            </a:r>
            <a:r>
              <a:rPr lang="ru-RU" dirty="0" err="1"/>
              <a:t>метеоритних</a:t>
            </a:r>
            <a:r>
              <a:rPr lang="ru-RU" dirty="0"/>
              <a:t> </a:t>
            </a:r>
            <a:r>
              <a:rPr lang="ru-RU" dirty="0" err="1"/>
              <a:t>каменів</a:t>
            </a:r>
            <a:r>
              <a:rPr lang="ru-RU" dirty="0"/>
              <a:t> впали на </a:t>
            </a:r>
            <a:r>
              <a:rPr lang="ru-RU" dirty="0" err="1"/>
              <a:t>площі</a:t>
            </a:r>
            <a:r>
              <a:rPr lang="ru-RU" dirty="0"/>
              <a:t> 100 км в одному з </a:t>
            </a:r>
            <a:r>
              <a:rPr lang="ru-RU" dirty="0" err="1"/>
              <a:t>районів</a:t>
            </a:r>
            <a:r>
              <a:rPr lang="ru-RU" dirty="0"/>
              <a:t> Китаю. </a:t>
            </a:r>
            <a:r>
              <a:rPr lang="ru-RU" dirty="0" err="1"/>
              <a:t>Найбільший</a:t>
            </a:r>
            <a:r>
              <a:rPr lang="ru-RU" dirty="0"/>
              <a:t> </a:t>
            </a:r>
            <a:r>
              <a:rPr lang="ru-RU" dirty="0" err="1"/>
              <a:t>знайдений</a:t>
            </a:r>
            <a:r>
              <a:rPr lang="ru-RU" dirty="0"/>
              <a:t> метеорит </a:t>
            </a:r>
            <a:r>
              <a:rPr lang="ru-RU" dirty="0" err="1"/>
              <a:t>важив</a:t>
            </a:r>
            <a:r>
              <a:rPr lang="ru-RU" dirty="0"/>
              <a:t> 12.6 кг. </a:t>
            </a:r>
            <a:r>
              <a:rPr lang="ru-RU" dirty="0" err="1"/>
              <a:t>Вважається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метеорити</a:t>
            </a:r>
            <a:r>
              <a:rPr lang="ru-RU" dirty="0"/>
              <a:t> </a:t>
            </a:r>
            <a:r>
              <a:rPr lang="ru-RU" dirty="0" err="1"/>
              <a:t>прилетіли</a:t>
            </a:r>
            <a:r>
              <a:rPr lang="ru-RU" dirty="0"/>
              <a:t> з поясу </a:t>
            </a:r>
            <a:r>
              <a:rPr lang="ru-RU" dirty="0" err="1"/>
              <a:t>астероїдів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Марсом і </a:t>
            </a:r>
            <a:r>
              <a:rPr lang="ru-RU" dirty="0" err="1"/>
              <a:t>Юпітером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038775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/>
              <a:t>Метеорит з Перу, 15 </a:t>
            </a:r>
            <a:r>
              <a:rPr lang="ru-RU" dirty="0" err="1"/>
              <a:t>вересня</a:t>
            </a:r>
            <a:r>
              <a:rPr lang="ru-RU" dirty="0"/>
              <a:t> 2007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80728"/>
            <a:ext cx="8496944" cy="5760640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dirty="0" err="1" smtClean="0"/>
              <a:t>Цей</a:t>
            </a:r>
            <a:r>
              <a:rPr lang="ru-RU" dirty="0" smtClean="0"/>
              <a:t> </a:t>
            </a:r>
            <a:r>
              <a:rPr lang="ru-RU" dirty="0"/>
              <a:t>метеорит впав у Перу </a:t>
            </a:r>
            <a:r>
              <a:rPr lang="ru-RU" dirty="0" err="1"/>
              <a:t>біля</a:t>
            </a:r>
            <a:r>
              <a:rPr lang="ru-RU" dirty="0"/>
              <a:t> озера </a:t>
            </a:r>
            <a:r>
              <a:rPr lang="ru-RU" dirty="0" err="1"/>
              <a:t>Тітікака</a:t>
            </a:r>
            <a:r>
              <a:rPr lang="ru-RU" dirty="0"/>
              <a:t>, недалеко </a:t>
            </a:r>
            <a:r>
              <a:rPr lang="ru-RU" dirty="0" err="1"/>
              <a:t>від</a:t>
            </a:r>
            <a:r>
              <a:rPr lang="ru-RU" dirty="0"/>
              <a:t> кордону з </a:t>
            </a:r>
            <a:r>
              <a:rPr lang="ru-RU" dirty="0" err="1"/>
              <a:t>Болівією</a:t>
            </a:r>
            <a:r>
              <a:rPr lang="ru-RU" dirty="0"/>
              <a:t>. </a:t>
            </a:r>
            <a:r>
              <a:rPr lang="ru-RU" dirty="0" err="1"/>
              <a:t>Очевидці</a:t>
            </a:r>
            <a:r>
              <a:rPr lang="ru-RU" dirty="0"/>
              <a:t> </a:t>
            </a:r>
            <a:r>
              <a:rPr lang="ru-RU" dirty="0" err="1"/>
              <a:t>стверджували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спочатку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сильний</a:t>
            </a:r>
            <a:r>
              <a:rPr lang="ru-RU" dirty="0"/>
              <a:t> шум, схожий на звук </a:t>
            </a:r>
            <a:r>
              <a:rPr lang="ru-RU" dirty="0" err="1"/>
              <a:t>падаючого</a:t>
            </a:r>
            <a:r>
              <a:rPr lang="ru-RU" dirty="0"/>
              <a:t> </a:t>
            </a:r>
            <a:r>
              <a:rPr lang="ru-RU" dirty="0" err="1"/>
              <a:t>літака</a:t>
            </a:r>
            <a:r>
              <a:rPr lang="ru-RU" dirty="0"/>
              <a:t>, але </a:t>
            </a:r>
            <a:r>
              <a:rPr lang="ru-RU" dirty="0" err="1"/>
              <a:t>потім</a:t>
            </a:r>
            <a:r>
              <a:rPr lang="ru-RU" dirty="0"/>
              <a:t> вони </a:t>
            </a:r>
            <a:r>
              <a:rPr lang="ru-RU" dirty="0" err="1"/>
              <a:t>побачили</a:t>
            </a:r>
            <a:r>
              <a:rPr lang="ru-RU" dirty="0"/>
              <a:t> </a:t>
            </a:r>
            <a:r>
              <a:rPr lang="ru-RU" dirty="0" err="1"/>
              <a:t>якесь</a:t>
            </a:r>
            <a:r>
              <a:rPr lang="ru-RU" dirty="0"/>
              <a:t> </a:t>
            </a:r>
            <a:r>
              <a:rPr lang="ru-RU" dirty="0" err="1"/>
              <a:t>падаюче</a:t>
            </a:r>
            <a:r>
              <a:rPr lang="ru-RU" dirty="0"/>
              <a:t> </a:t>
            </a:r>
            <a:r>
              <a:rPr lang="ru-RU" dirty="0" err="1"/>
              <a:t>тіло</a:t>
            </a:r>
            <a:r>
              <a:rPr lang="ru-RU" dirty="0"/>
              <a:t>, </a:t>
            </a:r>
            <a:r>
              <a:rPr lang="ru-RU" dirty="0" err="1"/>
              <a:t>охоплене</a:t>
            </a:r>
            <a:r>
              <a:rPr lang="ru-RU" dirty="0"/>
              <a:t> </a:t>
            </a:r>
            <a:r>
              <a:rPr lang="ru-RU" dirty="0" err="1"/>
              <a:t>вогнем.Яскравий</a:t>
            </a:r>
            <a:r>
              <a:rPr lang="ru-RU" dirty="0"/>
              <a:t> </a:t>
            </a:r>
            <a:r>
              <a:rPr lang="ru-RU" dirty="0" err="1"/>
              <a:t>слід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розігрітого</a:t>
            </a:r>
            <a:r>
              <a:rPr lang="ru-RU" dirty="0"/>
              <a:t> до сказу </a:t>
            </a:r>
            <a:r>
              <a:rPr lang="ru-RU" dirty="0" err="1"/>
              <a:t>космічного</a:t>
            </a:r>
            <a:r>
              <a:rPr lang="ru-RU" dirty="0"/>
              <a:t> </a:t>
            </a:r>
            <a:r>
              <a:rPr lang="ru-RU" dirty="0" err="1"/>
              <a:t>тіла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увійшов</a:t>
            </a:r>
            <a:r>
              <a:rPr lang="ru-RU" dirty="0"/>
              <a:t> в атмосферу </a:t>
            </a:r>
            <a:r>
              <a:rPr lang="ru-RU" dirty="0" err="1"/>
              <a:t>Землі</a:t>
            </a:r>
            <a:r>
              <a:rPr lang="ru-RU" dirty="0"/>
              <a:t>, </a:t>
            </a:r>
            <a:r>
              <a:rPr lang="ru-RU" dirty="0" err="1"/>
              <a:t>називається</a:t>
            </a:r>
            <a:r>
              <a:rPr lang="ru-RU" dirty="0"/>
              <a:t> метеором. </a:t>
            </a:r>
            <a:r>
              <a:rPr lang="ru-RU" dirty="0" err="1"/>
              <a:t>Ймовірно</a:t>
            </a:r>
            <a:r>
              <a:rPr lang="ru-RU" dirty="0"/>
              <a:t> , в </a:t>
            </a:r>
            <a:r>
              <a:rPr lang="ru-RU" dirty="0" err="1"/>
              <a:t>метеориті</a:t>
            </a:r>
            <a:r>
              <a:rPr lang="ru-RU" dirty="0"/>
              <a:t> </a:t>
            </a:r>
            <a:r>
              <a:rPr lang="ru-RU" dirty="0" err="1"/>
              <a:t>містилися</a:t>
            </a:r>
            <a:r>
              <a:rPr lang="ru-RU" dirty="0"/>
              <a:t> </a:t>
            </a:r>
            <a:r>
              <a:rPr lang="ru-RU" dirty="0" err="1"/>
              <a:t>отруйні</a:t>
            </a:r>
            <a:r>
              <a:rPr lang="ru-RU" dirty="0"/>
              <a:t> </a:t>
            </a:r>
            <a:r>
              <a:rPr lang="ru-RU" dirty="0" err="1"/>
              <a:t>речовини</a:t>
            </a:r>
            <a:r>
              <a:rPr lang="ru-RU" dirty="0"/>
              <a:t> , </a:t>
            </a:r>
            <a:r>
              <a:rPr lang="ru-RU" dirty="0" err="1"/>
              <a:t>оскільки</a:t>
            </a:r>
            <a:r>
              <a:rPr lang="ru-RU" dirty="0"/>
              <a:t> у 1500 людей 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живуть</a:t>
            </a:r>
            <a:r>
              <a:rPr lang="ru-RU" dirty="0"/>
              <a:t> </a:t>
            </a:r>
            <a:r>
              <a:rPr lang="ru-RU" dirty="0" err="1"/>
              <a:t>поблизу</a:t>
            </a:r>
            <a:r>
              <a:rPr lang="ru-RU" dirty="0"/>
              <a:t> , </a:t>
            </a:r>
            <a:r>
              <a:rPr lang="ru-RU" dirty="0" err="1"/>
              <a:t>почалися</a:t>
            </a:r>
            <a:r>
              <a:rPr lang="ru-RU" dirty="0"/>
              <a:t> </a:t>
            </a:r>
            <a:r>
              <a:rPr lang="ru-RU" dirty="0" err="1"/>
              <a:t>сильні</a:t>
            </a:r>
            <a:r>
              <a:rPr lang="ru-RU" dirty="0"/>
              <a:t> </a:t>
            </a:r>
            <a:r>
              <a:rPr lang="ru-RU" dirty="0" err="1"/>
              <a:t>головні</a:t>
            </a:r>
            <a:r>
              <a:rPr lang="ru-RU" dirty="0"/>
              <a:t> </a:t>
            </a:r>
            <a:r>
              <a:rPr lang="ru-RU" dirty="0" err="1"/>
              <a:t>болі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80663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60" y="-6879"/>
            <a:ext cx="4465643" cy="285981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924944"/>
            <a:ext cx="6732240" cy="378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5721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Метеорит Куня-Ургенч з </a:t>
            </a:r>
            <a:r>
              <a:rPr lang="ru-RU" dirty="0" err="1"/>
              <a:t>Туркменії</a:t>
            </a:r>
            <a:r>
              <a:rPr lang="ru-RU" dirty="0"/>
              <a:t>, 20 </a:t>
            </a:r>
            <a:r>
              <a:rPr lang="ru-RU" dirty="0" err="1"/>
              <a:t>червня</a:t>
            </a:r>
            <a:r>
              <a:rPr lang="ru-RU" dirty="0"/>
              <a:t> 1998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>
              <a:buNone/>
            </a:pPr>
            <a:r>
              <a:rPr lang="ru-RU" dirty="0" smtClean="0"/>
              <a:t>Метеорит </a:t>
            </a:r>
            <a:r>
              <a:rPr lang="ru-RU" dirty="0"/>
              <a:t>впав </a:t>
            </a:r>
            <a:r>
              <a:rPr lang="ru-RU" dirty="0" err="1"/>
              <a:t>близько</a:t>
            </a:r>
            <a:r>
              <a:rPr lang="ru-RU" dirty="0"/>
              <a:t> </a:t>
            </a:r>
            <a:r>
              <a:rPr lang="ru-RU" dirty="0" err="1"/>
              <a:t>туркменського</a:t>
            </a:r>
            <a:r>
              <a:rPr lang="ru-RU" dirty="0"/>
              <a:t> </a:t>
            </a:r>
            <a:r>
              <a:rPr lang="ru-RU" dirty="0" err="1"/>
              <a:t>міста</a:t>
            </a:r>
            <a:r>
              <a:rPr lang="ru-RU" dirty="0"/>
              <a:t> Куня-Ургенч, </a:t>
            </a:r>
            <a:r>
              <a:rPr lang="ru-RU" dirty="0" err="1"/>
              <a:t>звідси</a:t>
            </a:r>
            <a:r>
              <a:rPr lang="ru-RU" dirty="0"/>
              <a:t> і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назва</a:t>
            </a:r>
            <a:r>
              <a:rPr lang="ru-RU" dirty="0"/>
              <a:t>. Перед </a:t>
            </a:r>
            <a:r>
              <a:rPr lang="ru-RU" dirty="0" err="1"/>
              <a:t>падінням</a:t>
            </a:r>
            <a:r>
              <a:rPr lang="ru-RU" dirty="0"/>
              <a:t> </a:t>
            </a:r>
            <a:r>
              <a:rPr lang="ru-RU" dirty="0" err="1"/>
              <a:t>жителі</a:t>
            </a:r>
            <a:r>
              <a:rPr lang="ru-RU" dirty="0"/>
              <a:t> </a:t>
            </a:r>
            <a:r>
              <a:rPr lang="ru-RU" dirty="0" err="1"/>
              <a:t>бачили</a:t>
            </a:r>
            <a:r>
              <a:rPr lang="ru-RU" dirty="0"/>
              <a:t> </a:t>
            </a:r>
            <a:r>
              <a:rPr lang="ru-RU" dirty="0" err="1"/>
              <a:t>яскраве</a:t>
            </a:r>
            <a:r>
              <a:rPr lang="ru-RU" dirty="0"/>
              <a:t> </a:t>
            </a:r>
            <a:r>
              <a:rPr lang="ru-RU" dirty="0" err="1"/>
              <a:t>світло</a:t>
            </a:r>
            <a:r>
              <a:rPr lang="ru-RU" dirty="0"/>
              <a:t>. </a:t>
            </a:r>
            <a:r>
              <a:rPr lang="ru-RU" dirty="0" err="1"/>
              <a:t>Найбільша</a:t>
            </a:r>
            <a:r>
              <a:rPr lang="ru-RU" dirty="0"/>
              <a:t> </a:t>
            </a:r>
            <a:r>
              <a:rPr lang="ru-RU" dirty="0" err="1"/>
              <a:t>частина</a:t>
            </a:r>
            <a:r>
              <a:rPr lang="ru-RU" dirty="0"/>
              <a:t> метеорита, вагою 820 кг, впала в </a:t>
            </a:r>
            <a:r>
              <a:rPr lang="ru-RU" dirty="0" err="1"/>
              <a:t>бавовняне</a:t>
            </a:r>
            <a:r>
              <a:rPr lang="ru-RU" dirty="0"/>
              <a:t> поле, </a:t>
            </a:r>
            <a:r>
              <a:rPr lang="ru-RU" dirty="0" err="1"/>
              <a:t>утворивши</a:t>
            </a:r>
            <a:r>
              <a:rPr lang="ru-RU" dirty="0"/>
              <a:t> воронку </a:t>
            </a:r>
            <a:r>
              <a:rPr lang="ru-RU" dirty="0" err="1"/>
              <a:t>близько</a:t>
            </a:r>
            <a:r>
              <a:rPr lang="ru-RU" dirty="0"/>
              <a:t> 5 </a:t>
            </a:r>
            <a:r>
              <a:rPr lang="ru-RU" dirty="0" err="1"/>
              <a:t>метрів.Цей</a:t>
            </a:r>
            <a:r>
              <a:rPr lang="ru-RU" dirty="0"/>
              <a:t>, </a:t>
            </a:r>
            <a:r>
              <a:rPr lang="ru-RU" dirty="0" err="1"/>
              <a:t>віком</a:t>
            </a:r>
            <a:r>
              <a:rPr lang="ru-RU" dirty="0"/>
              <a:t> </a:t>
            </a:r>
            <a:r>
              <a:rPr lang="ru-RU" dirty="0" err="1"/>
              <a:t>більше</a:t>
            </a:r>
            <a:r>
              <a:rPr lang="ru-RU" dirty="0"/>
              <a:t> 4-х </a:t>
            </a:r>
            <a:r>
              <a:rPr lang="ru-RU" dirty="0" err="1"/>
              <a:t>мільярдів</a:t>
            </a:r>
            <a:r>
              <a:rPr lang="ru-RU" dirty="0"/>
              <a:t> </a:t>
            </a:r>
            <a:r>
              <a:rPr lang="ru-RU" dirty="0" err="1"/>
              <a:t>років</a:t>
            </a:r>
            <a:r>
              <a:rPr lang="ru-RU" dirty="0"/>
              <a:t>, </a:t>
            </a:r>
            <a:r>
              <a:rPr lang="ru-RU" dirty="0" err="1"/>
              <a:t>отримав</a:t>
            </a:r>
            <a:r>
              <a:rPr lang="ru-RU" dirty="0"/>
              <a:t> </a:t>
            </a:r>
            <a:r>
              <a:rPr lang="ru-RU" dirty="0" err="1"/>
              <a:t>сертифікат</a:t>
            </a:r>
            <a:r>
              <a:rPr lang="ru-RU" dirty="0"/>
              <a:t> </a:t>
            </a:r>
            <a:r>
              <a:rPr lang="ru-RU" dirty="0" err="1"/>
              <a:t>Міжнародного</a:t>
            </a:r>
            <a:r>
              <a:rPr lang="ru-RU" dirty="0"/>
              <a:t> метеоритного </a:t>
            </a:r>
            <a:r>
              <a:rPr lang="ru-RU" dirty="0" err="1"/>
              <a:t>суспільства</a:t>
            </a:r>
            <a:r>
              <a:rPr lang="ru-RU" dirty="0"/>
              <a:t> і </a:t>
            </a:r>
            <a:r>
              <a:rPr lang="ru-RU" dirty="0" err="1"/>
              <a:t>вважається</a:t>
            </a:r>
            <a:r>
              <a:rPr lang="ru-RU" dirty="0"/>
              <a:t> </a:t>
            </a:r>
            <a:r>
              <a:rPr lang="ru-RU" dirty="0" err="1"/>
              <a:t>найбільшим</a:t>
            </a:r>
            <a:r>
              <a:rPr lang="ru-RU" dirty="0"/>
              <a:t> </a:t>
            </a:r>
            <a:r>
              <a:rPr lang="ru-RU" dirty="0" err="1"/>
              <a:t>серед</a:t>
            </a:r>
            <a:r>
              <a:rPr lang="ru-RU" dirty="0"/>
              <a:t> </a:t>
            </a:r>
            <a:r>
              <a:rPr lang="ru-RU" dirty="0" err="1"/>
              <a:t>кам'яних</a:t>
            </a:r>
            <a:r>
              <a:rPr lang="ru-RU" dirty="0"/>
              <a:t> </a:t>
            </a:r>
            <a:r>
              <a:rPr lang="ru-RU" dirty="0" err="1"/>
              <a:t>метеоритів</a:t>
            </a:r>
            <a:r>
              <a:rPr lang="ru-RU" dirty="0"/>
              <a:t> з </a:t>
            </a:r>
            <a:r>
              <a:rPr lang="ru-RU" dirty="0" err="1"/>
              <a:t>усіх</a:t>
            </a:r>
            <a:r>
              <a:rPr lang="ru-RU" dirty="0"/>
              <a:t> падали в СНД і </a:t>
            </a:r>
            <a:r>
              <a:rPr lang="ru-RU" dirty="0" err="1"/>
              <a:t>третім</a:t>
            </a:r>
            <a:r>
              <a:rPr lang="ru-RU" dirty="0"/>
              <a:t> у </a:t>
            </a:r>
            <a:r>
              <a:rPr lang="ru-RU" dirty="0" err="1"/>
              <a:t>світі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097431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44" y="-120400"/>
            <a:ext cx="9177144" cy="734171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56495"/>
            <a:ext cx="3059832" cy="2401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499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88640"/>
            <a:ext cx="8496944" cy="4104456"/>
          </a:xfrm>
        </p:spPr>
        <p:txBody>
          <a:bodyPr>
            <a:normAutofit lnSpcReduction="10000"/>
          </a:bodyPr>
          <a:lstStyle/>
          <a:p>
            <a:pPr marL="137160" indent="0">
              <a:buNone/>
            </a:pPr>
            <a:r>
              <a:rPr lang="ru-RU" dirty="0" err="1"/>
              <a:t>Існують</a:t>
            </a:r>
            <a:r>
              <a:rPr lang="ru-RU" dirty="0"/>
              <a:t> </a:t>
            </a:r>
            <a:r>
              <a:rPr lang="ru-RU" dirty="0" err="1"/>
              <a:t>різні</a:t>
            </a:r>
            <a:r>
              <a:rPr lang="ru-RU" dirty="0"/>
              <a:t> </a:t>
            </a:r>
            <a:r>
              <a:rPr lang="ru-RU" dirty="0" err="1"/>
              <a:t>дані</a:t>
            </a:r>
            <a:r>
              <a:rPr lang="ru-RU" dirty="0"/>
              <a:t> про </a:t>
            </a:r>
            <a:r>
              <a:rPr lang="ru-RU" dirty="0" err="1"/>
              <a:t>кількість</a:t>
            </a:r>
            <a:r>
              <a:rPr lang="ru-RU" dirty="0"/>
              <a:t> </a:t>
            </a:r>
            <a:r>
              <a:rPr lang="ru-RU" dirty="0" err="1"/>
              <a:t>метеоритів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падають</a:t>
            </a:r>
            <a:r>
              <a:rPr lang="ru-RU" dirty="0"/>
              <a:t> на Землю,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залежать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точності</a:t>
            </a:r>
            <a:r>
              <a:rPr lang="ru-RU" dirty="0"/>
              <a:t> </a:t>
            </a:r>
            <a:r>
              <a:rPr lang="ru-RU" dirty="0" err="1"/>
              <a:t>вимірювань</a:t>
            </a:r>
            <a:r>
              <a:rPr lang="ru-RU" dirty="0"/>
              <a:t>. </a:t>
            </a:r>
            <a:r>
              <a:rPr lang="ru-RU" dirty="0" err="1"/>
              <a:t>Вважають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за </a:t>
            </a:r>
            <a:r>
              <a:rPr lang="ru-RU" dirty="0" err="1"/>
              <a:t>добу</a:t>
            </a:r>
            <a:r>
              <a:rPr lang="ru-RU" dirty="0"/>
              <a:t> </a:t>
            </a:r>
            <a:r>
              <a:rPr lang="ru-RU" dirty="0" err="1"/>
              <a:t>падає</a:t>
            </a:r>
            <a:r>
              <a:rPr lang="ru-RU" dirty="0"/>
              <a:t> 5-6 тонн </a:t>
            </a:r>
            <a:r>
              <a:rPr lang="ru-RU" dirty="0" err="1"/>
              <a:t>метеоритів</a:t>
            </a:r>
            <a:r>
              <a:rPr lang="ru-RU" dirty="0"/>
              <a:t>, </a:t>
            </a:r>
            <a:r>
              <a:rPr lang="ru-RU" dirty="0" err="1"/>
              <a:t>або</a:t>
            </a:r>
            <a:r>
              <a:rPr lang="ru-RU" dirty="0"/>
              <a:t> 2 000 тонн на </a:t>
            </a:r>
            <a:r>
              <a:rPr lang="ru-RU" dirty="0" err="1"/>
              <a:t>рік</a:t>
            </a:r>
            <a:r>
              <a:rPr lang="ru-RU" dirty="0"/>
              <a:t>. </a:t>
            </a:r>
            <a:r>
              <a:rPr lang="ru-RU" dirty="0" err="1"/>
              <a:t>Крім</a:t>
            </a:r>
            <a:r>
              <a:rPr lang="ru-RU" dirty="0"/>
              <a:t> того, за </a:t>
            </a:r>
            <a:r>
              <a:rPr lang="ru-RU" dirty="0" err="1"/>
              <a:t>добу</a:t>
            </a:r>
            <a:r>
              <a:rPr lang="ru-RU" dirty="0"/>
              <a:t> на </a:t>
            </a:r>
            <a:r>
              <a:rPr lang="ru-RU" dirty="0" err="1"/>
              <a:t>земну</a:t>
            </a:r>
            <a:r>
              <a:rPr lang="ru-RU" dirty="0"/>
              <a:t> </a:t>
            </a:r>
            <a:r>
              <a:rPr lang="ru-RU" dirty="0" err="1"/>
              <a:t>поверхню</a:t>
            </a:r>
            <a:r>
              <a:rPr lang="ru-RU" dirty="0"/>
              <a:t> </a:t>
            </a:r>
            <a:r>
              <a:rPr lang="ru-RU" dirty="0" err="1"/>
              <a:t>падає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300 до 20 000 тонн метеоритного </a:t>
            </a:r>
            <a:r>
              <a:rPr lang="ru-RU" dirty="0" smtClean="0"/>
              <a:t>пилу. </a:t>
            </a:r>
            <a:r>
              <a:rPr lang="ru-RU" dirty="0" err="1" smtClean="0"/>
              <a:t>Більшість</a:t>
            </a:r>
            <a:r>
              <a:rPr lang="ru-RU" dirty="0" smtClean="0"/>
              <a:t> </a:t>
            </a:r>
            <a:r>
              <a:rPr lang="ru-RU" dirty="0" err="1"/>
              <a:t>знайдених</a:t>
            </a:r>
            <a:r>
              <a:rPr lang="ru-RU" dirty="0"/>
              <a:t> </a:t>
            </a:r>
            <a:r>
              <a:rPr lang="ru-RU" dirty="0" err="1"/>
              <a:t>метеоритів</a:t>
            </a:r>
            <a:r>
              <a:rPr lang="ru-RU" dirty="0"/>
              <a:t> </a:t>
            </a:r>
            <a:r>
              <a:rPr lang="ru-RU" dirty="0" err="1"/>
              <a:t>мають</a:t>
            </a:r>
            <a:r>
              <a:rPr lang="ru-RU" dirty="0"/>
              <a:t> вагу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декількох</a:t>
            </a:r>
            <a:r>
              <a:rPr lang="ru-RU" dirty="0"/>
              <a:t> </a:t>
            </a:r>
            <a:r>
              <a:rPr lang="ru-RU" dirty="0" err="1"/>
              <a:t>грамів</a:t>
            </a:r>
            <a:r>
              <a:rPr lang="ru-RU" dirty="0"/>
              <a:t> до </a:t>
            </a:r>
            <a:r>
              <a:rPr lang="ru-RU" dirty="0" err="1"/>
              <a:t>декількох</a:t>
            </a:r>
            <a:r>
              <a:rPr lang="ru-RU" dirty="0"/>
              <a:t> </a:t>
            </a:r>
            <a:r>
              <a:rPr lang="ru-RU" dirty="0" err="1"/>
              <a:t>кілограмів</a:t>
            </a:r>
            <a:r>
              <a:rPr lang="ru-RU" dirty="0"/>
              <a:t>. </a:t>
            </a:r>
            <a:r>
              <a:rPr lang="ru-RU" dirty="0" err="1"/>
              <a:t>Найбільший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/>
              <a:t>знайдених</a:t>
            </a:r>
            <a:r>
              <a:rPr lang="ru-RU" dirty="0"/>
              <a:t> </a:t>
            </a:r>
            <a:r>
              <a:rPr lang="ru-RU" dirty="0" err="1"/>
              <a:t>метеоритів</a:t>
            </a:r>
            <a:r>
              <a:rPr lang="ru-RU" dirty="0"/>
              <a:t> — </a:t>
            </a:r>
            <a:r>
              <a:rPr lang="ru-RU" dirty="0" err="1"/>
              <a:t>Гоба</a:t>
            </a:r>
            <a:r>
              <a:rPr lang="ru-RU" dirty="0"/>
              <a:t>, </a:t>
            </a:r>
            <a:r>
              <a:rPr lang="ru-RU" dirty="0" err="1"/>
              <a:t>маса</a:t>
            </a:r>
            <a:r>
              <a:rPr lang="ru-RU" dirty="0"/>
              <a:t> </a:t>
            </a:r>
            <a:r>
              <a:rPr lang="ru-RU" dirty="0" err="1"/>
              <a:t>якого</a:t>
            </a:r>
            <a:r>
              <a:rPr lang="ru-RU" dirty="0"/>
              <a:t> (за </a:t>
            </a:r>
            <a:r>
              <a:rPr lang="ru-RU" dirty="0" err="1"/>
              <a:t>оцінками</a:t>
            </a:r>
            <a:r>
              <a:rPr lang="ru-RU" dirty="0"/>
              <a:t>, </a:t>
            </a:r>
            <a:r>
              <a:rPr lang="ru-RU" dirty="0" err="1"/>
              <a:t>оскільки</a:t>
            </a:r>
            <a:r>
              <a:rPr lang="ru-RU" dirty="0"/>
              <a:t> метеорит </a:t>
            </a:r>
            <a:r>
              <a:rPr lang="ru-RU" dirty="0" err="1"/>
              <a:t>ніколи</a:t>
            </a:r>
            <a:r>
              <a:rPr lang="ru-RU" dirty="0"/>
              <a:t> не </a:t>
            </a:r>
            <a:r>
              <a:rPr lang="ru-RU" dirty="0" err="1"/>
              <a:t>зважувався</a:t>
            </a:r>
            <a:r>
              <a:rPr lang="ru-RU" dirty="0"/>
              <a:t>) </a:t>
            </a:r>
            <a:r>
              <a:rPr lang="ru-RU" dirty="0" err="1"/>
              <a:t>сягала</a:t>
            </a:r>
            <a:r>
              <a:rPr lang="ru-RU" dirty="0"/>
              <a:t> </a:t>
            </a:r>
            <a:r>
              <a:rPr lang="ru-RU" dirty="0" err="1"/>
              <a:t>майже</a:t>
            </a:r>
            <a:r>
              <a:rPr lang="ru-RU" dirty="0"/>
              <a:t> 90 </a:t>
            </a:r>
            <a:r>
              <a:rPr lang="ru-RU" dirty="0" smtClean="0"/>
              <a:t>тонн.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293096"/>
            <a:ext cx="3276600" cy="21907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326011"/>
            <a:ext cx="2513856" cy="221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4697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Метеорит </a:t>
            </a:r>
            <a:r>
              <a:rPr lang="ru-RU" dirty="0" err="1"/>
              <a:t>Стерлітамак</a:t>
            </a:r>
            <a:r>
              <a:rPr lang="ru-RU" dirty="0"/>
              <a:t>, 17 </a:t>
            </a:r>
            <a:r>
              <a:rPr lang="ru-RU" dirty="0" err="1"/>
              <a:t>травня</a:t>
            </a:r>
            <a:r>
              <a:rPr lang="ru-RU" dirty="0"/>
              <a:t> 1990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052936"/>
          </a:xfrm>
        </p:spPr>
        <p:txBody>
          <a:bodyPr>
            <a:normAutofit fontScale="85000" lnSpcReduction="20000"/>
          </a:bodyPr>
          <a:lstStyle/>
          <a:p>
            <a:pPr marL="137160" indent="0">
              <a:buNone/>
            </a:pPr>
            <a:r>
              <a:rPr lang="ru-RU" dirty="0" err="1" smtClean="0"/>
              <a:t>Залізний</a:t>
            </a:r>
            <a:r>
              <a:rPr lang="ru-RU" dirty="0" smtClean="0"/>
              <a:t> </a:t>
            </a:r>
            <a:r>
              <a:rPr lang="ru-RU" dirty="0"/>
              <a:t>метеорит </a:t>
            </a:r>
            <a:r>
              <a:rPr lang="ru-RU" dirty="0" err="1"/>
              <a:t>Стерлітамак</a:t>
            </a:r>
            <a:r>
              <a:rPr lang="ru-RU" dirty="0"/>
              <a:t> вагою 315 кг впав на </a:t>
            </a:r>
            <a:r>
              <a:rPr lang="ru-RU" dirty="0" err="1"/>
              <a:t>полі</a:t>
            </a:r>
            <a:r>
              <a:rPr lang="ru-RU" dirty="0"/>
              <a:t> </a:t>
            </a:r>
            <a:r>
              <a:rPr lang="ru-RU" dirty="0" err="1"/>
              <a:t>радгоспу</a:t>
            </a:r>
            <a:r>
              <a:rPr lang="ru-RU" dirty="0"/>
              <a:t> в 20 км на </a:t>
            </a:r>
            <a:r>
              <a:rPr lang="ru-RU" dirty="0" err="1"/>
              <a:t>захід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міста</a:t>
            </a:r>
            <a:r>
              <a:rPr lang="ru-RU" dirty="0"/>
              <a:t> </a:t>
            </a:r>
            <a:r>
              <a:rPr lang="ru-RU" dirty="0" err="1"/>
              <a:t>Стерлітамак</a:t>
            </a:r>
            <a:r>
              <a:rPr lang="ru-RU" dirty="0"/>
              <a:t> в </a:t>
            </a:r>
            <a:r>
              <a:rPr lang="ru-RU" dirty="0" err="1"/>
              <a:t>ніч</a:t>
            </a:r>
            <a:r>
              <a:rPr lang="ru-RU" dirty="0"/>
              <a:t> з 17 на 18 </a:t>
            </a:r>
            <a:r>
              <a:rPr lang="ru-RU" dirty="0" err="1"/>
              <a:t>травня</a:t>
            </a:r>
            <a:r>
              <a:rPr lang="ru-RU" dirty="0"/>
              <a:t> 1990 року. При </a:t>
            </a:r>
            <a:r>
              <a:rPr lang="ru-RU" dirty="0" err="1"/>
              <a:t>падінні</a:t>
            </a:r>
            <a:r>
              <a:rPr lang="ru-RU" dirty="0"/>
              <a:t> метеорита </a:t>
            </a:r>
            <a:r>
              <a:rPr lang="ru-RU" dirty="0" err="1"/>
              <a:t>утворився</a:t>
            </a:r>
            <a:r>
              <a:rPr lang="ru-RU" dirty="0"/>
              <a:t> кратер </a:t>
            </a:r>
            <a:r>
              <a:rPr lang="ru-RU" dirty="0" err="1"/>
              <a:t>діаметром</a:t>
            </a:r>
            <a:r>
              <a:rPr lang="ru-RU" dirty="0"/>
              <a:t> 10 </a:t>
            </a:r>
            <a:r>
              <a:rPr lang="ru-RU" dirty="0" err="1"/>
              <a:t>метрів.Спочатку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знайдені</a:t>
            </a:r>
            <a:r>
              <a:rPr lang="ru-RU" dirty="0"/>
              <a:t> </a:t>
            </a:r>
            <a:r>
              <a:rPr lang="ru-RU" dirty="0" err="1"/>
              <a:t>дрібні</a:t>
            </a:r>
            <a:r>
              <a:rPr lang="ru-RU" dirty="0"/>
              <a:t> </a:t>
            </a:r>
            <a:r>
              <a:rPr lang="ru-RU" dirty="0" err="1"/>
              <a:t>металеві</a:t>
            </a:r>
            <a:r>
              <a:rPr lang="ru-RU" dirty="0"/>
              <a:t> </a:t>
            </a:r>
            <a:r>
              <a:rPr lang="ru-RU" dirty="0" err="1"/>
              <a:t>уламки</a:t>
            </a:r>
            <a:r>
              <a:rPr lang="ru-RU" dirty="0"/>
              <a:t>, і </a:t>
            </a:r>
            <a:r>
              <a:rPr lang="ru-RU" dirty="0" err="1"/>
              <a:t>тільки</a:t>
            </a:r>
            <a:r>
              <a:rPr lang="ru-RU" dirty="0"/>
              <a:t> через </a:t>
            </a:r>
            <a:r>
              <a:rPr lang="ru-RU" dirty="0" err="1"/>
              <a:t>рік</a:t>
            </a:r>
            <a:r>
              <a:rPr lang="ru-RU" dirty="0"/>
              <a:t> на </a:t>
            </a:r>
            <a:r>
              <a:rPr lang="ru-RU" dirty="0" err="1"/>
              <a:t>глибині</a:t>
            </a:r>
            <a:r>
              <a:rPr lang="ru-RU" dirty="0"/>
              <a:t> 12 </a:t>
            </a:r>
            <a:r>
              <a:rPr lang="ru-RU" dirty="0" err="1"/>
              <a:t>метрів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знайдений</a:t>
            </a:r>
            <a:r>
              <a:rPr lang="ru-RU" dirty="0"/>
              <a:t> </a:t>
            </a:r>
            <a:r>
              <a:rPr lang="ru-RU" dirty="0" err="1"/>
              <a:t>найбільший</a:t>
            </a:r>
            <a:r>
              <a:rPr lang="ru-RU" dirty="0"/>
              <a:t> </a:t>
            </a:r>
            <a:r>
              <a:rPr lang="ru-RU" dirty="0" err="1"/>
              <a:t>уламок</a:t>
            </a:r>
            <a:r>
              <a:rPr lang="ru-RU" dirty="0"/>
              <a:t> вагою 315 кг. Зараз метеорит (0.5 х 0.4 х 0.25 метра) </a:t>
            </a:r>
            <a:r>
              <a:rPr lang="ru-RU" dirty="0" err="1"/>
              <a:t>знаходиться</a:t>
            </a:r>
            <a:r>
              <a:rPr lang="ru-RU" dirty="0"/>
              <a:t> в </a:t>
            </a:r>
            <a:r>
              <a:rPr lang="ru-RU" dirty="0" err="1"/>
              <a:t>Музеї</a:t>
            </a:r>
            <a:r>
              <a:rPr lang="ru-RU" dirty="0"/>
              <a:t> </a:t>
            </a:r>
            <a:r>
              <a:rPr lang="ru-RU" dirty="0" err="1"/>
              <a:t>археології</a:t>
            </a:r>
            <a:r>
              <a:rPr lang="ru-RU" dirty="0"/>
              <a:t> та </a:t>
            </a:r>
            <a:r>
              <a:rPr lang="ru-RU" dirty="0" err="1"/>
              <a:t>етнографії</a:t>
            </a:r>
            <a:r>
              <a:rPr lang="ru-RU" dirty="0"/>
              <a:t> </a:t>
            </a:r>
            <a:r>
              <a:rPr lang="ru-RU" dirty="0" err="1"/>
              <a:t>Уфимського</a:t>
            </a:r>
            <a:r>
              <a:rPr lang="ru-RU" dirty="0"/>
              <a:t> </a:t>
            </a:r>
            <a:r>
              <a:rPr lang="ru-RU" dirty="0" err="1"/>
              <a:t>наукового</a:t>
            </a:r>
            <a:r>
              <a:rPr lang="ru-RU" dirty="0"/>
              <a:t> центру </a:t>
            </a:r>
            <a:r>
              <a:rPr lang="ru-RU" dirty="0" err="1"/>
              <a:t>Російської</a:t>
            </a:r>
            <a:r>
              <a:rPr lang="ru-RU" dirty="0"/>
              <a:t> </a:t>
            </a:r>
            <a:r>
              <a:rPr lang="ru-RU" dirty="0" err="1"/>
              <a:t>академії</a:t>
            </a:r>
            <a:r>
              <a:rPr lang="ru-RU" dirty="0"/>
              <a:t> </a:t>
            </a:r>
            <a:r>
              <a:rPr lang="ru-RU" dirty="0" err="1"/>
              <a:t>наук.Фрагменти</a:t>
            </a:r>
            <a:r>
              <a:rPr lang="ru-RU" dirty="0"/>
              <a:t> метеорита. </a:t>
            </a:r>
            <a:r>
              <a:rPr lang="ru-RU" dirty="0" err="1"/>
              <a:t>Зліва</a:t>
            </a:r>
            <a:r>
              <a:rPr lang="ru-RU" dirty="0"/>
              <a:t> - той </a:t>
            </a:r>
            <a:r>
              <a:rPr lang="ru-RU" dirty="0" err="1"/>
              <a:t>самий</a:t>
            </a:r>
            <a:r>
              <a:rPr lang="ru-RU" dirty="0"/>
              <a:t> осколок вагою 315 кг: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40" y="4580063"/>
            <a:ext cx="9144000" cy="229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2109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Найбільший</a:t>
            </a:r>
            <a:r>
              <a:rPr lang="ru-RU" dirty="0"/>
              <a:t> </a:t>
            </a:r>
            <a:r>
              <a:rPr lang="ru-RU" dirty="0" err="1"/>
              <a:t>метеоритний</a:t>
            </a:r>
            <a:r>
              <a:rPr lang="ru-RU" dirty="0"/>
              <a:t> </a:t>
            </a:r>
            <a:r>
              <a:rPr lang="ru-RU" dirty="0" err="1"/>
              <a:t>дощ</a:t>
            </a:r>
            <a:r>
              <a:rPr lang="ru-RU" dirty="0"/>
              <a:t>, Китай, 8 </a:t>
            </a:r>
            <a:r>
              <a:rPr lang="ru-RU" dirty="0" err="1"/>
              <a:t>березня</a:t>
            </a:r>
            <a:r>
              <a:rPr lang="ru-RU" dirty="0"/>
              <a:t> 1976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ru-RU" dirty="0" smtClean="0"/>
              <a:t>У </a:t>
            </a:r>
            <a:r>
              <a:rPr lang="ru-RU" dirty="0" err="1"/>
              <a:t>березні</a:t>
            </a:r>
            <a:r>
              <a:rPr lang="ru-RU" dirty="0"/>
              <a:t> 1976 року в </a:t>
            </a:r>
            <a:r>
              <a:rPr lang="ru-RU" dirty="0" err="1"/>
              <a:t>китайській</a:t>
            </a:r>
            <a:r>
              <a:rPr lang="ru-RU" dirty="0"/>
              <a:t> </a:t>
            </a:r>
            <a:r>
              <a:rPr lang="ru-RU" dirty="0" err="1"/>
              <a:t>провінції</a:t>
            </a:r>
            <a:r>
              <a:rPr lang="ru-RU" dirty="0"/>
              <a:t> </a:t>
            </a:r>
            <a:r>
              <a:rPr lang="ru-RU" dirty="0" err="1"/>
              <a:t>Цзілінь</a:t>
            </a:r>
            <a:r>
              <a:rPr lang="ru-RU" dirty="0"/>
              <a:t> </a:t>
            </a:r>
            <a:r>
              <a:rPr lang="ru-RU" dirty="0" err="1"/>
              <a:t>пройшов</a:t>
            </a:r>
            <a:r>
              <a:rPr lang="ru-RU" dirty="0"/>
              <a:t> </a:t>
            </a:r>
            <a:r>
              <a:rPr lang="ru-RU" dirty="0" err="1"/>
              <a:t>найбільший</a:t>
            </a:r>
            <a:r>
              <a:rPr lang="ru-RU" dirty="0"/>
              <a:t> </a:t>
            </a:r>
            <a:r>
              <a:rPr lang="ru-RU" dirty="0" err="1"/>
              <a:t>метеоритний</a:t>
            </a:r>
            <a:r>
              <a:rPr lang="ru-RU" dirty="0"/>
              <a:t> </a:t>
            </a:r>
            <a:r>
              <a:rPr lang="ru-RU" dirty="0" err="1"/>
              <a:t>кам'яний</a:t>
            </a:r>
            <a:r>
              <a:rPr lang="ru-RU" dirty="0"/>
              <a:t> </a:t>
            </a:r>
            <a:r>
              <a:rPr lang="ru-RU" dirty="0" err="1"/>
              <a:t>дощ</a:t>
            </a:r>
            <a:r>
              <a:rPr lang="ru-RU" dirty="0"/>
              <a:t> у </a:t>
            </a:r>
            <a:r>
              <a:rPr lang="ru-RU" dirty="0" err="1"/>
              <a:t>світі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тривав</a:t>
            </a:r>
            <a:r>
              <a:rPr lang="ru-RU" dirty="0"/>
              <a:t> 37 </a:t>
            </a:r>
            <a:r>
              <a:rPr lang="ru-RU" dirty="0" err="1"/>
              <a:t>хвилин</a:t>
            </a:r>
            <a:r>
              <a:rPr lang="ru-RU" dirty="0"/>
              <a:t>. </a:t>
            </a:r>
            <a:r>
              <a:rPr lang="ru-RU" dirty="0" err="1"/>
              <a:t>Космічні</a:t>
            </a:r>
            <a:r>
              <a:rPr lang="ru-RU" dirty="0"/>
              <a:t> </a:t>
            </a:r>
            <a:r>
              <a:rPr lang="ru-RU" dirty="0" err="1"/>
              <a:t>тіла</a:t>
            </a:r>
            <a:r>
              <a:rPr lang="ru-RU" dirty="0"/>
              <a:t> падали на землю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/>
              <a:t>швидкістю</a:t>
            </a:r>
            <a:r>
              <a:rPr lang="ru-RU" dirty="0"/>
              <a:t> 12 км / сек.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717032"/>
            <a:ext cx="4355976" cy="272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3384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Найбільший</a:t>
            </a:r>
            <a:r>
              <a:rPr lang="ru-RU" dirty="0"/>
              <a:t> </a:t>
            </a:r>
            <a:r>
              <a:rPr lang="ru-RU" dirty="0" err="1"/>
              <a:t>метеоритний</a:t>
            </a:r>
            <a:r>
              <a:rPr lang="ru-RU" dirty="0"/>
              <a:t> </a:t>
            </a:r>
            <a:r>
              <a:rPr lang="ru-RU" dirty="0" err="1"/>
              <a:t>дощ</a:t>
            </a:r>
            <a:r>
              <a:rPr lang="ru-RU" dirty="0"/>
              <a:t>, Китай, 8 </a:t>
            </a:r>
            <a:r>
              <a:rPr lang="ru-RU" dirty="0" err="1"/>
              <a:t>березня</a:t>
            </a:r>
            <a:r>
              <a:rPr lang="ru-RU" dirty="0"/>
              <a:t> 1976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ru-RU" dirty="0" err="1"/>
              <a:t>Потім</a:t>
            </a:r>
            <a:r>
              <a:rPr lang="ru-RU" dirty="0"/>
              <a:t> </a:t>
            </a:r>
            <a:r>
              <a:rPr lang="ru-RU" dirty="0" err="1"/>
              <a:t>знайшли</a:t>
            </a:r>
            <a:r>
              <a:rPr lang="ru-RU" dirty="0"/>
              <a:t> </a:t>
            </a:r>
            <a:r>
              <a:rPr lang="ru-RU" dirty="0" err="1"/>
              <a:t>близько</a:t>
            </a:r>
            <a:r>
              <a:rPr lang="ru-RU" dirty="0"/>
              <a:t> </a:t>
            </a:r>
            <a:r>
              <a:rPr lang="ru-RU" dirty="0" err="1"/>
              <a:t>сотні</a:t>
            </a:r>
            <a:r>
              <a:rPr lang="ru-RU" dirty="0"/>
              <a:t> </a:t>
            </a:r>
            <a:r>
              <a:rPr lang="ru-RU" dirty="0" err="1"/>
              <a:t>метеоритів</a:t>
            </a:r>
            <a:r>
              <a:rPr lang="ru-RU" dirty="0"/>
              <a:t>, </a:t>
            </a:r>
            <a:r>
              <a:rPr lang="ru-RU" dirty="0" err="1"/>
              <a:t>включаючи</a:t>
            </a:r>
            <a:r>
              <a:rPr lang="ru-RU" dirty="0"/>
              <a:t> </a:t>
            </a:r>
            <a:r>
              <a:rPr lang="ru-RU" dirty="0" err="1"/>
              <a:t>найбільший</a:t>
            </a:r>
            <a:r>
              <a:rPr lang="ru-RU" dirty="0"/>
              <a:t> - 1.7-тонний метеорит </a:t>
            </a:r>
            <a:r>
              <a:rPr lang="ru-RU" dirty="0" err="1"/>
              <a:t>Цзілінь</a:t>
            </a:r>
            <a:r>
              <a:rPr lang="ru-RU" dirty="0"/>
              <a:t> (</a:t>
            </a:r>
            <a:r>
              <a:rPr lang="ru-RU" dirty="0" err="1"/>
              <a:t>Гірін</a:t>
            </a:r>
            <a:r>
              <a:rPr lang="ru-RU" dirty="0"/>
              <a:t>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40" y="3486727"/>
            <a:ext cx="9144000" cy="337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3998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Найбільший</a:t>
            </a:r>
            <a:r>
              <a:rPr lang="ru-RU" dirty="0"/>
              <a:t> </a:t>
            </a:r>
            <a:r>
              <a:rPr lang="ru-RU" dirty="0" err="1"/>
              <a:t>метеоритний</a:t>
            </a:r>
            <a:r>
              <a:rPr lang="ru-RU" dirty="0"/>
              <a:t> </a:t>
            </a:r>
            <a:r>
              <a:rPr lang="ru-RU" dirty="0" err="1"/>
              <a:t>дощ</a:t>
            </a:r>
            <a:r>
              <a:rPr lang="ru-RU" dirty="0"/>
              <a:t>, Китай, 8 </a:t>
            </a:r>
            <a:r>
              <a:rPr lang="ru-RU" dirty="0" err="1"/>
              <a:t>березня</a:t>
            </a:r>
            <a:r>
              <a:rPr lang="ru-RU" dirty="0"/>
              <a:t> 1976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ru-RU" dirty="0"/>
              <a:t>Ось </a:t>
            </a:r>
            <a:r>
              <a:rPr lang="ru-RU" dirty="0" err="1"/>
              <a:t>такі</a:t>
            </a:r>
            <a:r>
              <a:rPr lang="ru-RU" dirty="0"/>
              <a:t> </a:t>
            </a:r>
            <a:r>
              <a:rPr lang="ru-RU" dirty="0" err="1"/>
              <a:t>камінчики</a:t>
            </a:r>
            <a:r>
              <a:rPr lang="ru-RU" dirty="0"/>
              <a:t> </a:t>
            </a:r>
            <a:r>
              <a:rPr lang="ru-RU" dirty="0" err="1"/>
              <a:t>сипалися</a:t>
            </a:r>
            <a:r>
              <a:rPr lang="ru-RU" dirty="0"/>
              <a:t> з неба на Китай </a:t>
            </a:r>
            <a:r>
              <a:rPr lang="ru-RU" dirty="0" err="1"/>
              <a:t>протягом</a:t>
            </a:r>
            <a:r>
              <a:rPr lang="ru-RU" dirty="0"/>
              <a:t> 37 </a:t>
            </a:r>
            <a:r>
              <a:rPr lang="ru-RU" dirty="0" err="1"/>
              <a:t>хвилин</a:t>
            </a:r>
            <a:r>
              <a:rPr lang="ru-RU" dirty="0"/>
              <a:t>: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140967"/>
            <a:ext cx="8436428" cy="343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0714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Метеорит </a:t>
            </a:r>
            <a:r>
              <a:rPr lang="ru-RU" dirty="0" err="1"/>
              <a:t>Сіхоте-Аліна</a:t>
            </a:r>
            <a:r>
              <a:rPr lang="ru-RU" dirty="0"/>
              <a:t>, Далекий </a:t>
            </a:r>
            <a:r>
              <a:rPr lang="ru-RU" dirty="0" err="1"/>
              <a:t>Схід</a:t>
            </a:r>
            <a:r>
              <a:rPr lang="ru-RU" dirty="0"/>
              <a:t>, 12 лютого 1947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548880"/>
          </a:xfrm>
        </p:spPr>
        <p:txBody>
          <a:bodyPr>
            <a:normAutofit fontScale="92500"/>
          </a:bodyPr>
          <a:lstStyle/>
          <a:p>
            <a:pPr marL="137160" indent="0">
              <a:buNone/>
            </a:pPr>
            <a:r>
              <a:rPr lang="ru-RU" dirty="0" smtClean="0"/>
              <a:t>Метеорит </a:t>
            </a:r>
            <a:r>
              <a:rPr lang="ru-RU" dirty="0"/>
              <a:t>впав на Далекому </a:t>
            </a:r>
            <a:r>
              <a:rPr lang="ru-RU" dirty="0" err="1"/>
              <a:t>Сході</a:t>
            </a:r>
            <a:r>
              <a:rPr lang="ru-RU" dirty="0"/>
              <a:t> в </a:t>
            </a:r>
            <a:r>
              <a:rPr lang="ru-RU" dirty="0" err="1"/>
              <a:t>Уссурійської</a:t>
            </a:r>
            <a:r>
              <a:rPr lang="ru-RU" dirty="0"/>
              <a:t> </a:t>
            </a:r>
            <a:r>
              <a:rPr lang="ru-RU" dirty="0" err="1"/>
              <a:t>тайзі</a:t>
            </a:r>
            <a:r>
              <a:rPr lang="ru-RU" dirty="0"/>
              <a:t> в горах </a:t>
            </a:r>
            <a:r>
              <a:rPr lang="ru-RU" dirty="0" err="1"/>
              <a:t>Сіхоте-Алінь</a:t>
            </a:r>
            <a:r>
              <a:rPr lang="ru-RU" dirty="0"/>
              <a:t> 12 лютого 1947.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роздрібнився</a:t>
            </a:r>
            <a:r>
              <a:rPr lang="ru-RU" dirty="0"/>
              <a:t> в </a:t>
            </a:r>
            <a:r>
              <a:rPr lang="ru-RU" dirty="0" err="1"/>
              <a:t>атмосфері</a:t>
            </a:r>
            <a:r>
              <a:rPr lang="ru-RU" dirty="0"/>
              <a:t> і </a:t>
            </a:r>
            <a:r>
              <a:rPr lang="ru-RU" dirty="0" err="1"/>
              <a:t>випав</a:t>
            </a:r>
            <a:r>
              <a:rPr lang="ru-RU" dirty="0"/>
              <a:t> у </a:t>
            </a:r>
            <a:r>
              <a:rPr lang="ru-RU" dirty="0" err="1"/>
              <a:t>вигляді</a:t>
            </a:r>
            <a:r>
              <a:rPr lang="ru-RU" dirty="0"/>
              <a:t> </a:t>
            </a:r>
            <a:r>
              <a:rPr lang="ru-RU" dirty="0" err="1"/>
              <a:t>залізного</a:t>
            </a:r>
            <a:r>
              <a:rPr lang="ru-RU" dirty="0"/>
              <a:t> </a:t>
            </a:r>
            <a:r>
              <a:rPr lang="ru-RU" dirty="0" err="1"/>
              <a:t>дощу</a:t>
            </a:r>
            <a:r>
              <a:rPr lang="ru-RU" dirty="0"/>
              <a:t> на </a:t>
            </a:r>
            <a:r>
              <a:rPr lang="ru-RU" dirty="0" err="1"/>
              <a:t>площі</a:t>
            </a:r>
            <a:r>
              <a:rPr lang="ru-RU" dirty="0"/>
              <a:t> 10 </a:t>
            </a:r>
            <a:r>
              <a:rPr lang="ru-RU" dirty="0" err="1"/>
              <a:t>кв.км</a:t>
            </a:r>
            <a:r>
              <a:rPr lang="ru-RU" dirty="0"/>
              <a:t>.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падіння</a:t>
            </a:r>
            <a:r>
              <a:rPr lang="ru-RU" dirty="0"/>
              <a:t> </a:t>
            </a:r>
            <a:r>
              <a:rPr lang="ru-RU" dirty="0" err="1"/>
              <a:t>утворилося</a:t>
            </a:r>
            <a:r>
              <a:rPr lang="ru-RU" dirty="0"/>
              <a:t> </a:t>
            </a:r>
            <a:r>
              <a:rPr lang="ru-RU" dirty="0" err="1"/>
              <a:t>понад</a:t>
            </a:r>
            <a:r>
              <a:rPr lang="ru-RU" dirty="0"/>
              <a:t> 30 </a:t>
            </a:r>
            <a:r>
              <a:rPr lang="ru-RU" dirty="0" err="1"/>
              <a:t>кратерів</a:t>
            </a:r>
            <a:r>
              <a:rPr lang="ru-RU" dirty="0"/>
              <a:t> </a:t>
            </a:r>
            <a:r>
              <a:rPr lang="ru-RU" dirty="0" err="1"/>
              <a:t>діаметром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7 до 28 м і </a:t>
            </a:r>
            <a:r>
              <a:rPr lang="ru-RU" dirty="0" err="1"/>
              <a:t>глибиною</a:t>
            </a:r>
            <a:r>
              <a:rPr lang="ru-RU" dirty="0"/>
              <a:t> до 6 </a:t>
            </a:r>
            <a:r>
              <a:rPr lang="ru-RU" dirty="0" err="1"/>
              <a:t>метрів</a:t>
            </a:r>
            <a:r>
              <a:rPr lang="ru-RU" dirty="0"/>
              <a:t>.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зібрано</a:t>
            </a:r>
            <a:r>
              <a:rPr lang="ru-RU" dirty="0"/>
              <a:t> </a:t>
            </a:r>
            <a:r>
              <a:rPr lang="ru-RU" dirty="0" err="1"/>
              <a:t>близько</a:t>
            </a:r>
            <a:r>
              <a:rPr lang="ru-RU" dirty="0"/>
              <a:t> 27 тонн метеоритного </a:t>
            </a:r>
            <a:r>
              <a:rPr lang="ru-RU" dirty="0" err="1"/>
              <a:t>речовини</a:t>
            </a:r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4293096"/>
            <a:ext cx="5060437" cy="19168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495716"/>
            <a:ext cx="3161627" cy="177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9898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Метеорит </a:t>
            </a:r>
            <a:r>
              <a:rPr lang="ru-RU" dirty="0" err="1"/>
              <a:t>Гоба</a:t>
            </a:r>
            <a:r>
              <a:rPr lang="ru-RU" dirty="0"/>
              <a:t>, </a:t>
            </a:r>
            <a:r>
              <a:rPr lang="ru-RU" dirty="0" err="1"/>
              <a:t>Намібія</a:t>
            </a:r>
            <a:r>
              <a:rPr lang="ru-RU" dirty="0"/>
              <a:t>, 1920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ru-RU" dirty="0" err="1" smtClean="0"/>
              <a:t>Найбільший</a:t>
            </a:r>
            <a:r>
              <a:rPr lang="ru-RU" dirty="0" smtClean="0"/>
              <a:t>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/>
              <a:t>знайдених</a:t>
            </a:r>
            <a:r>
              <a:rPr lang="ru-RU" dirty="0"/>
              <a:t> </a:t>
            </a:r>
            <a:r>
              <a:rPr lang="ru-RU" dirty="0" err="1"/>
              <a:t>метеоритів</a:t>
            </a:r>
            <a:r>
              <a:rPr lang="ru-RU" dirty="0"/>
              <a:t>! Строго </a:t>
            </a:r>
            <a:r>
              <a:rPr lang="ru-RU" dirty="0" err="1"/>
              <a:t>кажучи</a:t>
            </a:r>
            <a:r>
              <a:rPr lang="ru-RU" dirty="0"/>
              <a:t>, </a:t>
            </a:r>
            <a:r>
              <a:rPr lang="ru-RU" dirty="0" err="1"/>
              <a:t>він</a:t>
            </a:r>
            <a:r>
              <a:rPr lang="ru-RU" dirty="0"/>
              <a:t> впав </a:t>
            </a:r>
            <a:r>
              <a:rPr lang="ru-RU" dirty="0" err="1"/>
              <a:t>приблизно</a:t>
            </a:r>
            <a:r>
              <a:rPr lang="ru-RU" dirty="0"/>
              <a:t> 80 000 </a:t>
            </a:r>
            <a:r>
              <a:rPr lang="ru-RU" dirty="0" err="1"/>
              <a:t>років</a:t>
            </a:r>
            <a:r>
              <a:rPr lang="ru-RU" dirty="0"/>
              <a:t> тому. </a:t>
            </a:r>
            <a:r>
              <a:rPr lang="ru-RU" dirty="0" err="1"/>
              <a:t>Цей</a:t>
            </a:r>
            <a:r>
              <a:rPr lang="ru-RU" dirty="0"/>
              <a:t> </a:t>
            </a:r>
            <a:r>
              <a:rPr lang="ru-RU" dirty="0" err="1"/>
              <a:t>залізний</a:t>
            </a:r>
            <a:r>
              <a:rPr lang="ru-RU" dirty="0"/>
              <a:t> </a:t>
            </a:r>
            <a:r>
              <a:rPr lang="ru-RU" dirty="0" err="1"/>
              <a:t>гігант</a:t>
            </a:r>
            <a:r>
              <a:rPr lang="ru-RU" dirty="0"/>
              <a:t> вагою </a:t>
            </a:r>
            <a:r>
              <a:rPr lang="ru-RU" dirty="0" err="1"/>
              <a:t>близько</a:t>
            </a:r>
            <a:r>
              <a:rPr lang="ru-RU" dirty="0"/>
              <a:t> 66 тонн і </a:t>
            </a:r>
            <a:r>
              <a:rPr lang="ru-RU" dirty="0" err="1"/>
              <a:t>об'ємом</a:t>
            </a:r>
            <a:r>
              <a:rPr lang="ru-RU" dirty="0"/>
              <a:t> 9 </a:t>
            </a:r>
            <a:r>
              <a:rPr lang="ru-RU" dirty="0" err="1"/>
              <a:t>куб.м</a:t>
            </a:r>
            <a:r>
              <a:rPr lang="ru-RU" dirty="0"/>
              <a:t>. впав в </a:t>
            </a:r>
            <a:r>
              <a:rPr lang="ru-RU" dirty="0" err="1"/>
              <a:t>доісторичний</a:t>
            </a:r>
            <a:r>
              <a:rPr lang="ru-RU" dirty="0"/>
              <a:t> час, а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знайдений</a:t>
            </a:r>
            <a:r>
              <a:rPr lang="ru-RU" dirty="0"/>
              <a:t> в </a:t>
            </a:r>
            <a:r>
              <a:rPr lang="ru-RU" dirty="0" err="1"/>
              <a:t>Намібії</a:t>
            </a:r>
            <a:r>
              <a:rPr lang="ru-RU" dirty="0"/>
              <a:t> в 1920 </a:t>
            </a:r>
            <a:r>
              <a:rPr lang="ru-RU" dirty="0" err="1"/>
              <a:t>біля</a:t>
            </a:r>
            <a:r>
              <a:rPr lang="ru-RU" dirty="0"/>
              <a:t> </a:t>
            </a:r>
            <a:r>
              <a:rPr lang="ru-RU" dirty="0" err="1"/>
              <a:t>Гротфонтейн</a:t>
            </a:r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861048"/>
            <a:ext cx="3801355" cy="28529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2" y="3816042"/>
            <a:ext cx="3744416" cy="290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6275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Загадка </a:t>
            </a:r>
            <a:r>
              <a:rPr lang="ru-RU" dirty="0" err="1"/>
              <a:t>тунгуського</a:t>
            </a:r>
            <a:r>
              <a:rPr lang="ru-RU" dirty="0"/>
              <a:t> метеорит, 1908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980928"/>
          </a:xfrm>
        </p:spPr>
        <p:txBody>
          <a:bodyPr>
            <a:normAutofit fontScale="77500" lnSpcReduction="20000"/>
          </a:bodyPr>
          <a:lstStyle/>
          <a:p>
            <a:pPr marL="137160" indent="0">
              <a:buNone/>
            </a:pPr>
            <a:r>
              <a:rPr lang="ru-RU" dirty="0"/>
              <a:t>30 </a:t>
            </a:r>
            <a:r>
              <a:rPr lang="ru-RU" dirty="0" err="1"/>
              <a:t>червня</a:t>
            </a:r>
            <a:r>
              <a:rPr lang="ru-RU" dirty="0"/>
              <a:t> 1908 </a:t>
            </a:r>
            <a:r>
              <a:rPr lang="ru-RU" dirty="0" err="1"/>
              <a:t>близько</a:t>
            </a:r>
            <a:r>
              <a:rPr lang="ru-RU" dirty="0"/>
              <a:t> 7:00 ранку над </a:t>
            </a:r>
            <a:r>
              <a:rPr lang="ru-RU" dirty="0" err="1"/>
              <a:t>територією</a:t>
            </a:r>
            <a:r>
              <a:rPr lang="ru-RU" dirty="0"/>
              <a:t> </a:t>
            </a:r>
            <a:r>
              <a:rPr lang="ru-RU" dirty="0" err="1"/>
              <a:t>басейну</a:t>
            </a:r>
            <a:r>
              <a:rPr lang="ru-RU" dirty="0"/>
              <a:t> </a:t>
            </a:r>
            <a:r>
              <a:rPr lang="ru-RU" dirty="0" err="1"/>
              <a:t>Єнісею</a:t>
            </a:r>
            <a:r>
              <a:rPr lang="ru-RU" dirty="0"/>
              <a:t> з </a:t>
            </a:r>
            <a:r>
              <a:rPr lang="ru-RU" dirty="0" err="1"/>
              <a:t>південного</a:t>
            </a:r>
            <a:r>
              <a:rPr lang="ru-RU" dirty="0"/>
              <a:t> сходу на </a:t>
            </a:r>
            <a:r>
              <a:rPr lang="ru-RU" dirty="0" err="1"/>
              <a:t>північний</a:t>
            </a:r>
            <a:r>
              <a:rPr lang="ru-RU" dirty="0"/>
              <a:t> </a:t>
            </a:r>
            <a:r>
              <a:rPr lang="ru-RU" dirty="0" err="1"/>
              <a:t>захід</a:t>
            </a:r>
            <a:r>
              <a:rPr lang="ru-RU" dirty="0"/>
              <a:t> </a:t>
            </a:r>
            <a:r>
              <a:rPr lang="ru-RU" dirty="0" err="1"/>
              <a:t>пролетіла</a:t>
            </a:r>
            <a:r>
              <a:rPr lang="ru-RU" dirty="0"/>
              <a:t> велика </a:t>
            </a:r>
            <a:r>
              <a:rPr lang="ru-RU" dirty="0" err="1"/>
              <a:t>вогняна</a:t>
            </a:r>
            <a:r>
              <a:rPr lang="ru-RU" dirty="0"/>
              <a:t> куля. </a:t>
            </a:r>
            <a:r>
              <a:rPr lang="ru-RU" dirty="0" err="1"/>
              <a:t>Політ</a:t>
            </a:r>
            <a:r>
              <a:rPr lang="ru-RU" dirty="0"/>
              <a:t> </a:t>
            </a:r>
            <a:r>
              <a:rPr lang="ru-RU" dirty="0" err="1"/>
              <a:t>закінчився</a:t>
            </a:r>
            <a:r>
              <a:rPr lang="ru-RU" dirty="0"/>
              <a:t> </a:t>
            </a:r>
            <a:r>
              <a:rPr lang="ru-RU" dirty="0" err="1"/>
              <a:t>вибухом</a:t>
            </a:r>
            <a:r>
              <a:rPr lang="ru-RU" dirty="0"/>
              <a:t> на </a:t>
            </a:r>
            <a:r>
              <a:rPr lang="ru-RU" dirty="0" err="1"/>
              <a:t>висоті</a:t>
            </a:r>
            <a:r>
              <a:rPr lang="ru-RU" dirty="0"/>
              <a:t> 7-10 км над </a:t>
            </a:r>
            <a:r>
              <a:rPr lang="ru-RU" dirty="0" err="1"/>
              <a:t>незаселеним</a:t>
            </a:r>
            <a:r>
              <a:rPr lang="ru-RU" dirty="0"/>
              <a:t> районом тайги. </a:t>
            </a:r>
            <a:r>
              <a:rPr lang="ru-RU" dirty="0" err="1"/>
              <a:t>Вибухова</a:t>
            </a:r>
            <a:r>
              <a:rPr lang="ru-RU" dirty="0"/>
              <a:t> </a:t>
            </a:r>
            <a:r>
              <a:rPr lang="ru-RU" dirty="0" err="1"/>
              <a:t>хвиля</a:t>
            </a:r>
            <a:r>
              <a:rPr lang="ru-RU" dirty="0"/>
              <a:t> </a:t>
            </a:r>
            <a:r>
              <a:rPr lang="ru-RU" dirty="0" err="1"/>
              <a:t>двічі</a:t>
            </a:r>
            <a:r>
              <a:rPr lang="ru-RU" dirty="0"/>
              <a:t> </a:t>
            </a:r>
            <a:r>
              <a:rPr lang="ru-RU" dirty="0" err="1"/>
              <a:t>обігнула</a:t>
            </a:r>
            <a:r>
              <a:rPr lang="ru-RU" dirty="0"/>
              <a:t> </a:t>
            </a:r>
            <a:r>
              <a:rPr lang="ru-RU" dirty="0" err="1"/>
              <a:t>земну</a:t>
            </a:r>
            <a:r>
              <a:rPr lang="ru-RU" dirty="0"/>
              <a:t> кулю і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зафіксована</a:t>
            </a:r>
            <a:r>
              <a:rPr lang="ru-RU" dirty="0"/>
              <a:t> </a:t>
            </a:r>
            <a:r>
              <a:rPr lang="ru-RU" dirty="0" err="1"/>
              <a:t>обсерваторіями</a:t>
            </a:r>
            <a:r>
              <a:rPr lang="ru-RU" dirty="0"/>
              <a:t> по </a:t>
            </a:r>
            <a:r>
              <a:rPr lang="ru-RU" dirty="0" err="1"/>
              <a:t>всьому</a:t>
            </a:r>
            <a:r>
              <a:rPr lang="ru-RU" dirty="0"/>
              <a:t> </a:t>
            </a:r>
            <a:r>
              <a:rPr lang="ru-RU" dirty="0" err="1"/>
              <a:t>світу.Потужність</a:t>
            </a:r>
            <a:r>
              <a:rPr lang="ru-RU" dirty="0"/>
              <a:t> </a:t>
            </a:r>
            <a:r>
              <a:rPr lang="ru-RU" dirty="0" err="1"/>
              <a:t>вибуху</a:t>
            </a:r>
            <a:r>
              <a:rPr lang="ru-RU" dirty="0"/>
              <a:t> </a:t>
            </a:r>
            <a:r>
              <a:rPr lang="ru-RU" dirty="0" err="1"/>
              <a:t>оцінюється</a:t>
            </a:r>
            <a:r>
              <a:rPr lang="ru-RU" dirty="0"/>
              <a:t> в 40-50 мегатонн,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відповідає</a:t>
            </a:r>
            <a:r>
              <a:rPr lang="ru-RU" dirty="0"/>
              <a:t> </a:t>
            </a:r>
            <a:r>
              <a:rPr lang="ru-RU" dirty="0" err="1"/>
              <a:t>енергії</a:t>
            </a:r>
            <a:r>
              <a:rPr lang="ru-RU" dirty="0"/>
              <a:t> </a:t>
            </a:r>
            <a:r>
              <a:rPr lang="ru-RU" dirty="0" err="1"/>
              <a:t>найпотужнішою</a:t>
            </a:r>
            <a:r>
              <a:rPr lang="ru-RU" dirty="0"/>
              <a:t> </a:t>
            </a:r>
            <a:r>
              <a:rPr lang="ru-RU" dirty="0" err="1"/>
              <a:t>водневої</a:t>
            </a:r>
            <a:r>
              <a:rPr lang="ru-RU" dirty="0"/>
              <a:t> бомби. </a:t>
            </a:r>
            <a:r>
              <a:rPr lang="ru-RU" dirty="0" err="1"/>
              <a:t>Швидкість</a:t>
            </a:r>
            <a:r>
              <a:rPr lang="ru-RU" dirty="0"/>
              <a:t> </a:t>
            </a:r>
            <a:r>
              <a:rPr lang="ru-RU" dirty="0" err="1"/>
              <a:t>польоту</a:t>
            </a:r>
            <a:r>
              <a:rPr lang="ru-RU" dirty="0"/>
              <a:t> </a:t>
            </a:r>
            <a:r>
              <a:rPr lang="ru-RU" dirty="0" err="1"/>
              <a:t>космічного</a:t>
            </a:r>
            <a:r>
              <a:rPr lang="ru-RU" dirty="0"/>
              <a:t> </a:t>
            </a:r>
            <a:r>
              <a:rPr lang="ru-RU" dirty="0" err="1"/>
              <a:t>гіганта</a:t>
            </a:r>
            <a:r>
              <a:rPr lang="ru-RU" dirty="0"/>
              <a:t> становила десятки </a:t>
            </a:r>
            <a:r>
              <a:rPr lang="ru-RU" dirty="0" err="1"/>
              <a:t>кілометрів</a:t>
            </a:r>
            <a:r>
              <a:rPr lang="ru-RU" dirty="0"/>
              <a:t> на секунду. </a:t>
            </a:r>
            <a:r>
              <a:rPr lang="ru-RU" dirty="0" err="1"/>
              <a:t>Маса</a:t>
            </a:r>
            <a:r>
              <a:rPr lang="ru-RU" dirty="0"/>
              <a:t> - </a:t>
            </a:r>
            <a:r>
              <a:rPr lang="ru-RU" dirty="0" err="1"/>
              <a:t>від</a:t>
            </a:r>
            <a:r>
              <a:rPr lang="ru-RU" dirty="0"/>
              <a:t> 100 тис. до 1 млн тонн!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6" y="4293096"/>
            <a:ext cx="3225679" cy="24208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208" y="4005064"/>
            <a:ext cx="2396040" cy="19168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406453"/>
            <a:ext cx="3063793" cy="219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3268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82"/>
            <a:ext cx="9144000" cy="6852118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9487" y="0"/>
            <a:ext cx="5565304" cy="2547664"/>
          </a:xfrm>
        </p:spPr>
        <p:txBody>
          <a:bodyPr>
            <a:normAutofit fontScale="85000" lnSpcReduction="20000"/>
          </a:bodyPr>
          <a:lstStyle/>
          <a:p>
            <a:pPr marL="137160" indent="0">
              <a:buNone/>
            </a:pPr>
            <a:r>
              <a:rPr lang="ru-RU" dirty="0" err="1"/>
              <a:t>Тунгуський</a:t>
            </a:r>
            <a:r>
              <a:rPr lang="ru-RU" dirty="0"/>
              <a:t> метеорит </a:t>
            </a:r>
            <a:r>
              <a:rPr lang="ru-RU" dirty="0" err="1"/>
              <a:t>відноситься</a:t>
            </a:r>
            <a:r>
              <a:rPr lang="ru-RU" dirty="0"/>
              <a:t>, з одного боку, до числа </a:t>
            </a:r>
            <a:r>
              <a:rPr lang="ru-RU" dirty="0" err="1"/>
              <a:t>найбільш</a:t>
            </a:r>
            <a:r>
              <a:rPr lang="ru-RU" dirty="0"/>
              <a:t> добре </a:t>
            </a:r>
            <a:r>
              <a:rPr lang="ru-RU" dirty="0" err="1"/>
              <a:t>вивчених</a:t>
            </a:r>
            <a:r>
              <a:rPr lang="ru-RU" dirty="0"/>
              <a:t> </a:t>
            </a:r>
            <a:r>
              <a:rPr lang="ru-RU" dirty="0" err="1"/>
              <a:t>явищ</a:t>
            </a:r>
            <a:r>
              <a:rPr lang="ru-RU" dirty="0"/>
              <a:t>, з </a:t>
            </a:r>
            <a:r>
              <a:rPr lang="ru-RU" dirty="0" err="1"/>
              <a:t>іншого</a:t>
            </a:r>
            <a:r>
              <a:rPr lang="ru-RU" dirty="0"/>
              <a:t> - до одного з </a:t>
            </a:r>
            <a:r>
              <a:rPr lang="ru-RU" dirty="0" err="1"/>
              <a:t>найзагадковіших</a:t>
            </a:r>
            <a:r>
              <a:rPr lang="ru-RU" dirty="0"/>
              <a:t> </a:t>
            </a:r>
            <a:r>
              <a:rPr lang="ru-RU" dirty="0" err="1"/>
              <a:t>явищ</a:t>
            </a:r>
            <a:r>
              <a:rPr lang="ru-RU" dirty="0"/>
              <a:t> </a:t>
            </a:r>
            <a:r>
              <a:rPr lang="ru-RU" dirty="0" err="1"/>
              <a:t>минулого</a:t>
            </a:r>
            <a:r>
              <a:rPr lang="ru-RU" dirty="0"/>
              <a:t> </a:t>
            </a:r>
            <a:r>
              <a:rPr lang="ru-RU" dirty="0" err="1"/>
              <a:t>століття</a:t>
            </a:r>
            <a:r>
              <a:rPr lang="ru-RU" dirty="0"/>
              <a:t>. </a:t>
            </a:r>
            <a:r>
              <a:rPr lang="ru-RU" dirty="0" err="1"/>
              <a:t>Небесне</a:t>
            </a:r>
            <a:r>
              <a:rPr lang="ru-RU" dirty="0"/>
              <a:t> </a:t>
            </a:r>
            <a:r>
              <a:rPr lang="ru-RU" dirty="0" err="1"/>
              <a:t>тіло</a:t>
            </a:r>
            <a:r>
              <a:rPr lang="ru-RU" dirty="0"/>
              <a:t> в </a:t>
            </a:r>
            <a:r>
              <a:rPr lang="ru-RU" dirty="0" err="1"/>
              <a:t>вибухнуло</a:t>
            </a:r>
            <a:r>
              <a:rPr lang="ru-RU" dirty="0"/>
              <a:t> в </a:t>
            </a:r>
            <a:r>
              <a:rPr lang="ru-RU" dirty="0" err="1"/>
              <a:t>повітрі</a:t>
            </a:r>
            <a:r>
              <a:rPr lang="ru-RU" dirty="0"/>
              <a:t>, і </a:t>
            </a:r>
            <a:r>
              <a:rPr lang="ru-RU" dirty="0" err="1"/>
              <a:t>жодних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залишків</a:t>
            </a:r>
            <a:r>
              <a:rPr lang="ru-RU" dirty="0"/>
              <a:t>, </a:t>
            </a:r>
            <a:r>
              <a:rPr lang="ru-RU" dirty="0" err="1"/>
              <a:t>крім</a:t>
            </a:r>
            <a:r>
              <a:rPr lang="ru-RU" dirty="0"/>
              <a:t> </a:t>
            </a:r>
            <a:r>
              <a:rPr lang="ru-RU" dirty="0" err="1"/>
              <a:t>наслідків</a:t>
            </a:r>
            <a:r>
              <a:rPr lang="ru-RU" dirty="0"/>
              <a:t> </a:t>
            </a:r>
            <a:r>
              <a:rPr lang="ru-RU" dirty="0" err="1"/>
              <a:t>вибуху</a:t>
            </a:r>
            <a:r>
              <a:rPr lang="ru-RU" dirty="0"/>
              <a:t>, на </a:t>
            </a:r>
            <a:r>
              <a:rPr lang="ru-RU" dirty="0" err="1"/>
              <a:t>землі</a:t>
            </a:r>
            <a:r>
              <a:rPr lang="ru-RU" dirty="0"/>
              <a:t> </a:t>
            </a:r>
            <a:r>
              <a:rPr lang="ru-RU" dirty="0" err="1"/>
              <a:t>виявлено</a:t>
            </a:r>
            <a:r>
              <a:rPr lang="ru-RU" dirty="0"/>
              <a:t> не </a:t>
            </a:r>
            <a:r>
              <a:rPr lang="ru-RU" dirty="0" err="1"/>
              <a:t>було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28007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Метеоритний</a:t>
            </a:r>
            <a:r>
              <a:rPr lang="ru-RU" dirty="0"/>
              <a:t> </a:t>
            </a:r>
            <a:r>
              <a:rPr lang="ru-RU" dirty="0" err="1"/>
              <a:t>дощ</a:t>
            </a:r>
            <a:r>
              <a:rPr lang="ru-RU" dirty="0"/>
              <a:t> 1833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137160" indent="0">
              <a:buNone/>
            </a:pPr>
            <a:r>
              <a:rPr lang="ru-RU" dirty="0" smtClean="0"/>
              <a:t>У </a:t>
            </a:r>
            <a:r>
              <a:rPr lang="ru-RU" dirty="0" err="1"/>
              <a:t>ніч</a:t>
            </a:r>
            <a:r>
              <a:rPr lang="ru-RU" dirty="0"/>
              <a:t> 13 листопада 1833 над </a:t>
            </a:r>
            <a:r>
              <a:rPr lang="ru-RU" dirty="0" err="1"/>
              <a:t>східною</a:t>
            </a:r>
            <a:r>
              <a:rPr lang="ru-RU" dirty="0"/>
              <a:t> </a:t>
            </a:r>
            <a:r>
              <a:rPr lang="ru-RU" dirty="0" err="1"/>
              <a:t>територією</a:t>
            </a:r>
            <a:r>
              <a:rPr lang="ru-RU" dirty="0"/>
              <a:t> США </a:t>
            </a:r>
            <a:r>
              <a:rPr lang="ru-RU" dirty="0" err="1"/>
              <a:t>пройшов</a:t>
            </a:r>
            <a:r>
              <a:rPr lang="ru-RU" dirty="0"/>
              <a:t> </a:t>
            </a:r>
            <a:r>
              <a:rPr lang="ru-RU" dirty="0" err="1"/>
              <a:t>метеоритний</a:t>
            </a:r>
            <a:r>
              <a:rPr lang="ru-RU" dirty="0"/>
              <a:t> </a:t>
            </a:r>
            <a:r>
              <a:rPr lang="ru-RU" dirty="0" err="1"/>
              <a:t>дощ</a:t>
            </a:r>
            <a:r>
              <a:rPr lang="ru-RU" dirty="0"/>
              <a:t>.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тривав</a:t>
            </a:r>
            <a:r>
              <a:rPr lang="ru-RU" dirty="0"/>
              <a:t> </a:t>
            </a:r>
            <a:r>
              <a:rPr lang="ru-RU" dirty="0" err="1"/>
              <a:t>безперервно</a:t>
            </a:r>
            <a:r>
              <a:rPr lang="ru-RU" dirty="0"/>
              <a:t> </a:t>
            </a:r>
            <a:r>
              <a:rPr lang="ru-RU" dirty="0" err="1"/>
              <a:t>протягом</a:t>
            </a:r>
            <a:r>
              <a:rPr lang="ru-RU" dirty="0"/>
              <a:t> 10 годин! За </a:t>
            </a:r>
            <a:r>
              <a:rPr lang="ru-RU" dirty="0" err="1"/>
              <a:t>цей</a:t>
            </a:r>
            <a:r>
              <a:rPr lang="ru-RU" dirty="0"/>
              <a:t> час на </a:t>
            </a:r>
            <a:r>
              <a:rPr lang="ru-RU" dirty="0" err="1"/>
              <a:t>поверхню</a:t>
            </a:r>
            <a:r>
              <a:rPr lang="ru-RU" dirty="0"/>
              <a:t> </a:t>
            </a:r>
            <a:r>
              <a:rPr lang="ru-RU" dirty="0" err="1"/>
              <a:t>Землі</a:t>
            </a:r>
            <a:r>
              <a:rPr lang="ru-RU" dirty="0"/>
              <a:t> впало </a:t>
            </a:r>
            <a:r>
              <a:rPr lang="ru-RU" dirty="0" err="1"/>
              <a:t>близько</a:t>
            </a:r>
            <a:r>
              <a:rPr lang="ru-RU" dirty="0"/>
              <a:t> 240 000 </a:t>
            </a:r>
            <a:r>
              <a:rPr lang="ru-RU" dirty="0" err="1"/>
              <a:t>метеоритів</a:t>
            </a:r>
            <a:r>
              <a:rPr lang="ru-RU" dirty="0"/>
              <a:t> </a:t>
            </a:r>
            <a:r>
              <a:rPr lang="ru-RU" dirty="0" err="1"/>
              <a:t>різного</a:t>
            </a:r>
            <a:r>
              <a:rPr lang="ru-RU" dirty="0"/>
              <a:t> </a:t>
            </a:r>
            <a:r>
              <a:rPr lang="ru-RU" dirty="0" err="1"/>
              <a:t>розміру</a:t>
            </a:r>
            <a:r>
              <a:rPr lang="ru-RU" dirty="0"/>
              <a:t>. </a:t>
            </a:r>
            <a:r>
              <a:rPr lang="ru-RU" dirty="0" err="1"/>
              <a:t>Джерелом</a:t>
            </a:r>
            <a:r>
              <a:rPr lang="ru-RU" dirty="0"/>
              <a:t> метеоритного </a:t>
            </a:r>
            <a:r>
              <a:rPr lang="ru-RU" dirty="0" err="1"/>
              <a:t>дощу</a:t>
            </a:r>
            <a:r>
              <a:rPr lang="ru-RU" dirty="0"/>
              <a:t> 1833 став </a:t>
            </a:r>
            <a:r>
              <a:rPr lang="ru-RU" dirty="0" err="1"/>
              <a:t>найпотужніший</a:t>
            </a:r>
            <a:r>
              <a:rPr lang="ru-RU" dirty="0"/>
              <a:t> з </a:t>
            </a:r>
            <a:r>
              <a:rPr lang="ru-RU" dirty="0" err="1"/>
              <a:t>відомих</a:t>
            </a:r>
            <a:r>
              <a:rPr lang="ru-RU" dirty="0"/>
              <a:t> </a:t>
            </a:r>
            <a:r>
              <a:rPr lang="ru-RU" dirty="0" err="1"/>
              <a:t>метеорних</a:t>
            </a:r>
            <a:r>
              <a:rPr lang="ru-RU" dirty="0"/>
              <a:t> </a:t>
            </a:r>
            <a:r>
              <a:rPr lang="ru-RU" dirty="0" err="1"/>
              <a:t>потоків</a:t>
            </a:r>
            <a:r>
              <a:rPr lang="ru-RU" dirty="0"/>
              <a:t>. Зараз </a:t>
            </a:r>
            <a:r>
              <a:rPr lang="ru-RU" dirty="0" err="1"/>
              <a:t>цей</a:t>
            </a:r>
            <a:r>
              <a:rPr lang="ru-RU" dirty="0"/>
              <a:t> </a:t>
            </a:r>
            <a:r>
              <a:rPr lang="ru-RU" dirty="0" err="1"/>
              <a:t>потік</a:t>
            </a:r>
            <a:r>
              <a:rPr lang="ru-RU" dirty="0"/>
              <a:t> </a:t>
            </a:r>
            <a:r>
              <a:rPr lang="ru-RU" dirty="0" err="1"/>
              <a:t>називають</a:t>
            </a:r>
            <a:r>
              <a:rPr lang="ru-RU" dirty="0"/>
              <a:t> </a:t>
            </a:r>
            <a:r>
              <a:rPr lang="ru-RU" dirty="0" err="1"/>
              <a:t>Леоніди</a:t>
            </a:r>
            <a:r>
              <a:rPr lang="ru-RU" dirty="0"/>
              <a:t> на честь </a:t>
            </a:r>
            <a:r>
              <a:rPr lang="ru-RU" dirty="0" err="1"/>
              <a:t>сузір'я</a:t>
            </a:r>
            <a:r>
              <a:rPr lang="ru-RU" dirty="0"/>
              <a:t> Лева, на </a:t>
            </a:r>
            <a:r>
              <a:rPr lang="ru-RU" dirty="0" err="1"/>
              <a:t>тлі</a:t>
            </a:r>
            <a:r>
              <a:rPr lang="ru-RU" dirty="0"/>
              <a:t> </a:t>
            </a:r>
            <a:r>
              <a:rPr lang="ru-RU" dirty="0" err="1"/>
              <a:t>якого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видно </a:t>
            </a:r>
            <a:r>
              <a:rPr lang="ru-RU" dirty="0" err="1"/>
              <a:t>щороку</a:t>
            </a:r>
            <a:r>
              <a:rPr lang="ru-RU" dirty="0"/>
              <a:t> в </a:t>
            </a:r>
            <a:r>
              <a:rPr lang="ru-RU" dirty="0" err="1"/>
              <a:t>середині</a:t>
            </a:r>
            <a:r>
              <a:rPr lang="ru-RU" dirty="0"/>
              <a:t> листопада. У </a:t>
            </a:r>
            <a:r>
              <a:rPr lang="ru-RU" dirty="0" err="1"/>
              <a:t>набагато</a:t>
            </a:r>
            <a:r>
              <a:rPr lang="ru-RU" dirty="0"/>
              <a:t> </a:t>
            </a:r>
            <a:r>
              <a:rPr lang="ru-RU" dirty="0" err="1"/>
              <a:t>більш</a:t>
            </a:r>
            <a:r>
              <a:rPr lang="ru-RU" dirty="0"/>
              <a:t> скромному </a:t>
            </a:r>
            <a:r>
              <a:rPr lang="ru-RU" dirty="0" err="1"/>
              <a:t>масштабі</a:t>
            </a:r>
            <a:r>
              <a:rPr lang="ru-RU" dirty="0"/>
              <a:t>, </a:t>
            </a:r>
            <a:r>
              <a:rPr lang="ru-RU" dirty="0" err="1"/>
              <a:t>зрозуміло.Метеорний</a:t>
            </a:r>
            <a:r>
              <a:rPr lang="ru-RU" dirty="0"/>
              <a:t> </a:t>
            </a:r>
            <a:r>
              <a:rPr lang="ru-RU" dirty="0" err="1"/>
              <a:t>потік</a:t>
            </a:r>
            <a:r>
              <a:rPr lang="ru-RU" dirty="0"/>
              <a:t> </a:t>
            </a:r>
            <a:r>
              <a:rPr lang="ru-RU" dirty="0" err="1"/>
              <a:t>Леоніди</a:t>
            </a:r>
            <a:r>
              <a:rPr lang="ru-RU" dirty="0"/>
              <a:t>, 19 листопада 2001:</a:t>
            </a:r>
          </a:p>
        </p:txBody>
      </p:sp>
    </p:spTree>
    <p:extLst>
      <p:ext uri="{BB962C8B-B14F-4D97-AF65-F5344CB8AC3E}">
        <p14:creationId xmlns:p14="http://schemas.microsoft.com/office/powerpoint/2010/main" val="5299175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43" cy="6858000"/>
          </a:xfrm>
        </p:spPr>
      </p:pic>
    </p:spTree>
    <p:extLst>
      <p:ext uri="{BB962C8B-B14F-4D97-AF65-F5344CB8AC3E}">
        <p14:creationId xmlns:p14="http://schemas.microsoft.com/office/powerpoint/2010/main" val="1822001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Загальний опис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052936"/>
          </a:xfrm>
        </p:spPr>
        <p:txBody>
          <a:bodyPr>
            <a:normAutofit fontScale="85000" lnSpcReduction="20000"/>
          </a:bodyPr>
          <a:lstStyle/>
          <a:p>
            <a:pPr marL="137160" indent="0">
              <a:buNone/>
            </a:pPr>
            <a:r>
              <a:rPr lang="ru-RU" dirty="0" err="1"/>
              <a:t>Явище</a:t>
            </a:r>
            <a:r>
              <a:rPr lang="ru-RU" dirty="0"/>
              <a:t> </a:t>
            </a:r>
            <a:r>
              <a:rPr lang="ru-RU" dirty="0" err="1"/>
              <a:t>падіння</a:t>
            </a:r>
            <a:r>
              <a:rPr lang="ru-RU" dirty="0"/>
              <a:t> </a:t>
            </a:r>
            <a:r>
              <a:rPr lang="ru-RU" dirty="0" err="1"/>
              <a:t>тіла</a:t>
            </a:r>
            <a:r>
              <a:rPr lang="ru-RU" dirty="0"/>
              <a:t> з космосу, </a:t>
            </a:r>
            <a:r>
              <a:rPr lang="ru-RU" dirty="0" err="1"/>
              <a:t>називається</a:t>
            </a:r>
            <a:r>
              <a:rPr lang="ru-RU" dirty="0"/>
              <a:t> метеором, 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воно</a:t>
            </a:r>
            <a:r>
              <a:rPr lang="ru-RU" dirty="0"/>
              <a:t> </a:t>
            </a:r>
            <a:r>
              <a:rPr lang="ru-RU" dirty="0" err="1"/>
              <a:t>виглядає</a:t>
            </a:r>
            <a:r>
              <a:rPr lang="ru-RU" dirty="0"/>
              <a:t> не </a:t>
            </a:r>
            <a:r>
              <a:rPr lang="ru-RU" dirty="0" err="1"/>
              <a:t>яскравіше</a:t>
            </a:r>
            <a:r>
              <a:rPr lang="ru-RU" dirty="0"/>
              <a:t> —4-ї </a:t>
            </a:r>
            <a:r>
              <a:rPr lang="ru-RU" dirty="0" err="1"/>
              <a:t>зоряної</a:t>
            </a:r>
            <a:r>
              <a:rPr lang="ru-RU" dirty="0"/>
              <a:t> </a:t>
            </a:r>
            <a:r>
              <a:rPr lang="ru-RU" dirty="0" err="1"/>
              <a:t>величини</a:t>
            </a:r>
            <a:r>
              <a:rPr lang="ru-RU" dirty="0"/>
              <a:t>, 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тіло</a:t>
            </a:r>
            <a:r>
              <a:rPr lang="ru-RU" dirty="0"/>
              <a:t> </a:t>
            </a:r>
            <a:r>
              <a:rPr lang="ru-RU" dirty="0" err="1"/>
              <a:t>яскравіше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помітні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кутові</a:t>
            </a:r>
            <a:r>
              <a:rPr lang="ru-RU" dirty="0"/>
              <a:t> </a:t>
            </a:r>
            <a:r>
              <a:rPr lang="ru-RU" dirty="0" err="1"/>
              <a:t>розміри</a:t>
            </a:r>
            <a:r>
              <a:rPr lang="ru-RU" dirty="0"/>
              <a:t>  — </a:t>
            </a:r>
            <a:r>
              <a:rPr lang="ru-RU" dirty="0" err="1"/>
              <a:t>болідом</a:t>
            </a:r>
            <a:r>
              <a:rPr lang="ru-RU" dirty="0"/>
              <a:t>. </a:t>
            </a:r>
            <a:r>
              <a:rPr lang="ru-RU" dirty="0" err="1"/>
              <a:t>Космічне</a:t>
            </a:r>
            <a:r>
              <a:rPr lang="ru-RU" dirty="0"/>
              <a:t> </a:t>
            </a:r>
            <a:r>
              <a:rPr lang="ru-RU" dirty="0" err="1"/>
              <a:t>тіло</a:t>
            </a:r>
            <a:r>
              <a:rPr lang="ru-RU" dirty="0"/>
              <a:t> до </a:t>
            </a:r>
            <a:r>
              <a:rPr lang="ru-RU" dirty="0" err="1"/>
              <a:t>падіння</a:t>
            </a:r>
            <a:r>
              <a:rPr lang="ru-RU" dirty="0"/>
              <a:t> </a:t>
            </a:r>
            <a:r>
              <a:rPr lang="ru-RU" dirty="0" err="1"/>
              <a:t>називається</a:t>
            </a:r>
            <a:r>
              <a:rPr lang="ru-RU" dirty="0"/>
              <a:t> </a:t>
            </a:r>
            <a:r>
              <a:rPr lang="ru-RU" dirty="0" err="1"/>
              <a:t>метеорним</a:t>
            </a:r>
            <a:r>
              <a:rPr lang="ru-RU" dirty="0"/>
              <a:t> </a:t>
            </a:r>
            <a:r>
              <a:rPr lang="ru-RU" dirty="0" err="1"/>
              <a:t>тілом</a:t>
            </a:r>
            <a:r>
              <a:rPr lang="ru-RU" dirty="0"/>
              <a:t> і </a:t>
            </a:r>
            <a:r>
              <a:rPr lang="ru-RU" dirty="0" err="1"/>
              <a:t>класифікується</a:t>
            </a:r>
            <a:r>
              <a:rPr lang="ru-RU" dirty="0"/>
              <a:t> за </a:t>
            </a:r>
            <a:r>
              <a:rPr lang="ru-RU" dirty="0" err="1"/>
              <a:t>астрономічними</a:t>
            </a:r>
            <a:r>
              <a:rPr lang="ru-RU" dirty="0"/>
              <a:t> </a:t>
            </a:r>
            <a:r>
              <a:rPr lang="ru-RU" dirty="0" err="1"/>
              <a:t>ознаками</a:t>
            </a:r>
            <a:r>
              <a:rPr lang="ru-RU" dirty="0"/>
              <a:t>, </a:t>
            </a:r>
            <a:r>
              <a:rPr lang="ru-RU" dirty="0" err="1"/>
              <a:t>наприклад</a:t>
            </a:r>
            <a:r>
              <a:rPr lang="ru-RU" dirty="0"/>
              <a:t>,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бути комета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астероїд</a:t>
            </a:r>
            <a:r>
              <a:rPr lang="ru-RU" dirty="0"/>
              <a:t>. </a:t>
            </a:r>
            <a:r>
              <a:rPr lang="ru-RU" dirty="0" err="1"/>
              <a:t>Аналогічні</a:t>
            </a:r>
            <a:r>
              <a:rPr lang="ru-RU" dirty="0"/>
              <a:t> </a:t>
            </a:r>
            <a:r>
              <a:rPr lang="ru-RU" dirty="0" err="1"/>
              <a:t>падінню</a:t>
            </a:r>
            <a:r>
              <a:rPr lang="ru-RU" dirty="0"/>
              <a:t> метеорита </a:t>
            </a:r>
            <a:r>
              <a:rPr lang="ru-RU" dirty="0" err="1"/>
              <a:t>явища</a:t>
            </a:r>
            <a:r>
              <a:rPr lang="ru-RU" dirty="0"/>
              <a:t> на </a:t>
            </a:r>
            <a:r>
              <a:rPr lang="ru-RU" dirty="0" err="1"/>
              <a:t>інших</a:t>
            </a:r>
            <a:r>
              <a:rPr lang="ru-RU" dirty="0"/>
              <a:t> планетах і </a:t>
            </a:r>
            <a:r>
              <a:rPr lang="ru-RU" dirty="0" err="1"/>
              <a:t>небесних</a:t>
            </a:r>
            <a:r>
              <a:rPr lang="ru-RU" dirty="0"/>
              <a:t> </a:t>
            </a:r>
            <a:r>
              <a:rPr lang="ru-RU" dirty="0" err="1"/>
              <a:t>тілах</a:t>
            </a:r>
            <a:r>
              <a:rPr lang="ru-RU" dirty="0"/>
              <a:t> </a:t>
            </a:r>
            <a:r>
              <a:rPr lang="ru-RU" dirty="0" err="1"/>
              <a:t>звичайно</a:t>
            </a:r>
            <a:r>
              <a:rPr lang="ru-RU" dirty="0"/>
              <a:t> </a:t>
            </a:r>
            <a:r>
              <a:rPr lang="ru-RU" dirty="0" err="1"/>
              <a:t>називаються</a:t>
            </a:r>
            <a:r>
              <a:rPr lang="ru-RU" dirty="0"/>
              <a:t> просто </a:t>
            </a:r>
            <a:r>
              <a:rPr lang="ru-RU" dirty="0" err="1"/>
              <a:t>зіткненнями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небесними</a:t>
            </a:r>
            <a:r>
              <a:rPr lang="ru-RU" dirty="0"/>
              <a:t> </a:t>
            </a:r>
            <a:r>
              <a:rPr lang="ru-RU" dirty="0" err="1"/>
              <a:t>тілами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116632"/>
            <a:ext cx="1707981" cy="12809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625" y="4725143"/>
            <a:ext cx="2219325" cy="16668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572712"/>
            <a:ext cx="4286250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3926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6860" cy="6858000"/>
          </a:xfrm>
        </p:spPr>
      </p:pic>
    </p:spTree>
    <p:extLst>
      <p:ext uri="{BB962C8B-B14F-4D97-AF65-F5344CB8AC3E}">
        <p14:creationId xmlns:p14="http://schemas.microsoft.com/office/powerpoint/2010/main" val="35500831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152"/>
            <a:ext cx="9145537" cy="6859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5351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Загальний опис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340768"/>
            <a:ext cx="8229600" cy="3240360"/>
          </a:xfrm>
        </p:spPr>
        <p:txBody>
          <a:bodyPr/>
          <a:lstStyle/>
          <a:p>
            <a:pPr marL="137160" indent="0">
              <a:buNone/>
            </a:pPr>
            <a:r>
              <a:rPr lang="ru-RU" dirty="0" err="1"/>
              <a:t>Основними</a:t>
            </a:r>
            <a:r>
              <a:rPr lang="ru-RU" dirty="0"/>
              <a:t> компонентами </a:t>
            </a:r>
            <a:r>
              <a:rPr lang="ru-RU" dirty="0" err="1"/>
              <a:t>метеоритної</a:t>
            </a:r>
            <a:r>
              <a:rPr lang="ru-RU" dirty="0"/>
              <a:t> </a:t>
            </a:r>
            <a:r>
              <a:rPr lang="ru-RU" dirty="0" err="1"/>
              <a:t>речовини</a:t>
            </a:r>
            <a:r>
              <a:rPr lang="ru-RU" dirty="0"/>
              <a:t> є </a:t>
            </a:r>
            <a:r>
              <a:rPr lang="ru-RU" dirty="0" err="1"/>
              <a:t>залізо-магнезіальні</a:t>
            </a:r>
            <a:r>
              <a:rPr lang="ru-RU" dirty="0"/>
              <a:t> </a:t>
            </a:r>
            <a:r>
              <a:rPr lang="ru-RU" dirty="0" err="1"/>
              <a:t>силікати</a:t>
            </a:r>
            <a:r>
              <a:rPr lang="ru-RU" dirty="0"/>
              <a:t> й </a:t>
            </a:r>
            <a:r>
              <a:rPr lang="ru-RU" dirty="0" err="1"/>
              <a:t>нікелисте</a:t>
            </a:r>
            <a:r>
              <a:rPr lang="ru-RU" dirty="0"/>
              <a:t> </a:t>
            </a:r>
            <a:r>
              <a:rPr lang="ru-RU" dirty="0" err="1"/>
              <a:t>залізо</a:t>
            </a:r>
            <a:r>
              <a:rPr lang="ru-RU" dirty="0"/>
              <a:t>. </a:t>
            </a:r>
            <a:r>
              <a:rPr lang="ru-RU" dirty="0" err="1"/>
              <a:t>Розповсюджені</a:t>
            </a:r>
            <a:r>
              <a:rPr lang="ru-RU" dirty="0"/>
              <a:t> </a:t>
            </a:r>
            <a:r>
              <a:rPr lang="ru-RU" dirty="0" err="1"/>
              <a:t>мінерали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входять</a:t>
            </a:r>
            <a:r>
              <a:rPr lang="ru-RU" dirty="0"/>
              <a:t> у </a:t>
            </a:r>
            <a:r>
              <a:rPr lang="ru-RU" dirty="0" err="1"/>
              <a:t>силікати</a:t>
            </a:r>
            <a:r>
              <a:rPr lang="ru-RU" dirty="0"/>
              <a:t> </a:t>
            </a:r>
            <a:r>
              <a:rPr lang="ru-RU" dirty="0" err="1"/>
              <a:t>метеоритної</a:t>
            </a:r>
            <a:r>
              <a:rPr lang="ru-RU" dirty="0"/>
              <a:t> </a:t>
            </a:r>
            <a:r>
              <a:rPr lang="ru-RU" dirty="0" err="1"/>
              <a:t>речовини</a:t>
            </a:r>
            <a:r>
              <a:rPr lang="ru-RU" dirty="0"/>
              <a:t>, —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олівіни</a:t>
            </a:r>
            <a:r>
              <a:rPr lang="ru-RU" dirty="0"/>
              <a:t> (</a:t>
            </a:r>
            <a:r>
              <a:rPr lang="en-US" dirty="0"/>
              <a:t>Fe, Mg)2SiO4 </a:t>
            </a:r>
            <a:r>
              <a:rPr lang="ru-RU" dirty="0"/>
              <a:t>і </a:t>
            </a:r>
            <a:r>
              <a:rPr lang="ru-RU" dirty="0" err="1"/>
              <a:t>піроксени</a:t>
            </a:r>
            <a:r>
              <a:rPr lang="ru-RU" dirty="0"/>
              <a:t> (</a:t>
            </a:r>
            <a:r>
              <a:rPr lang="en-US" dirty="0"/>
              <a:t>Fe, Mg)SiO3 </a:t>
            </a:r>
            <a:r>
              <a:rPr lang="ru-RU" dirty="0"/>
              <a:t>Вони </a:t>
            </a:r>
            <a:r>
              <a:rPr lang="ru-RU" dirty="0" err="1"/>
              <a:t>присутні</a:t>
            </a:r>
            <a:r>
              <a:rPr lang="ru-RU" dirty="0"/>
              <a:t> в </a:t>
            </a:r>
            <a:r>
              <a:rPr lang="ru-RU" dirty="0" err="1"/>
              <a:t>силікатах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у </a:t>
            </a:r>
            <a:r>
              <a:rPr lang="ru-RU" dirty="0" err="1"/>
              <a:t>вигляді</a:t>
            </a:r>
            <a:r>
              <a:rPr lang="ru-RU" dirty="0"/>
              <a:t> </a:t>
            </a:r>
            <a:r>
              <a:rPr lang="ru-RU" dirty="0" err="1"/>
              <a:t>дрібних</a:t>
            </a:r>
            <a:r>
              <a:rPr lang="ru-RU" dirty="0"/>
              <a:t> </a:t>
            </a:r>
            <a:r>
              <a:rPr lang="ru-RU" dirty="0" err="1"/>
              <a:t>кристалів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скла</a:t>
            </a:r>
            <a:r>
              <a:rPr lang="ru-RU" dirty="0"/>
              <a:t>, </a:t>
            </a:r>
            <a:r>
              <a:rPr lang="ru-RU" dirty="0" err="1"/>
              <a:t>або</a:t>
            </a:r>
            <a:r>
              <a:rPr lang="ru-RU" dirty="0"/>
              <a:t> як </a:t>
            </a:r>
            <a:r>
              <a:rPr lang="ru-RU" dirty="0" err="1"/>
              <a:t>суміш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різними</a:t>
            </a:r>
            <a:r>
              <a:rPr lang="ru-RU" dirty="0"/>
              <a:t> </a:t>
            </a:r>
            <a:r>
              <a:rPr lang="ru-RU" dirty="0" err="1"/>
              <a:t>пропорціями</a:t>
            </a:r>
            <a:r>
              <a:rPr lang="ru-RU" dirty="0"/>
              <a:t>.</a:t>
            </a:r>
          </a:p>
          <a:p>
            <a:pPr marL="13716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581128"/>
            <a:ext cx="2945904" cy="20584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547944"/>
            <a:ext cx="2466975" cy="18478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586808"/>
            <a:ext cx="2428992" cy="206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398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Класифікація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7874651"/>
              </p:ext>
            </p:extLst>
          </p:nvPr>
        </p:nvGraphicFramePr>
        <p:xfrm>
          <a:off x="457200" y="1600200"/>
          <a:ext cx="8229600" cy="4708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385247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Кам'яні</a:t>
            </a:r>
            <a:r>
              <a:rPr lang="ru-RU" dirty="0"/>
              <a:t> </a:t>
            </a:r>
            <a:r>
              <a:rPr lang="ru-RU" dirty="0" err="1"/>
              <a:t>метеорити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3877528"/>
              </p:ext>
            </p:extLst>
          </p:nvPr>
        </p:nvGraphicFramePr>
        <p:xfrm>
          <a:off x="457200" y="1600200"/>
          <a:ext cx="8229600" cy="4708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41939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778098"/>
          </a:xfrm>
        </p:spPr>
        <p:txBody>
          <a:bodyPr/>
          <a:lstStyle/>
          <a:p>
            <a:r>
              <a:rPr lang="ru-RU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Хондрити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08720"/>
            <a:ext cx="8229600" cy="3960440"/>
          </a:xfrm>
        </p:spPr>
        <p:txBody>
          <a:bodyPr>
            <a:normAutofit fontScale="92500" lnSpcReduction="10000"/>
          </a:bodyPr>
          <a:lstStyle/>
          <a:p>
            <a:pPr marL="137160" indent="0">
              <a:buNone/>
            </a:pPr>
            <a:r>
              <a:rPr lang="ru-RU" dirty="0" err="1"/>
              <a:t>Хондрити</a:t>
            </a:r>
            <a:r>
              <a:rPr lang="ru-RU" dirty="0"/>
              <a:t> названо так через </a:t>
            </a:r>
            <a:r>
              <a:rPr lang="ru-RU" dirty="0" err="1"/>
              <a:t>наявність</a:t>
            </a:r>
            <a:r>
              <a:rPr lang="ru-RU" dirty="0"/>
              <a:t> </a:t>
            </a:r>
            <a:r>
              <a:rPr lang="ru-RU" dirty="0" err="1"/>
              <a:t>незвичайних</a:t>
            </a:r>
            <a:r>
              <a:rPr lang="ru-RU" dirty="0"/>
              <a:t> </a:t>
            </a:r>
            <a:r>
              <a:rPr lang="ru-RU" dirty="0" err="1"/>
              <a:t>включень</a:t>
            </a:r>
            <a:r>
              <a:rPr lang="ru-RU" dirty="0"/>
              <a:t> </a:t>
            </a:r>
            <a:r>
              <a:rPr lang="ru-RU" dirty="0" err="1"/>
              <a:t>сферичної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еліптичної</a:t>
            </a:r>
            <a:r>
              <a:rPr lang="ru-RU" dirty="0"/>
              <a:t> </a:t>
            </a:r>
            <a:r>
              <a:rPr lang="ru-RU" dirty="0" err="1"/>
              <a:t>форми</a:t>
            </a:r>
            <a:r>
              <a:rPr lang="ru-RU" dirty="0"/>
              <a:t> — </a:t>
            </a:r>
            <a:r>
              <a:rPr lang="ru-RU" dirty="0" err="1"/>
              <a:t>хондр</a:t>
            </a:r>
            <a:r>
              <a:rPr lang="ru-RU" dirty="0"/>
              <a:t> — </a:t>
            </a:r>
            <a:r>
              <a:rPr lang="ru-RU" dirty="0" err="1"/>
              <a:t>яких</a:t>
            </a:r>
            <a:r>
              <a:rPr lang="ru-RU" dirty="0"/>
              <a:t> не </a:t>
            </a:r>
            <a:r>
              <a:rPr lang="ru-RU" dirty="0" err="1"/>
              <a:t>виявлено</a:t>
            </a:r>
            <a:r>
              <a:rPr lang="ru-RU" dirty="0"/>
              <a:t> в </a:t>
            </a:r>
            <a:r>
              <a:rPr lang="ru-RU" dirty="0" err="1"/>
              <a:t>земних</a:t>
            </a:r>
            <a:r>
              <a:rPr lang="ru-RU" dirty="0"/>
              <a:t> породах. </a:t>
            </a:r>
            <a:r>
              <a:rPr lang="ru-RU" dirty="0" err="1"/>
              <a:t>Розмір</a:t>
            </a:r>
            <a:r>
              <a:rPr lang="ru-RU" dirty="0"/>
              <a:t> </a:t>
            </a:r>
            <a:r>
              <a:rPr lang="ru-RU" dirty="0" err="1"/>
              <a:t>хондр</a:t>
            </a:r>
            <a:r>
              <a:rPr lang="ru-RU" dirty="0"/>
              <a:t> </a:t>
            </a:r>
            <a:r>
              <a:rPr lang="ru-RU" dirty="0" err="1"/>
              <a:t>зазвичай</a:t>
            </a:r>
            <a:r>
              <a:rPr lang="ru-RU" dirty="0"/>
              <a:t> становить </a:t>
            </a:r>
            <a:r>
              <a:rPr lang="ru-RU" dirty="0" err="1"/>
              <a:t>близько</a:t>
            </a:r>
            <a:r>
              <a:rPr lang="ru-RU" dirty="0"/>
              <a:t> </a:t>
            </a:r>
            <a:r>
              <a:rPr lang="ru-RU" dirty="0" err="1"/>
              <a:t>міліметра</a:t>
            </a:r>
            <a:r>
              <a:rPr lang="ru-RU" dirty="0"/>
              <a:t>, </a:t>
            </a:r>
            <a:r>
              <a:rPr lang="ru-RU" dirty="0" err="1"/>
              <a:t>хоча</a:t>
            </a:r>
            <a:r>
              <a:rPr lang="ru-RU" dirty="0"/>
              <a:t> </a:t>
            </a:r>
            <a:r>
              <a:rPr lang="ru-RU" dirty="0" err="1"/>
              <a:t>буває</a:t>
            </a:r>
            <a:r>
              <a:rPr lang="ru-RU" dirty="0"/>
              <a:t> і </a:t>
            </a:r>
            <a:r>
              <a:rPr lang="ru-RU" dirty="0" err="1"/>
              <a:t>декілька</a:t>
            </a:r>
            <a:r>
              <a:rPr lang="ru-RU" dirty="0"/>
              <a:t> </a:t>
            </a:r>
            <a:r>
              <a:rPr lang="ru-RU" dirty="0" err="1"/>
              <a:t>міліметрів</a:t>
            </a:r>
            <a:r>
              <a:rPr lang="ru-RU" dirty="0"/>
              <a:t>. </a:t>
            </a:r>
            <a:r>
              <a:rPr lang="ru-RU" dirty="0" err="1"/>
              <a:t>Їх</a:t>
            </a:r>
            <a:r>
              <a:rPr lang="ru-RU" dirty="0"/>
              <a:t> склад та структура </a:t>
            </a:r>
            <a:r>
              <a:rPr lang="ru-RU" dirty="0" err="1"/>
              <a:t>свідчить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вони </a:t>
            </a:r>
            <a:r>
              <a:rPr lang="ru-RU" dirty="0" err="1"/>
              <a:t>кристалізувалися</a:t>
            </a:r>
            <a:r>
              <a:rPr lang="ru-RU" dirty="0"/>
              <a:t> з </a:t>
            </a:r>
            <a:r>
              <a:rPr lang="ru-RU" dirty="0" err="1" smtClean="0"/>
              <a:t>розплаву</a:t>
            </a:r>
            <a:r>
              <a:rPr lang="ru-RU" dirty="0" smtClean="0"/>
              <a:t>. </a:t>
            </a:r>
            <a:r>
              <a:rPr lang="ru-RU" dirty="0" err="1"/>
              <a:t>Хондрити</a:t>
            </a:r>
            <a:r>
              <a:rPr lang="ru-RU" dirty="0"/>
              <a:t> </a:t>
            </a:r>
            <a:r>
              <a:rPr lang="ru-RU" dirty="0" err="1"/>
              <a:t>мають</a:t>
            </a:r>
            <a:r>
              <a:rPr lang="ru-RU" dirty="0"/>
              <a:t> </a:t>
            </a:r>
            <a:r>
              <a:rPr lang="ru-RU" dirty="0" err="1"/>
              <a:t>елементний</a:t>
            </a:r>
            <a:r>
              <a:rPr lang="ru-RU" dirty="0"/>
              <a:t> склад, </a:t>
            </a:r>
            <a:r>
              <a:rPr lang="ru-RU" dirty="0" err="1"/>
              <a:t>близький</a:t>
            </a:r>
            <a:r>
              <a:rPr lang="ru-RU" dirty="0"/>
              <a:t> до складу </a:t>
            </a:r>
            <a:r>
              <a:rPr lang="ru-RU" dirty="0" err="1"/>
              <a:t>тугоплавкої</a:t>
            </a:r>
            <a:r>
              <a:rPr lang="ru-RU" dirty="0"/>
              <a:t> </a:t>
            </a:r>
            <a:r>
              <a:rPr lang="ru-RU" dirty="0" err="1"/>
              <a:t>речовини</a:t>
            </a:r>
            <a:r>
              <a:rPr lang="ru-RU" dirty="0"/>
              <a:t> </a:t>
            </a:r>
            <a:r>
              <a:rPr lang="ru-RU" dirty="0" err="1"/>
              <a:t>Сонця</a:t>
            </a:r>
            <a:r>
              <a:rPr lang="ru-RU" dirty="0"/>
              <a:t>,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відрізняє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земних</a:t>
            </a:r>
            <a:r>
              <a:rPr lang="ru-RU" dirty="0"/>
              <a:t> </a:t>
            </a:r>
            <a:r>
              <a:rPr lang="ru-RU" dirty="0" err="1"/>
              <a:t>порід</a:t>
            </a:r>
            <a:r>
              <a:rPr lang="ru-RU" dirty="0"/>
              <a:t>.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вважають</a:t>
            </a:r>
            <a:r>
              <a:rPr lang="ru-RU" dirty="0"/>
              <a:t> </a:t>
            </a:r>
            <a:r>
              <a:rPr lang="ru-RU" dirty="0" err="1"/>
              <a:t>залишками</a:t>
            </a:r>
            <a:r>
              <a:rPr lang="ru-RU" dirty="0"/>
              <a:t> </a:t>
            </a:r>
            <a:r>
              <a:rPr lang="ru-RU" dirty="0" err="1"/>
              <a:t>протопланетної</a:t>
            </a:r>
            <a:r>
              <a:rPr lang="ru-RU" dirty="0"/>
              <a:t> </a:t>
            </a:r>
            <a:r>
              <a:rPr lang="ru-RU" dirty="0" err="1"/>
              <a:t>речовини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зазнала</a:t>
            </a:r>
            <a:r>
              <a:rPr lang="ru-RU" dirty="0"/>
              <a:t> </a:t>
            </a:r>
            <a:r>
              <a:rPr lang="ru-RU" dirty="0" err="1"/>
              <a:t>мінімальних</a:t>
            </a:r>
            <a:r>
              <a:rPr lang="ru-RU" dirty="0"/>
              <a:t> </a:t>
            </a:r>
            <a:r>
              <a:rPr lang="ru-RU" dirty="0" err="1"/>
              <a:t>змін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часу </a:t>
            </a:r>
            <a:r>
              <a:rPr lang="ru-RU" dirty="0" err="1"/>
              <a:t>утворення</a:t>
            </a:r>
            <a:r>
              <a:rPr lang="ru-RU" dirty="0"/>
              <a:t> планет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941168"/>
            <a:ext cx="2090057" cy="15675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428" y="4869160"/>
            <a:ext cx="2090534" cy="156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842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Вуглецеві</a:t>
            </a:r>
            <a:r>
              <a:rPr lang="ru-RU" dirty="0"/>
              <a:t> </a:t>
            </a:r>
            <a:r>
              <a:rPr lang="ru-RU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хондрити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ru-RU" dirty="0" err="1"/>
              <a:t>Вуглецеві</a:t>
            </a:r>
            <a:r>
              <a:rPr lang="ru-RU" dirty="0"/>
              <a:t> </a:t>
            </a:r>
            <a:r>
              <a:rPr lang="ru-RU" dirty="0" err="1"/>
              <a:t>хондрити</a:t>
            </a:r>
            <a:r>
              <a:rPr lang="ru-RU" dirty="0"/>
              <a:t> </a:t>
            </a:r>
            <a:r>
              <a:rPr lang="ru-RU" dirty="0" err="1"/>
              <a:t>позначаються</a:t>
            </a:r>
            <a:r>
              <a:rPr lang="ru-RU" dirty="0"/>
              <a:t> </a:t>
            </a:r>
            <a:r>
              <a:rPr lang="ru-RU" dirty="0" err="1"/>
              <a:t>літерою</a:t>
            </a:r>
            <a:r>
              <a:rPr lang="ru-RU" dirty="0"/>
              <a:t> «</a:t>
            </a:r>
            <a:r>
              <a:rPr lang="en-US" dirty="0"/>
              <a:t>C». </a:t>
            </a:r>
            <a:r>
              <a:rPr lang="ru-RU" dirty="0" err="1"/>
              <a:t>Містять</a:t>
            </a:r>
            <a:r>
              <a:rPr lang="ru-RU" dirty="0"/>
              <a:t> 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заліза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перебуває</a:t>
            </a:r>
            <a:r>
              <a:rPr lang="ru-RU" dirty="0"/>
              <a:t> у </a:t>
            </a:r>
            <a:r>
              <a:rPr lang="ru-RU" dirty="0" err="1"/>
              <a:t>зв'язаному</a:t>
            </a:r>
            <a:r>
              <a:rPr lang="ru-RU" dirty="0"/>
              <a:t> </a:t>
            </a:r>
            <a:r>
              <a:rPr lang="ru-RU" dirty="0" err="1"/>
              <a:t>стані</a:t>
            </a:r>
            <a:r>
              <a:rPr lang="ru-RU" dirty="0"/>
              <a:t> в </a:t>
            </a:r>
            <a:r>
              <a:rPr lang="ru-RU" dirty="0" err="1"/>
              <a:t>силікатах</a:t>
            </a:r>
            <a:r>
              <a:rPr lang="ru-RU" dirty="0"/>
              <a:t>. Вони </a:t>
            </a:r>
            <a:r>
              <a:rPr lang="ru-RU" dirty="0" err="1"/>
              <a:t>темніші</a:t>
            </a:r>
            <a:r>
              <a:rPr lang="ru-RU" dirty="0"/>
              <a:t>, </a:t>
            </a:r>
            <a:r>
              <a:rPr lang="ru-RU" dirty="0" err="1"/>
              <a:t>таке</a:t>
            </a:r>
            <a:r>
              <a:rPr lang="ru-RU" dirty="0"/>
              <a:t> </a:t>
            </a:r>
            <a:r>
              <a:rPr lang="ru-RU" dirty="0" err="1"/>
              <a:t>забарвлення</a:t>
            </a:r>
            <a:r>
              <a:rPr lang="ru-RU" dirty="0"/>
              <a:t> </a:t>
            </a:r>
            <a:r>
              <a:rPr lang="ru-RU" dirty="0" err="1"/>
              <a:t>вуглецевим</a:t>
            </a:r>
            <a:r>
              <a:rPr lang="ru-RU" dirty="0"/>
              <a:t> хондритам </a:t>
            </a:r>
            <a:r>
              <a:rPr lang="ru-RU" dirty="0" err="1"/>
              <a:t>надає</a:t>
            </a:r>
            <a:r>
              <a:rPr lang="ru-RU" dirty="0"/>
              <a:t> </a:t>
            </a:r>
            <a:r>
              <a:rPr lang="ru-RU" dirty="0" err="1"/>
              <a:t>мінерал</a:t>
            </a:r>
            <a:r>
              <a:rPr lang="ru-RU" dirty="0"/>
              <a:t> магнетит (</a:t>
            </a:r>
            <a:r>
              <a:rPr lang="en-US" dirty="0"/>
              <a:t>Fe3O4), </a:t>
            </a:r>
            <a:r>
              <a:rPr lang="ru-RU" dirty="0"/>
              <a:t>невелика </a:t>
            </a:r>
            <a:r>
              <a:rPr lang="ru-RU" dirty="0" err="1"/>
              <a:t>кількість</a:t>
            </a:r>
            <a:r>
              <a:rPr lang="ru-RU" dirty="0"/>
              <a:t> </a:t>
            </a:r>
            <a:r>
              <a:rPr lang="ru-RU" dirty="0" err="1"/>
              <a:t>графіту</a:t>
            </a:r>
            <a:r>
              <a:rPr lang="ru-RU" dirty="0"/>
              <a:t>, </a:t>
            </a:r>
            <a:r>
              <a:rPr lang="ru-RU" dirty="0" err="1"/>
              <a:t>сажі</a:t>
            </a:r>
            <a:r>
              <a:rPr lang="ru-RU" dirty="0"/>
              <a:t> та </a:t>
            </a:r>
            <a:r>
              <a:rPr lang="ru-RU" dirty="0" err="1"/>
              <a:t>органічних</a:t>
            </a:r>
            <a:r>
              <a:rPr lang="ru-RU" dirty="0"/>
              <a:t> </a:t>
            </a:r>
            <a:r>
              <a:rPr lang="ru-RU" dirty="0" err="1"/>
              <a:t>сполук</a:t>
            </a:r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992" y="4437112"/>
            <a:ext cx="2817662" cy="185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12257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68</TotalTime>
  <Words>1665</Words>
  <Application>Microsoft Office PowerPoint</Application>
  <PresentationFormat>Экран (4:3)</PresentationFormat>
  <Paragraphs>66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Апекс</vt:lpstr>
      <vt:lpstr>Метеорити</vt:lpstr>
      <vt:lpstr>Метеорит - це</vt:lpstr>
      <vt:lpstr>Презентация PowerPoint</vt:lpstr>
      <vt:lpstr>Загальний опис</vt:lpstr>
      <vt:lpstr>Загальний опис</vt:lpstr>
      <vt:lpstr>Класифікація</vt:lpstr>
      <vt:lpstr>Кам'яні метеорити</vt:lpstr>
      <vt:lpstr>Хондрити</vt:lpstr>
      <vt:lpstr>Вуглецеві хондрити</vt:lpstr>
      <vt:lpstr>Залізо-кам'яні метеорити</vt:lpstr>
      <vt:lpstr>Залізні метеорити</vt:lpstr>
      <vt:lpstr>Презентация PowerPoint</vt:lpstr>
      <vt:lpstr>Презентация PowerPoint</vt:lpstr>
      <vt:lpstr>Презентация PowerPoint</vt:lpstr>
      <vt:lpstr>Метеорити, знайдені на території України</vt:lpstr>
      <vt:lpstr>Метеорити, знайдені на території України</vt:lpstr>
      <vt:lpstr>Метеорити, знайдені на території України</vt:lpstr>
      <vt:lpstr>Метеорити, знайдені на території України</vt:lpstr>
      <vt:lpstr>Метеорити, знайдені на території України</vt:lpstr>
      <vt:lpstr>Влучання метеоритів у людей</vt:lpstr>
      <vt:lpstr>Влучання метеоритів у людей</vt:lpstr>
      <vt:lpstr>Презентация PowerPoint</vt:lpstr>
      <vt:lpstr>10 найбільш великих метеоритів, що впали на Землю</vt:lpstr>
      <vt:lpstr>Презентация PowerPoint</vt:lpstr>
      <vt:lpstr>Метеоритний дощ у Китаї, 11 лютого 2012</vt:lpstr>
      <vt:lpstr>Метеорит з Перу, 15 вересня 2007</vt:lpstr>
      <vt:lpstr>Презентация PowerPoint</vt:lpstr>
      <vt:lpstr>Метеорит Куня-Ургенч з Туркменії, 20 червня 1998</vt:lpstr>
      <vt:lpstr>Презентация PowerPoint</vt:lpstr>
      <vt:lpstr>Метеорит Стерлітамак, 17 травня 1990</vt:lpstr>
      <vt:lpstr>Найбільший метеоритний дощ, Китай, 8 березня 1976</vt:lpstr>
      <vt:lpstr>Найбільший метеоритний дощ, Китай, 8 березня 1976</vt:lpstr>
      <vt:lpstr>Найбільший метеоритний дощ, Китай, 8 березня 1976</vt:lpstr>
      <vt:lpstr>Метеорит Сіхоте-Аліна, Далекий Схід, 12 лютого 1947</vt:lpstr>
      <vt:lpstr>Метеорит Гоба, Намібія, 1920</vt:lpstr>
      <vt:lpstr>Загадка тунгуського метеорит, 1908</vt:lpstr>
      <vt:lpstr>Презентация PowerPoint</vt:lpstr>
      <vt:lpstr>Метеоритний дощ 1833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Метеорити</dc:title>
  <dc:creator>User</dc:creator>
  <cp:lastModifiedBy>User</cp:lastModifiedBy>
  <cp:revision>8</cp:revision>
  <dcterms:created xsi:type="dcterms:W3CDTF">2013-11-17T18:44:43Z</dcterms:created>
  <dcterms:modified xsi:type="dcterms:W3CDTF">2014-06-06T18:40:08Z</dcterms:modified>
</cp:coreProperties>
</file>