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0" r:id="rId3"/>
    <p:sldId id="257" r:id="rId4"/>
    <p:sldId id="259" r:id="rId5"/>
    <p:sldId id="258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DF5C-5417-4C04-991A-E327DD524370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AE1C-5BE5-4C08-A9E3-229827C62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DF5C-5417-4C04-991A-E327DD524370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AE1C-5BE5-4C08-A9E3-229827C62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DF5C-5417-4C04-991A-E327DD524370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AE1C-5BE5-4C08-A9E3-229827C62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DF5C-5417-4C04-991A-E327DD524370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AE1C-5BE5-4C08-A9E3-229827C62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DF5C-5417-4C04-991A-E327DD524370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AE1C-5BE5-4C08-A9E3-229827C62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DF5C-5417-4C04-991A-E327DD524370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AE1C-5BE5-4C08-A9E3-229827C62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DF5C-5417-4C04-991A-E327DD524370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AE1C-5BE5-4C08-A9E3-229827C62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DF5C-5417-4C04-991A-E327DD524370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AE1C-5BE5-4C08-A9E3-229827C62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DF5C-5417-4C04-991A-E327DD524370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AE1C-5BE5-4C08-A9E3-229827C62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DF5C-5417-4C04-991A-E327DD524370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AE1C-5BE5-4C08-A9E3-229827C62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DF5C-5417-4C04-991A-E327DD524370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AE1C-5BE5-4C08-A9E3-229827C621D2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FB1ADF5C-5417-4C04-991A-E327DD524370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147DAE1C-5BE5-4C08-A9E3-229827C621D2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404664"/>
            <a:ext cx="4536504" cy="1296144"/>
          </a:xfrm>
        </p:spPr>
        <p:txBody>
          <a:bodyPr/>
          <a:lstStyle/>
          <a:p>
            <a:r>
              <a:rPr lang="ru-RU" sz="6600" dirty="0" smtClean="0">
                <a:solidFill>
                  <a:schemeClr val="bg2">
                    <a:lumMod val="50000"/>
                  </a:schemeClr>
                </a:solidFill>
              </a:rPr>
              <a:t>Карбон</a:t>
            </a:r>
            <a:endParaRPr lang="ru-RU" sz="6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780928"/>
            <a:ext cx="7117180" cy="2209800"/>
          </a:xfrm>
        </p:spPr>
        <p:txBody>
          <a:bodyPr/>
          <a:lstStyle/>
          <a:p>
            <a:r>
              <a:rPr lang="vi-VN" dirty="0" smtClean="0">
                <a:solidFill>
                  <a:schemeClr val="bg1"/>
                </a:solidFill>
              </a:rPr>
              <a:t>Карбон </a:t>
            </a:r>
            <a:r>
              <a:rPr lang="vi-VN" dirty="0">
                <a:solidFill>
                  <a:schemeClr val="bg1"/>
                </a:solidFill>
              </a:rPr>
              <a:t>(С) або </a:t>
            </a:r>
            <a:r>
              <a:rPr lang="vi-VN" dirty="0" smtClean="0">
                <a:solidFill>
                  <a:schemeClr val="bg1"/>
                </a:solidFill>
              </a:rPr>
              <a:t>вуглець </a:t>
            </a:r>
            <a:r>
              <a:rPr lang="vi-VN" dirty="0">
                <a:solidFill>
                  <a:schemeClr val="bg1"/>
                </a:solidFill>
              </a:rPr>
              <a:t>— хімічний елемент з атомним номером 6. Позначається С, належить до поширених елементів земної кори, складаючи близько 0,1% її маси. Сполуки вуглецю є основою всіх живих організмів.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372" y="4150485"/>
            <a:ext cx="3628628" cy="270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1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39992"/>
            <a:ext cx="3005077" cy="201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477685" cy="924475"/>
          </a:xfrm>
        </p:spPr>
        <p:txBody>
          <a:bodyPr/>
          <a:lstStyle/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Застосування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692696"/>
            <a:ext cx="7092280" cy="6264697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Деревне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вугілля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має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здатність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адсорбувати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поглинати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) на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своїй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поверхні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різні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гази і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деякі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речовини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розчинів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Адсорбція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відбувається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поверхнею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вугілля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тому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воно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здатне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поглинати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адсорбувати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)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тим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більшу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кількість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речовин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чим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більша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сумарна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поверхня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тобто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чим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більше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воно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подрібнене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пористе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Пористість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а разом з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тим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адсорбційна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здатність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деревного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вугілля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різко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збільшується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при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попередньому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нагріванні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струмені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водяної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пари. При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цьому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пори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вугілля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очищаються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смолистих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речовин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внутрішня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поверхня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дуже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збільшується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Таке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вугілля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називається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активованим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Активоване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деревне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вугілля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широко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використовують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цукровому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виробництві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для очистки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цукрового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сиропу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домішок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надають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йому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жовтого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забарвлення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в спиртовому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виробництві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для очистки винного спирту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сивушних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олій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в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деяких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виробництвах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вловлювання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парів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цінних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летких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речовин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— бензину,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ефіру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сірковуглецю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бензолу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тощо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наступним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видаленням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їх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при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нагріванні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У першу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світову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війну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активоване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вугілля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пропозицією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академіка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М. Д.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Зелінського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було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застосовано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протигазах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захисту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органів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дихання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отруйних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газів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зокрема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хлору,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який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німці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застосували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в 1915 р.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проти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французьких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військ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Активоване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вугілля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як адсорбент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застосовується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і в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сучасних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протигазах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119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75724"/>
            <a:ext cx="8820472" cy="1529140"/>
          </a:xfrm>
        </p:spPr>
        <p:txBody>
          <a:bodyPr/>
          <a:lstStyle/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Графіт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використовується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олівцевій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промисловості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Також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його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використовують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мастило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при особливо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високих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або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низьких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температурах.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3649960" cy="342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3138264" cy="310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34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398" y="4491101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12976"/>
            <a:ext cx="283667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29000"/>
            <a:ext cx="2396480" cy="209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4625"/>
            <a:ext cx="9144000" cy="3456383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Алмаз,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завдяки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винятковій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твердості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незамінний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абразивний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матеріал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Алмазним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напиленням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володіють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шліфувальні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насадки бормашин.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Крім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цього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ограновані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алмази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діаманти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використовуються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дорогоцінне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камення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ювелірних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прикрасах.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Завдяки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рідкості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високим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декоративним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якостям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збігом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історичних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обставин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діамант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незмінно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найдорожчим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дорогоцінним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каменем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Виключно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висока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теплопровідність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алмазу (до 2000 Вт/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м·К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робить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його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перспективним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матеріалом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напівпровідникової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техніки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якості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підкладок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процесорів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Але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відносно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висока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ціна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близько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50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доларів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грам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)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складність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обробки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алмазу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обмежують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його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застосування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цій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галузі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214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1146" y="1"/>
            <a:ext cx="9175145" cy="2780928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фармакології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медицині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широко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використовуються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різні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сполуки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вуглецю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похідні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вугільної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кислоти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карбонових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кислот,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різні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гетероцикли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полімери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інші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сполуки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Так, карболен (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активоване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вугілля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),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застосовується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абсорбції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виведення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організму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різних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токсинів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;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графіт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(у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вигляді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мазей) — для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лікування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шкірних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захворювань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;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радіоактивні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ізотопи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вуглецю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— для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наукових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досліджень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радіовуглецевий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аналіз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349375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09020"/>
            <a:ext cx="2337048" cy="285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46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5589799" cy="936104"/>
          </a:xfrm>
        </p:spPr>
        <p:txBody>
          <a:bodyPr/>
          <a:lstStyle/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Розповсюдження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424936" cy="565539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Вуглець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природі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зустрічається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як 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вільному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стані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(алмаз,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графіт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карбін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лонсдейліт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фулерен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вуглецеві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нанотрубки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), так і 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вигляді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різноманітних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сполук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Середній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вміст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вуглецю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земній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корі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2,3×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10</a:t>
            </a:r>
            <a:r>
              <a:rPr lang="ru-RU" baseline="30000" dirty="0">
                <a:solidFill>
                  <a:srgbClr val="000000"/>
                </a:solidFill>
                <a:latin typeface="Arial"/>
              </a:rPr>
              <a:t>−2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%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мас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);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основна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маса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вуглецю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концентрується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осадових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гірських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породах.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Вуглець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накопичується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верхній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частині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земної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кори, де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його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присутність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пов'язана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 основному з живою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речовиною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кам'яним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вугіллям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нафтою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антрацитом, 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також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доломітами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вапняками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Відомо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понад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100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мінералів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вуглецю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серед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яких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найпоширеніші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карбонати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кальцію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магнію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заліза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Він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входить до складу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кам'яного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вугілля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нафти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і природного газу, 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також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різних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мінералів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мармуру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крейди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вапняку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—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CaCO</a:t>
            </a:r>
            <a:r>
              <a:rPr lang="en-US" baseline="-25000" dirty="0">
                <a:solidFill>
                  <a:srgbClr val="000000"/>
                </a:solidFill>
                <a:latin typeface="Arial"/>
              </a:rPr>
              <a:t>3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доломіту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—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CaCO</a:t>
            </a:r>
            <a:r>
              <a:rPr lang="en-US" baseline="-2500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·MgCO</a:t>
            </a:r>
            <a:r>
              <a:rPr lang="en-US" baseline="-25000" dirty="0">
                <a:solidFill>
                  <a:srgbClr val="000000"/>
                </a:solidFill>
                <a:latin typeface="Arial"/>
              </a:rPr>
              <a:t>3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магнезиту — 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MgCO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малахіту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— 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CuCO</a:t>
            </a:r>
            <a:r>
              <a:rPr lang="en-US" baseline="-2500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·Cu(OH)</a:t>
            </a:r>
            <a:r>
              <a:rPr lang="en-US" baseline="-25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тощо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Важливу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роль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вуглець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відіграє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космосі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; на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Сонці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вуглець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посідає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4-е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місце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поширеністю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після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водню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гелію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кисню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ядра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вуглецю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беруть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участь 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процесах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нуклеосинтезу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вуглецево-азотний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цикл,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потрійна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l-GR" dirty="0">
                <a:solidFill>
                  <a:schemeClr val="bg2">
                    <a:lumMod val="10000"/>
                  </a:schemeClr>
                </a:solidFill>
              </a:rPr>
              <a:t>α-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реакція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).</a:t>
            </a:r>
          </a:p>
          <a:p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Більшість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сполук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вуглецю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насамперед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вуглеводні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мають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яскраво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вираженим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характером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ковалентних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сполук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Міцність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простих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подвійних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потрійних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зв'язків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атомів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між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собою,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здатність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утворювати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стійкі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ланцюги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та цикли з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атомів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обумовлюють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існування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величезного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числа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вуглецевмісних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сполук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що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вивчаються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органічною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хімією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природі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зустрічається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мінерал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шунгіт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якому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міститься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твердий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вуглець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(≈ 25%), так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значні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кількості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оксиду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кремнію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(≈ 35%).</a:t>
            </a:r>
          </a:p>
        </p:txBody>
      </p:sp>
    </p:spTree>
    <p:extLst>
      <p:ext uri="{BB962C8B-B14F-4D97-AF65-F5344CB8AC3E}">
        <p14:creationId xmlns:p14="http://schemas.microsoft.com/office/powerpoint/2010/main" val="177213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582" y="836712"/>
            <a:ext cx="7125113" cy="1080120"/>
          </a:xfrm>
        </p:spPr>
        <p:txBody>
          <a:bodyPr/>
          <a:lstStyle/>
          <a:p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Вуглець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-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речовина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з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найбільшим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числом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алотропічних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модифікацій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708920"/>
            <a:ext cx="7125112" cy="3637275"/>
          </a:xfrm>
        </p:spPr>
        <p:txBody>
          <a:bodyPr numCol="2">
            <a:normAutofit fontScale="92500" lnSpcReduction="20000"/>
          </a:bodyPr>
          <a:lstStyle/>
          <a:p>
            <a:pPr marL="0" indent="0">
              <a:buNone/>
            </a:pPr>
            <a:r>
              <a:rPr lang="ru-RU" sz="1900" dirty="0" err="1">
                <a:solidFill>
                  <a:schemeClr val="bg2">
                    <a:lumMod val="10000"/>
                  </a:schemeClr>
                </a:solidFill>
              </a:rPr>
              <a:t>П</a:t>
            </a:r>
            <a:r>
              <a:rPr lang="ru-RU" sz="1900" dirty="0" err="1" smtClean="0">
                <a:solidFill>
                  <a:schemeClr val="bg2">
                    <a:lumMod val="10000"/>
                  </a:schemeClr>
                </a:solidFill>
              </a:rPr>
              <a:t>риродні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●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алмаз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●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графіт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●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</a:rPr>
              <a:t>лонсдейліт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●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</a:rPr>
              <a:t>фулерен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●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вуглецеві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нанотрубки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sz="1900" dirty="0" err="1">
                <a:solidFill>
                  <a:schemeClr val="bg2">
                    <a:lumMod val="25000"/>
                  </a:schemeClr>
                </a:solidFill>
              </a:rPr>
              <a:t>Ш</a:t>
            </a:r>
            <a:r>
              <a:rPr lang="ru-RU" sz="1900" dirty="0" err="1" smtClean="0">
                <a:solidFill>
                  <a:schemeClr val="bg2">
                    <a:lumMod val="25000"/>
                  </a:schemeClr>
                </a:solidFill>
              </a:rPr>
              <a:t>тучні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●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карбіт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●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лантануїд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●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графен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●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карботоменупрофіт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●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бінотроксіцин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●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аморфний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вуглець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у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вигляді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сажі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і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деревного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</a:rPr>
              <a:t>вугілля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276872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Вуглець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утворює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декілька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алотропних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видозмін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27054" cy="924475"/>
          </a:xfrm>
        </p:spPr>
        <p:txBody>
          <a:bodyPr/>
          <a:lstStyle/>
          <a:p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Відомі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чотири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кристалічні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модифікації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карбрну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графіт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алмаз,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карбін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лонсдейліт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2936"/>
            <a:ext cx="374441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772816"/>
            <a:ext cx="393643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10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258" y="15034"/>
            <a:ext cx="5393383" cy="4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701" y="1700808"/>
            <a:ext cx="7125113" cy="924475"/>
          </a:xfrm>
        </p:spPr>
        <p:txBody>
          <a:bodyPr/>
          <a:lstStyle/>
          <a:p>
            <a:r>
              <a:rPr lang="uk-UA" sz="4400" dirty="0" smtClean="0">
                <a:solidFill>
                  <a:schemeClr val="bg2">
                    <a:lumMod val="50000"/>
                  </a:schemeClr>
                </a:solidFill>
              </a:rPr>
              <a:t>   Графіт</a:t>
            </a:r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2" y="3645024"/>
            <a:ext cx="7125112" cy="2808312"/>
          </a:xfrm>
        </p:spPr>
        <p:txBody>
          <a:bodyPr/>
          <a:lstStyle/>
          <a:p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Графіт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-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сіро-чорна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непрозора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жирна на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дотик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дуже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м'яка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маса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металевим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блиском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. При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кімнатній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температурі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і нормальному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тиску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(0,1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Мн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/м2,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або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1кгс/см2)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графіт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термодинамично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стабільний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. . При атмосферному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тиску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температурі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біля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3700°С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графіт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переганяється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5464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943"/>
            <a:ext cx="9144000" cy="685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3562558" cy="924475"/>
          </a:xfrm>
        </p:spPr>
        <p:txBody>
          <a:bodyPr/>
          <a:lstStyle/>
          <a:p>
            <a:r>
              <a:rPr lang="vi-VN" dirty="0" smtClean="0">
                <a:solidFill>
                  <a:srgbClr val="0070C0"/>
                </a:solidFill>
              </a:rPr>
              <a:t>Алмаз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12" y="3428855"/>
            <a:ext cx="9123387" cy="331251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Алмаз - </a:t>
            </a:r>
            <a:r>
              <a:rPr lang="ru-RU" dirty="0" err="1">
                <a:solidFill>
                  <a:srgbClr val="002060"/>
                </a:solidFill>
              </a:rPr>
              <a:t>дуже</a:t>
            </a:r>
            <a:r>
              <a:rPr lang="ru-RU" dirty="0">
                <a:solidFill>
                  <a:srgbClr val="002060"/>
                </a:solidFill>
              </a:rPr>
              <a:t> тверда, </a:t>
            </a:r>
            <a:r>
              <a:rPr lang="ru-RU" dirty="0" err="1">
                <a:solidFill>
                  <a:srgbClr val="002060"/>
                </a:solidFill>
              </a:rPr>
              <a:t>кристалічна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речовина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Кристали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кубічні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межацентрировані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ґрати</a:t>
            </a:r>
            <a:r>
              <a:rPr lang="ru-RU" dirty="0">
                <a:solidFill>
                  <a:srgbClr val="002060"/>
                </a:solidFill>
              </a:rPr>
              <a:t>: </a:t>
            </a:r>
            <a:r>
              <a:rPr lang="ru-RU" dirty="0" smtClean="0">
                <a:solidFill>
                  <a:srgbClr val="002060"/>
                </a:solidFill>
              </a:rPr>
              <a:t>а=3,560. </a:t>
            </a:r>
            <a:r>
              <a:rPr lang="ru-RU" dirty="0">
                <a:solidFill>
                  <a:srgbClr val="002060"/>
                </a:solidFill>
              </a:rPr>
              <a:t>При </a:t>
            </a:r>
            <a:r>
              <a:rPr lang="ru-RU" dirty="0" err="1">
                <a:solidFill>
                  <a:srgbClr val="002060"/>
                </a:solidFill>
              </a:rPr>
              <a:t>кімнатній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температурі</a:t>
            </a:r>
            <a:r>
              <a:rPr lang="ru-RU" dirty="0">
                <a:solidFill>
                  <a:srgbClr val="002060"/>
                </a:solidFill>
              </a:rPr>
              <a:t> і нормальному </a:t>
            </a:r>
            <a:r>
              <a:rPr lang="ru-RU" dirty="0" err="1">
                <a:solidFill>
                  <a:srgbClr val="002060"/>
                </a:solidFill>
              </a:rPr>
              <a:t>тиску</a:t>
            </a:r>
            <a:r>
              <a:rPr lang="ru-RU" dirty="0">
                <a:solidFill>
                  <a:srgbClr val="002060"/>
                </a:solidFill>
              </a:rPr>
              <a:t> алмаз </a:t>
            </a:r>
            <a:r>
              <a:rPr lang="ru-RU" dirty="0" err="1">
                <a:solidFill>
                  <a:srgbClr val="002060"/>
                </a:solidFill>
              </a:rPr>
              <a:t>метастабільний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Помітне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перетворення</a:t>
            </a:r>
            <a:r>
              <a:rPr lang="ru-RU" dirty="0">
                <a:solidFill>
                  <a:srgbClr val="002060"/>
                </a:solidFill>
              </a:rPr>
              <a:t> алмаза в </a:t>
            </a:r>
            <a:r>
              <a:rPr lang="ru-RU" dirty="0" err="1">
                <a:solidFill>
                  <a:srgbClr val="002060"/>
                </a:solidFill>
              </a:rPr>
              <a:t>графіт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спостерігається</a:t>
            </a:r>
            <a:r>
              <a:rPr lang="ru-RU" dirty="0">
                <a:solidFill>
                  <a:srgbClr val="002060"/>
                </a:solidFill>
              </a:rPr>
              <a:t> при температурах </a:t>
            </a:r>
            <a:r>
              <a:rPr lang="ru-RU" dirty="0" err="1">
                <a:solidFill>
                  <a:srgbClr val="002060"/>
                </a:solidFill>
              </a:rPr>
              <a:t>вище</a:t>
            </a:r>
            <a:r>
              <a:rPr lang="ru-RU" dirty="0">
                <a:solidFill>
                  <a:srgbClr val="002060"/>
                </a:solidFill>
              </a:rPr>
              <a:t> за 1400°С у </a:t>
            </a:r>
            <a:r>
              <a:rPr lang="ru-RU" dirty="0" err="1">
                <a:solidFill>
                  <a:srgbClr val="002060"/>
                </a:solidFill>
              </a:rPr>
              <a:t>вакуумі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або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інертній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атмосфері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986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0"/>
            <a:ext cx="2705100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7596337" cy="6858001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Рідкий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карбон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може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бути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отриманий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при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тиску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вище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за 10,5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Мн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/м2 (1051 кгс/см2) і температурах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вище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за 3700(З. 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Для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твердого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вуглеводу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(кокс, сажа, деревне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вугілля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) характерно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також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стан з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неврегульованою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структурою “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аморфний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"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вуглевод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який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являє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собою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самостійної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модифікації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;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основі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його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будови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лежить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структура мелкокристаллического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графіту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Нагрівання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деяких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різновидів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“аморфного"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вуглеводу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вище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за 1500-1600(З без доступу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повітря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викликає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їх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перетворення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графіт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Фізичні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властивості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“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аморфного"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вуглеводу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дуже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сильно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залежать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дисперсності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часток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наявності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домішок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Щільність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теплоємність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теплопровідність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електропровідність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“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аморфного"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вуглеводу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завжди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вище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ніж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графіту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Карбін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отриманий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штучно.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Він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являє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собою мелкокристаллический порошок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чорного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кольору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щільність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1,9 - 2 г/см3).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Побудований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довгих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ланцюжків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атомів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укладених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паралельно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один одному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Лонсдейліт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знайдений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 метеоритах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отриманий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штучно;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його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структура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властивості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остаточно не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встановлені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4509121"/>
            <a:ext cx="1740442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66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23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23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23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23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23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23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23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23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23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23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836711"/>
          </a:xfrm>
        </p:spPr>
        <p:txBody>
          <a:bodyPr/>
          <a:lstStyle/>
          <a:p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Хімічні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властивості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8928992" cy="6120681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solidFill>
                  <a:srgbClr val="000000"/>
                </a:solidFill>
                <a:latin typeface="Arial"/>
              </a:rPr>
              <a:t>Хімічна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активність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різних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алотропних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видозмін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вуглецю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різна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 Алмаз і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графіт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майже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вступають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хімічні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реакції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 Вони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можуть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реагувати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лише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з чистим киснем і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тільки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дуже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високої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температури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</a:t>
            </a:r>
          </a:p>
          <a:p>
            <a:r>
              <a:rPr lang="ru-RU" dirty="0" err="1">
                <a:solidFill>
                  <a:srgbClr val="000000"/>
                </a:solidFill>
                <a:latin typeface="Arial"/>
              </a:rPr>
              <a:t>Аморфний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вуглець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а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також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вугілля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звичайної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температури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досить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інертні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але при сильному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нагріванні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їх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активність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різко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зростає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вуглець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безпосередньо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сполучається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багатьма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елементами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 Так, при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нагріванні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повітрі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вугілля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горить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утворюючи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діоксид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вуглецю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             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C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+ O</a:t>
            </a:r>
            <a:r>
              <a:rPr lang="en-US" baseline="-25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 = CO</a:t>
            </a:r>
            <a:r>
              <a:rPr lang="en-US" baseline="-25000" dirty="0">
                <a:solidFill>
                  <a:srgbClr val="000000"/>
                </a:solidFill>
                <a:latin typeface="Arial"/>
              </a:rPr>
              <a:t>2</a:t>
            </a:r>
            <a:endParaRPr lang="en-US" dirty="0">
              <a:solidFill>
                <a:srgbClr val="000000"/>
              </a:solidFill>
              <a:latin typeface="Arial"/>
            </a:endParaRP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При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недостатньому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доступі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кисню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повітря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він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частково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згоряє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до 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монооксиду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вуглецю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CO,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в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якому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вуглець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двовалентний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               2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C + O</a:t>
            </a:r>
            <a:r>
              <a:rPr lang="en-US" baseline="-25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 = 2CO</a:t>
            </a: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Коли через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розжарене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вугілля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пропускати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пари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сірки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то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утворюється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сіковуглець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:</a:t>
            </a:r>
            <a:endParaRPr lang="ru-RU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rgbClr val="000000"/>
                </a:solidFill>
                <a:latin typeface="Arial"/>
              </a:rPr>
              <a:t>               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C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+ 2S = CS</a:t>
            </a:r>
            <a:r>
              <a:rPr lang="en-US" baseline="-25000" dirty="0">
                <a:solidFill>
                  <a:srgbClr val="000000"/>
                </a:solidFill>
                <a:latin typeface="Arial"/>
              </a:rPr>
              <a:t>2</a:t>
            </a:r>
            <a:endParaRPr lang="en-US" dirty="0">
              <a:solidFill>
                <a:srgbClr val="000000"/>
              </a:solidFill>
              <a:latin typeface="Arial"/>
            </a:endParaRP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При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високій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температурі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вугілля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досить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сильний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відновник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Воно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віднімає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кисень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оксидів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багатьох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металів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Наприклад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               2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CuO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+ C = 2Cu + CO</a:t>
            </a:r>
            <a:r>
              <a:rPr lang="en-US" baseline="-25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↑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Arial"/>
              </a:rPr>
              <a:t>Через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цю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здатність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вугілля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широко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застосовують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металургії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добування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металів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із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руд.</a:t>
            </a:r>
          </a:p>
          <a:p>
            <a:r>
              <a:rPr lang="ru-RU" dirty="0" err="1">
                <a:solidFill>
                  <a:srgbClr val="000000"/>
                </a:solidFill>
                <a:latin typeface="Arial"/>
              </a:rPr>
              <a:t>Ступені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окислення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+4, −4,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рідко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+2 (З,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карбіди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металів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), +3 (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C</a:t>
            </a:r>
            <a:r>
              <a:rPr lang="en-US" baseline="-25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baseline="-25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галогенциани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);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спорідненість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електрона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1,27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/>
              </a:rPr>
              <a:t> 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Arial"/>
              </a:rPr>
              <a:t>еВ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/>
              </a:rPr>
              <a:t>;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/>
              </a:rPr>
              <a:t> 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Arial"/>
              </a:rPr>
              <a:t>енергія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Arial"/>
              </a:rPr>
              <a:t>іонізації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при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послідовному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переході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С</a:t>
            </a:r>
            <a:r>
              <a:rPr lang="ru-RU" baseline="30000" dirty="0">
                <a:solidFill>
                  <a:srgbClr val="000000"/>
                </a:solidFill>
                <a:latin typeface="Arial"/>
              </a:rPr>
              <a:t>0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до С</a:t>
            </a:r>
            <a:r>
              <a:rPr lang="ru-RU" baseline="30000" dirty="0">
                <a:solidFill>
                  <a:srgbClr val="000000"/>
                </a:solidFill>
                <a:latin typeface="Arial"/>
              </a:rPr>
              <a:t>4+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відповідно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11,2604, 24,383, 47,871 і 64,19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еВ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                 </a:t>
            </a:r>
            <a:r>
              <a:rPr lang="ru-RU" b="1" dirty="0" err="1" smtClean="0">
                <a:solidFill>
                  <a:srgbClr val="000000"/>
                </a:solidFill>
                <a:latin typeface="Arial"/>
              </a:rPr>
              <a:t>Органічні</a:t>
            </a:r>
            <a:r>
              <a:rPr lang="ru-RU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/>
              </a:rPr>
              <a:t>сполуки</a:t>
            </a:r>
            <a:endParaRPr lang="ru-RU" b="1" dirty="0">
              <a:solidFill>
                <a:srgbClr val="000000"/>
              </a:solidFill>
              <a:latin typeface="Arial"/>
            </a:endParaRPr>
          </a:p>
          <a:p>
            <a:r>
              <a:rPr lang="ru-RU" dirty="0" err="1">
                <a:solidFill>
                  <a:srgbClr val="000000"/>
                </a:solidFill>
                <a:latin typeface="Arial"/>
              </a:rPr>
              <a:t>Завдяки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здатності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вуглецю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утворювати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полімерні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ланцюжки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існує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величезний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клас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з'єднань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основі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вуглецю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яких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значно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більше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ніж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неорганічних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Найбільші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групи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: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вуглеводні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білки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жири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 та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ін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602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Хімічні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властивості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07361"/>
            <a:ext cx="8027051" cy="493400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Конфігурація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зовнішньої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оболонки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атома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карбону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Arial"/>
                <a:ea typeface="Times New Roman"/>
                <a:cs typeface="Times New Roman"/>
              </a:rPr>
              <a:t> 2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ea typeface="Times New Roman"/>
                <a:cs typeface="Times New Roman"/>
              </a:rPr>
              <a:t>s</a:t>
            </a:r>
            <a:r>
              <a:rPr lang="uk-UA" baseline="30000" dirty="0">
                <a:solidFill>
                  <a:schemeClr val="bg2">
                    <a:lumMod val="10000"/>
                  </a:schemeClr>
                </a:solidFill>
                <a:latin typeface="Arial"/>
                <a:ea typeface="Times New Roman"/>
                <a:cs typeface="Times New Roman"/>
              </a:rPr>
              <a:t>2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Arial"/>
                <a:ea typeface="Times New Roman"/>
                <a:cs typeface="Times New Roman"/>
              </a:rPr>
              <a:t>2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ea typeface="Times New Roman"/>
                <a:cs typeface="Times New Roman"/>
              </a:rPr>
              <a:t>p</a:t>
            </a:r>
            <a:r>
              <a:rPr lang="uk-UA" baseline="30000" dirty="0">
                <a:solidFill>
                  <a:schemeClr val="bg2">
                    <a:lumMod val="10000"/>
                  </a:schemeClr>
                </a:solidFill>
                <a:latin typeface="Arial"/>
                <a:ea typeface="Times New Roman"/>
                <a:cs typeface="Times New Roman"/>
              </a:rPr>
              <a:t>2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Для карбону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характерне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утворення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чотирьох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ковалентних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зв'язків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зумовлене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збудження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зовнішньої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електронної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оболонки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до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стану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/>
                <a:ea typeface="Times New Roman"/>
                <a:cs typeface="Times New Roman"/>
              </a:rPr>
              <a:t> 2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/>
                <a:ea typeface="Times New Roman"/>
                <a:cs typeface="Times New Roman"/>
              </a:rPr>
              <a:t>sp</a:t>
            </a:r>
            <a:r>
              <a:rPr lang="ru-RU" baseline="30000" dirty="0">
                <a:solidFill>
                  <a:schemeClr val="bg2">
                    <a:lumMod val="10000"/>
                  </a:schemeClr>
                </a:solidFill>
                <a:latin typeface="Arial"/>
                <a:ea typeface="Times New Roman"/>
                <a:cs typeface="Times New Roman"/>
              </a:rPr>
              <a:t>3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Тому карбон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здатний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рівній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мірі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притягати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так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віддавати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електрони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сполуках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карбон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проявляє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ступені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окислення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-4; +2; +4.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Атомний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радіус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0,77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Á,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ковалентні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радіуси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0,77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Á,  0,67Á, 0,60Á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відповідно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 одинарному,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подвійному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потрійному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зв'язках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;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іонної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радіус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/>
                <a:ea typeface="Times New Roman"/>
                <a:cs typeface="Times New Roman"/>
              </a:rPr>
              <a:t>С</a:t>
            </a:r>
            <a:r>
              <a:rPr lang="ru-RU" baseline="30000" dirty="0">
                <a:solidFill>
                  <a:schemeClr val="bg2">
                    <a:lumMod val="10000"/>
                  </a:schemeClr>
                </a:solidFill>
                <a:latin typeface="Arial"/>
                <a:ea typeface="Times New Roman"/>
                <a:cs typeface="Times New Roman"/>
              </a:rPr>
              <a:t>4- 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Arial"/>
                <a:ea typeface="Times New Roman"/>
                <a:cs typeface="Times New Roman"/>
              </a:rPr>
              <a:t>2,60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/>
                <a:ea typeface="Times New Roman"/>
                <a:cs typeface="Times New Roman"/>
                <a:sym typeface="Arial"/>
              </a:rPr>
              <a:t>А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/>
                <a:ea typeface="Times New Roman"/>
                <a:cs typeface="Times New Roman"/>
              </a:rPr>
              <a:t>С</a:t>
            </a:r>
            <a:r>
              <a:rPr lang="ru-RU" baseline="30000" dirty="0">
                <a:solidFill>
                  <a:schemeClr val="bg2">
                    <a:lumMod val="10000"/>
                  </a:schemeClr>
                </a:solidFill>
                <a:latin typeface="Arial"/>
                <a:ea typeface="Times New Roman"/>
                <a:cs typeface="Times New Roman"/>
              </a:rPr>
              <a:t>4+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Arial"/>
                <a:ea typeface="Times New Roman"/>
                <a:cs typeface="Times New Roman"/>
              </a:rPr>
              <a:t>0,20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Arial"/>
                <a:ea typeface="Times New Roman"/>
                <a:cs typeface="Times New Roman"/>
                <a:sym typeface="Arial"/>
              </a:rPr>
              <a:t>А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При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звичайних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умовах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карбон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хімічно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інертний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при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високих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температурах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він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сполучається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багатьма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елементами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виявляючи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сильні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відновні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властивості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606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0150"/>
            <a:ext cx="241176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6112"/>
            <a:ext cx="7125112" cy="5917963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Всі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форми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карбону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стійкі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лугів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і кислот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повільно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окислюються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тільки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дуже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сильними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окислювачами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“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Аморфний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" карбон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реагує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з фтором при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кімнатній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температурі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графіт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і алмаз - при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нагріванні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При температурах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вище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за 1000°С карбон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взаємодіє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багатьма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металами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даючи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карбіди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Всі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форми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карбону при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нагріванні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відновлюють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оксиди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металів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утворенням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вільних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металів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Zn, Cd, Cu,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Pb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інш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.)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або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карбідів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CaC2, Mo2C, WC,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TaC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інш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.).  Карбон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реагує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при температурах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вище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за 600 - 800°С з водяною парою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оксидои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карбону (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IV) -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вуглекислим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газом</a:t>
            </a:r>
          </a:p>
          <a:p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Всі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форми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карбону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нерозчинні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звичайних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неорганічних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органічних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розчинниках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але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розчиняються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деяких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розплавлених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металах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наприклад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Fe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Ni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Co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8127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utumn">
  <a:themeElements>
    <a:clrScheme name="Другая 3">
      <a:dk1>
        <a:srgbClr val="FFFFFF"/>
      </a:dk1>
      <a:lt1>
        <a:sysClr val="window" lastClr="FFFFFF"/>
      </a:lt1>
      <a:dk2>
        <a:srgbClr val="FFE8CB"/>
      </a:dk2>
      <a:lt2>
        <a:srgbClr val="FFBC65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518</TotalTime>
  <Words>1296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Autumn</vt:lpstr>
      <vt:lpstr>Карбон</vt:lpstr>
      <vt:lpstr>Вуглець - речовина з найбільшим числом алотропічних модифікацій. </vt:lpstr>
      <vt:lpstr>Відомі чотири кристалічні модифікації карбрну: графіт, алмаз, карбін і лонсдейліт</vt:lpstr>
      <vt:lpstr>   Графіт</vt:lpstr>
      <vt:lpstr>Алмаз</vt:lpstr>
      <vt:lpstr>Презентация PowerPoint</vt:lpstr>
      <vt:lpstr>Хімічні властивості:</vt:lpstr>
      <vt:lpstr>Хімічні властивості:</vt:lpstr>
      <vt:lpstr>Презентация PowerPoint</vt:lpstr>
      <vt:lpstr>Застосування:</vt:lpstr>
      <vt:lpstr>Графіт використовується в олівцевій промисловості. Також його використовують як мастило при особливо високих або низьких температурах.</vt:lpstr>
      <vt:lpstr>Презентация PowerPoint</vt:lpstr>
      <vt:lpstr>Презентация PowerPoint</vt:lpstr>
      <vt:lpstr>Розповсюдження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Карбон</dc:title>
  <dc:creator>Black.User</dc:creator>
  <cp:lastModifiedBy>Black.User</cp:lastModifiedBy>
  <cp:revision>15</cp:revision>
  <dcterms:created xsi:type="dcterms:W3CDTF">2012-10-12T14:39:37Z</dcterms:created>
  <dcterms:modified xsi:type="dcterms:W3CDTF">2012-10-14T17:52:40Z</dcterms:modified>
</cp:coreProperties>
</file>