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049E3DB-AA4C-43ED-8E09-3A9C21CA4F56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7A64596-AC79-4B1A-BF74-C8EBE2259A34}" type="slidenum">
              <a:rPr lang="uk-UA" smtClean="0"/>
              <a:t>‹#›</a:t>
            </a:fld>
            <a:endParaRPr lang="uk-U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E3DB-AA4C-43ED-8E09-3A9C21CA4F56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4596-AC79-4B1A-BF74-C8EBE2259A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E3DB-AA4C-43ED-8E09-3A9C21CA4F56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4596-AC79-4B1A-BF74-C8EBE2259A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E3DB-AA4C-43ED-8E09-3A9C21CA4F56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4596-AC79-4B1A-BF74-C8EBE2259A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E3DB-AA4C-43ED-8E09-3A9C21CA4F56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4596-AC79-4B1A-BF74-C8EBE2259A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E3DB-AA4C-43ED-8E09-3A9C21CA4F56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4596-AC79-4B1A-BF74-C8EBE2259A34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E3DB-AA4C-43ED-8E09-3A9C21CA4F56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4596-AC79-4B1A-BF74-C8EBE2259A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E3DB-AA4C-43ED-8E09-3A9C21CA4F56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4596-AC79-4B1A-BF74-C8EBE2259A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E3DB-AA4C-43ED-8E09-3A9C21CA4F56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4596-AC79-4B1A-BF74-C8EBE2259A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E3DB-AA4C-43ED-8E09-3A9C21CA4F56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4596-AC79-4B1A-BF74-C8EBE2259A34}" type="slidenum">
              <a:rPr lang="uk-UA" smtClean="0"/>
              <a:t>‹#›</a:t>
            </a:fld>
            <a:endParaRPr lang="uk-U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E3DB-AA4C-43ED-8E09-3A9C21CA4F56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4596-AC79-4B1A-BF74-C8EBE2259A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049E3DB-AA4C-43ED-8E09-3A9C21CA4F56}" type="datetimeFigureOut">
              <a:rPr lang="uk-UA" smtClean="0"/>
              <a:t>04.02.2014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7A64596-AC79-4B1A-BF74-C8EBE2259A3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2492896"/>
            <a:ext cx="3313355" cy="2205772"/>
          </a:xfrm>
        </p:spPr>
        <p:txBody>
          <a:bodyPr>
            <a:noAutofit/>
          </a:bodyPr>
          <a:lstStyle/>
          <a:p>
            <a:r>
              <a:rPr lang="ru-RU" sz="4800" i="1" dirty="0" err="1" smtClean="0"/>
              <a:t>Колооб</a:t>
            </a:r>
            <a:r>
              <a:rPr lang="uk-UA" sz="4800" i="1" dirty="0" err="1" smtClean="0"/>
              <a:t>іг</a:t>
            </a:r>
            <a:r>
              <a:rPr lang="uk-UA" sz="4800" i="1" dirty="0" smtClean="0"/>
              <a:t> Карбону в природі</a:t>
            </a:r>
            <a:endParaRPr lang="uk-UA" sz="4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085184"/>
            <a:ext cx="3309803" cy="576064"/>
          </a:xfrm>
        </p:spPr>
        <p:txBody>
          <a:bodyPr/>
          <a:lstStyle/>
          <a:p>
            <a:r>
              <a:rPr lang="uk-UA" i="1" dirty="0" smtClean="0"/>
              <a:t>Оленченко Катерина, 11-Б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46833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628800"/>
            <a:ext cx="3293419" cy="2376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9005" y="4128174"/>
            <a:ext cx="3293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tx2"/>
                </a:solidFill>
              </a:rPr>
              <a:t>Алмаз</a:t>
            </a:r>
            <a:endParaRPr lang="uk-UA" sz="4800" b="1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45" y="1629488"/>
            <a:ext cx="3293419" cy="23748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6945" y="4128173"/>
            <a:ext cx="3293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tx2"/>
                </a:solidFill>
              </a:rPr>
              <a:t>Графіт</a:t>
            </a:r>
            <a:endParaRPr lang="uk-UA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7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7"/>
          <a:stretch/>
        </p:blipFill>
        <p:spPr>
          <a:xfrm>
            <a:off x="-9869" y="3972417"/>
            <a:ext cx="4139951" cy="288558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0"/>
            <a:ext cx="5076056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9" y="2071525"/>
            <a:ext cx="2351910" cy="19008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2" y="-1"/>
            <a:ext cx="2349624" cy="20515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52116"/>
            <a:ext cx="2315942" cy="299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3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72816"/>
            <a:ext cx="6777317" cy="3508977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uk-UA" sz="9600" b="1" i="1" dirty="0" smtClean="0">
                <a:solidFill>
                  <a:schemeClr val="bg2">
                    <a:lumMod val="50000"/>
                  </a:schemeClr>
                </a:solidFill>
              </a:rPr>
              <a:t>Дякую за увагу!!!</a:t>
            </a:r>
            <a:endParaRPr lang="uk-UA" sz="96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5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4104456" cy="5688632"/>
          </a:xfrm>
        </p:spPr>
        <p:txBody>
          <a:bodyPr>
            <a:normAutofit/>
          </a:bodyPr>
          <a:lstStyle/>
          <a:p>
            <a:r>
              <a:rPr lang="ru-RU" sz="2000" i="1" dirty="0" err="1">
                <a:solidFill>
                  <a:schemeClr val="tx1"/>
                </a:solidFill>
              </a:rPr>
              <a:t>Природні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сполуки</a:t>
            </a:r>
            <a:r>
              <a:rPr lang="ru-RU" sz="2000" i="1" dirty="0">
                <a:solidFill>
                  <a:schemeClr val="tx1"/>
                </a:solidFill>
              </a:rPr>
              <a:t>, до складу </a:t>
            </a:r>
            <a:r>
              <a:rPr lang="ru-RU" sz="2000" i="1" dirty="0" err="1">
                <a:solidFill>
                  <a:schemeClr val="tx1"/>
                </a:solidFill>
              </a:rPr>
              <a:t>яких</a:t>
            </a:r>
            <a:r>
              <a:rPr lang="ru-RU" sz="2000" i="1" dirty="0">
                <a:solidFill>
                  <a:schemeClr val="tx1"/>
                </a:solidFill>
              </a:rPr>
              <a:t> входить Карбон, </a:t>
            </a:r>
            <a:r>
              <a:rPr lang="ru-RU" sz="2000" i="1" dirty="0" err="1">
                <a:solidFill>
                  <a:schemeClr val="tx1"/>
                </a:solidFill>
              </a:rPr>
              <a:t>постійно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зазнають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змін</a:t>
            </a:r>
            <a:r>
              <a:rPr lang="ru-RU" sz="2000" i="1" dirty="0">
                <a:solidFill>
                  <a:schemeClr val="tx1"/>
                </a:solidFill>
              </a:rPr>
              <a:t>, </a:t>
            </a:r>
            <a:r>
              <a:rPr lang="ru-RU" sz="2000" i="1" dirty="0" smtClean="0">
                <a:solidFill>
                  <a:schemeClr val="tx1"/>
                </a:solidFill>
              </a:rPr>
              <a:t>у </a:t>
            </a:r>
            <a:r>
              <a:rPr lang="ru-RU" sz="2000" i="1" dirty="0" err="1" smtClean="0">
                <a:solidFill>
                  <a:schemeClr val="tx1"/>
                </a:solidFill>
              </a:rPr>
              <a:t>наслідок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яких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здійснюється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колообіг</a:t>
            </a:r>
            <a:r>
              <a:rPr lang="ru-RU" sz="2000" i="1" dirty="0">
                <a:solidFill>
                  <a:schemeClr val="tx1"/>
                </a:solidFill>
              </a:rPr>
              <a:t> Карбону</a:t>
            </a:r>
            <a:r>
              <a:rPr lang="ru-RU" sz="2000" i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000" i="1" dirty="0" err="1">
                <a:solidFill>
                  <a:schemeClr val="tx1"/>
                </a:solidFill>
              </a:rPr>
              <a:t>Масова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частка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елемента</a:t>
            </a:r>
            <a:r>
              <a:rPr lang="ru-RU" sz="2000" i="1" dirty="0">
                <a:solidFill>
                  <a:schemeClr val="tx1"/>
                </a:solidFill>
              </a:rPr>
              <a:t> Карбону на </a:t>
            </a:r>
            <a:r>
              <a:rPr lang="ru-RU" sz="2000" i="1" dirty="0" err="1">
                <a:solidFill>
                  <a:schemeClr val="tx1"/>
                </a:solidFill>
              </a:rPr>
              <a:t>Землі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порівняно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незначна</a:t>
            </a:r>
            <a:r>
              <a:rPr lang="ru-RU" sz="2000" i="1" dirty="0">
                <a:solidFill>
                  <a:schemeClr val="tx1"/>
                </a:solidFill>
              </a:rPr>
              <a:t>, становить 0,1 %. </a:t>
            </a:r>
            <a:r>
              <a:rPr lang="ru-RU" sz="2000" i="1" dirty="0" err="1">
                <a:solidFill>
                  <a:schemeClr val="tx1"/>
                </a:solidFill>
              </a:rPr>
              <a:t>Проте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його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значення</a:t>
            </a:r>
            <a:r>
              <a:rPr lang="ru-RU" sz="2000" i="1" dirty="0">
                <a:solidFill>
                  <a:schemeClr val="tx1"/>
                </a:solidFill>
              </a:rPr>
              <a:t> в </a:t>
            </a:r>
            <a:r>
              <a:rPr lang="ru-RU" sz="2000" i="1" dirty="0" err="1">
                <a:solidFill>
                  <a:schemeClr val="tx1"/>
                </a:solidFill>
              </a:rPr>
              <a:t>житті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природи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виключно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велике</a:t>
            </a:r>
            <a:r>
              <a:rPr lang="ru-RU" sz="2000" i="1" dirty="0">
                <a:solidFill>
                  <a:schemeClr val="tx1"/>
                </a:solidFill>
              </a:rPr>
              <a:t>. Карбон </a:t>
            </a:r>
            <a:r>
              <a:rPr lang="ru-RU" sz="2000" i="1" dirty="0" err="1">
                <a:solidFill>
                  <a:schemeClr val="tx1"/>
                </a:solidFill>
              </a:rPr>
              <a:t>міститься</a:t>
            </a:r>
            <a:r>
              <a:rPr lang="ru-RU" sz="2000" i="1" dirty="0">
                <a:solidFill>
                  <a:schemeClr val="tx1"/>
                </a:solidFill>
              </a:rPr>
              <a:t> в атмосферному </a:t>
            </a:r>
            <a:r>
              <a:rPr lang="ru-RU" sz="2000" i="1" dirty="0" err="1">
                <a:solidFill>
                  <a:schemeClr val="tx1"/>
                </a:solidFill>
              </a:rPr>
              <a:t>повітрі</a:t>
            </a:r>
            <a:r>
              <a:rPr lang="ru-RU" sz="2000" i="1" dirty="0">
                <a:solidFill>
                  <a:schemeClr val="tx1"/>
                </a:solidFill>
              </a:rPr>
              <a:t> у </a:t>
            </a:r>
            <a:r>
              <a:rPr lang="ru-RU" sz="2000" i="1" dirty="0" err="1">
                <a:solidFill>
                  <a:schemeClr val="tx1"/>
                </a:solidFill>
              </a:rPr>
              <a:t>вигляді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вуглекислого</a:t>
            </a:r>
            <a:r>
              <a:rPr lang="ru-RU" sz="2000" i="1" dirty="0">
                <a:solidFill>
                  <a:schemeClr val="tx1"/>
                </a:solidFill>
              </a:rPr>
              <a:t> газу (</a:t>
            </a:r>
            <a:r>
              <a:rPr lang="ru-RU" sz="2000" i="1" dirty="0" err="1">
                <a:solidFill>
                  <a:schemeClr val="tx1"/>
                </a:solidFill>
              </a:rPr>
              <a:t>об'ємна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частка</a:t>
            </a:r>
            <a:r>
              <a:rPr lang="ru-RU" sz="2000" i="1" dirty="0">
                <a:solidFill>
                  <a:schemeClr val="tx1"/>
                </a:solidFill>
              </a:rPr>
              <a:t> С0</a:t>
            </a:r>
            <a:r>
              <a:rPr lang="ru-RU" sz="2000" b="1" i="1" baseline="-25000" dirty="0">
                <a:solidFill>
                  <a:schemeClr val="tx1"/>
                </a:solidFill>
              </a:rPr>
              <a:t>2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</a:rPr>
              <a:t>  0,03 </a:t>
            </a:r>
            <a:r>
              <a:rPr lang="ru-RU" sz="2000" i="1" dirty="0">
                <a:solidFill>
                  <a:schemeClr val="tx1"/>
                </a:solidFill>
              </a:rPr>
              <a:t>%). </a:t>
            </a:r>
            <a:endParaRPr lang="uk-UA" sz="2000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5683" r="1750" b="3393"/>
          <a:stretch/>
        </p:blipFill>
        <p:spPr>
          <a:xfrm>
            <a:off x="4785064" y="1052736"/>
            <a:ext cx="3710866" cy="20951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808" y="3717033"/>
            <a:ext cx="3601378" cy="217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4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4032448" cy="53285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uk-UA" i="1" dirty="0"/>
              <a:t>Окрім того, всі рослинні й тваринні організми складаються з речовин, в утворенні яких головна роль належить Карбону. У гідросфері оксид карбону(</a:t>
            </a:r>
            <a:r>
              <a:rPr lang="en-US" i="1" dirty="0"/>
              <a:t>IV) </a:t>
            </a:r>
            <a:r>
              <a:rPr lang="uk-UA" b="1" i="1" dirty="0"/>
              <a:t>С0</a:t>
            </a:r>
            <a:r>
              <a:rPr lang="uk-UA" b="1" i="1" baseline="-25000" dirty="0"/>
              <a:t>2</a:t>
            </a:r>
            <a:r>
              <a:rPr lang="uk-UA" i="1" dirty="0"/>
              <a:t> у розчинному вигляді міститься в деяких мінеральних водах (Свалява, </a:t>
            </a:r>
            <a:r>
              <a:rPr lang="uk-UA" i="1" dirty="0" err="1"/>
              <a:t>Лужанська</a:t>
            </a:r>
            <a:r>
              <a:rPr lang="uk-UA" i="1" dirty="0"/>
              <a:t>, Єсентуки, Боржомі). Отже, цей елемент — один із найпоширеніших на Землі — в літосфері, атмосфері, гідросфері, хоча загальний вміст його й невеликий.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2458" y="1991003"/>
            <a:ext cx="4324805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165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710952"/>
          </a:xfrm>
        </p:spPr>
        <p:txBody>
          <a:bodyPr/>
          <a:lstStyle/>
          <a:p>
            <a:r>
              <a:rPr lang="ru-RU" b="1" dirty="0" err="1" smtClean="0"/>
              <a:t>Вуглекислий</a:t>
            </a:r>
            <a:r>
              <a:rPr lang="ru-RU" b="1" dirty="0" smtClean="0"/>
              <a:t> газ ( СО</a:t>
            </a:r>
            <a:r>
              <a:rPr lang="ru-RU" b="1" baseline="-25000" dirty="0" smtClean="0"/>
              <a:t>2</a:t>
            </a:r>
            <a:r>
              <a:rPr lang="ru-RU" b="1" dirty="0" smtClean="0"/>
              <a:t>)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776864" cy="3600400"/>
          </a:xfrm>
        </p:spPr>
        <p:txBody>
          <a:bodyPr>
            <a:noAutofit/>
          </a:bodyPr>
          <a:lstStyle/>
          <a:p>
            <a:pPr algn="just"/>
            <a:r>
              <a:rPr lang="uk-UA" sz="1900" i="1" dirty="0">
                <a:solidFill>
                  <a:schemeClr val="tx1"/>
                </a:solidFill>
              </a:rPr>
              <a:t>Цей газ надходить в атмосферу внаслідок багатьох процесів-виверження вулканів, горіння палива, розкладання вапняку, дихання людини,  тварин  і  рослин, процесів бродіння  і гниття</a:t>
            </a:r>
            <a:r>
              <a:rPr lang="uk-UA" sz="1900" i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uk-UA" sz="1900" i="1" dirty="0">
              <a:solidFill>
                <a:schemeClr val="tx1"/>
              </a:solidFill>
            </a:endParaRPr>
          </a:p>
          <a:p>
            <a:pPr algn="just"/>
            <a:r>
              <a:rPr lang="uk-UA" sz="1900" i="1" dirty="0">
                <a:solidFill>
                  <a:schemeClr val="tx1"/>
                </a:solidFill>
              </a:rPr>
              <a:t>З повітря </a:t>
            </a:r>
            <a:r>
              <a:rPr lang="uk-UA" sz="1900" b="1" i="1" dirty="0" smtClean="0">
                <a:solidFill>
                  <a:schemeClr val="tx1"/>
                </a:solidFill>
              </a:rPr>
              <a:t>СО</a:t>
            </a:r>
            <a:r>
              <a:rPr lang="uk-UA" sz="1900" b="1" i="1" baseline="-25000" dirty="0" smtClean="0">
                <a:solidFill>
                  <a:schemeClr val="tx1"/>
                </a:solidFill>
              </a:rPr>
              <a:t>2</a:t>
            </a:r>
            <a:r>
              <a:rPr lang="uk-UA" sz="1900" i="1" dirty="0" smtClean="0">
                <a:solidFill>
                  <a:schemeClr val="tx1"/>
                </a:solidFill>
              </a:rPr>
              <a:t> </a:t>
            </a:r>
            <a:r>
              <a:rPr lang="uk-UA" sz="1900" i="1" dirty="0">
                <a:solidFill>
                  <a:schemeClr val="tx1"/>
                </a:solidFill>
              </a:rPr>
              <a:t>у значних кількостях поглинається наземними рослинами та фітопланктоном Світового океану. Процес поглинання </a:t>
            </a:r>
            <a:r>
              <a:rPr lang="uk-UA" sz="1900" b="1" i="1" dirty="0" smtClean="0">
                <a:solidFill>
                  <a:schemeClr val="tx1"/>
                </a:solidFill>
              </a:rPr>
              <a:t>СО</a:t>
            </a:r>
            <a:r>
              <a:rPr lang="uk-UA" sz="1900" b="1" i="1" baseline="-25000" dirty="0" smtClean="0">
                <a:solidFill>
                  <a:schemeClr val="tx1"/>
                </a:solidFill>
              </a:rPr>
              <a:t>2</a:t>
            </a:r>
            <a:r>
              <a:rPr lang="uk-UA" sz="1900" i="1" dirty="0" smtClean="0">
                <a:solidFill>
                  <a:schemeClr val="tx1"/>
                </a:solidFill>
              </a:rPr>
              <a:t> </a:t>
            </a:r>
            <a:r>
              <a:rPr lang="uk-UA" sz="1900" i="1" dirty="0">
                <a:solidFill>
                  <a:schemeClr val="tx1"/>
                </a:solidFill>
              </a:rPr>
              <a:t>відбувається тільки на світлі — фотосинтез, внаслідок якого утворюються органічні сполуки, що містять Карбон. Внаслідок фотосинтезу в атмосферу виділяється кисень </a:t>
            </a:r>
            <a:r>
              <a:rPr lang="uk-UA" sz="1900" b="1" i="1" dirty="0">
                <a:solidFill>
                  <a:schemeClr val="tx1"/>
                </a:solidFill>
              </a:rPr>
              <a:t>0</a:t>
            </a:r>
            <a:r>
              <a:rPr lang="uk-UA" sz="1900" b="1" i="1" baseline="-25000" dirty="0">
                <a:solidFill>
                  <a:schemeClr val="tx1"/>
                </a:solidFill>
              </a:rPr>
              <a:t>2</a:t>
            </a:r>
            <a:r>
              <a:rPr lang="uk-UA" sz="1900" i="1" dirty="0">
                <a:solidFill>
                  <a:schemeClr val="tx1"/>
                </a:solidFill>
              </a:rPr>
              <a:t>:</a:t>
            </a:r>
          </a:p>
          <a:p>
            <a:pPr algn="just"/>
            <a:endParaRPr lang="uk-UA" sz="1900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4941168"/>
            <a:ext cx="4896544" cy="92333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b="1" dirty="0" err="1"/>
              <a:t>hv</a:t>
            </a:r>
            <a:endParaRPr lang="en-US" b="1" dirty="0"/>
          </a:p>
          <a:p>
            <a:pPr algn="ctr"/>
            <a:r>
              <a:rPr lang="en-US" b="1" dirty="0"/>
              <a:t>n</a:t>
            </a:r>
            <a:r>
              <a:rPr lang="uk-UA" b="1" dirty="0" smtClean="0"/>
              <a:t>СО</a:t>
            </a:r>
            <a:r>
              <a:rPr lang="uk-UA" b="1" baseline="-25000" dirty="0" smtClean="0"/>
              <a:t>2</a:t>
            </a:r>
            <a:r>
              <a:rPr lang="uk-UA" b="1" dirty="0" smtClean="0"/>
              <a:t> </a:t>
            </a:r>
            <a:r>
              <a:rPr lang="uk-UA" b="1" dirty="0"/>
              <a:t>+ </a:t>
            </a:r>
            <a:r>
              <a:rPr lang="en-US" b="1" dirty="0"/>
              <a:t>m</a:t>
            </a:r>
            <a:r>
              <a:rPr lang="uk-UA" b="1" dirty="0" smtClean="0"/>
              <a:t>Н</a:t>
            </a:r>
            <a:r>
              <a:rPr lang="uk-UA" b="1" baseline="-25000" dirty="0" smtClean="0"/>
              <a:t>2</a:t>
            </a:r>
            <a:r>
              <a:rPr lang="uk-UA" b="1" dirty="0" smtClean="0"/>
              <a:t>О </a:t>
            </a:r>
            <a:r>
              <a:rPr lang="uk-UA" b="1" dirty="0"/>
              <a:t>------------&gt; С</a:t>
            </a:r>
            <a:r>
              <a:rPr lang="en-US" b="1" baseline="-25000" dirty="0"/>
              <a:t>n</a:t>
            </a:r>
            <a:r>
              <a:rPr lang="en-US" b="1" dirty="0"/>
              <a:t>(</a:t>
            </a:r>
            <a:r>
              <a:rPr lang="uk-UA" b="1" dirty="0" smtClean="0"/>
              <a:t>Н</a:t>
            </a:r>
            <a:r>
              <a:rPr lang="uk-UA" b="1" baseline="-25000" dirty="0" smtClean="0"/>
              <a:t>2</a:t>
            </a:r>
            <a:r>
              <a:rPr lang="uk-UA" b="1" dirty="0" smtClean="0"/>
              <a:t>О)</a:t>
            </a:r>
            <a:r>
              <a:rPr lang="en-US" b="1" baseline="-25000" dirty="0"/>
              <a:t>m</a:t>
            </a:r>
            <a:r>
              <a:rPr lang="en-US" b="1" dirty="0"/>
              <a:t> + n0</a:t>
            </a:r>
            <a:r>
              <a:rPr lang="en-US" b="1" baseline="-25000" dirty="0"/>
              <a:t>2</a:t>
            </a:r>
            <a:r>
              <a:rPr lang="en-US" b="1" dirty="0"/>
              <a:t>↑</a:t>
            </a:r>
          </a:p>
          <a:p>
            <a:pPr algn="ctr"/>
            <a:r>
              <a:rPr lang="uk-UA" b="1" i="1" dirty="0" smtClean="0"/>
              <a:t>хлорофіл 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306280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024744" cy="710952"/>
          </a:xfrm>
        </p:spPr>
        <p:txBody>
          <a:bodyPr>
            <a:noAutofit/>
          </a:bodyPr>
          <a:lstStyle/>
          <a:p>
            <a:r>
              <a:rPr lang="uk-UA" sz="6000" b="1" i="1" dirty="0" smtClean="0"/>
              <a:t>Фотосинтез</a:t>
            </a:r>
            <a:endParaRPr lang="uk-UA" sz="60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47900"/>
            <a:ext cx="3600400" cy="226209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88840"/>
            <a:ext cx="2413212" cy="3508375"/>
          </a:xfrm>
        </p:spPr>
      </p:pic>
    </p:spTree>
    <p:extLst>
      <p:ext uri="{BB962C8B-B14F-4D97-AF65-F5344CB8AC3E}">
        <p14:creationId xmlns:p14="http://schemas.microsoft.com/office/powerpoint/2010/main" val="362346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28800"/>
            <a:ext cx="6768752" cy="3888432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1900" i="1" dirty="0" err="1">
                <a:solidFill>
                  <a:schemeClr val="tx1"/>
                </a:solidFill>
              </a:rPr>
              <a:t>Із</a:t>
            </a:r>
            <a:r>
              <a:rPr lang="ru-RU" sz="1900" i="1" dirty="0">
                <a:solidFill>
                  <a:schemeClr val="tx1"/>
                </a:solidFill>
              </a:rPr>
              <a:t> </a:t>
            </a:r>
            <a:r>
              <a:rPr lang="ru-RU" sz="1900" i="1" dirty="0" err="1">
                <a:solidFill>
                  <a:schemeClr val="tx1"/>
                </a:solidFill>
              </a:rPr>
              <a:t>рослин</a:t>
            </a:r>
            <a:r>
              <a:rPr lang="ru-RU" sz="1900" i="1" dirty="0">
                <a:solidFill>
                  <a:schemeClr val="tx1"/>
                </a:solidFill>
              </a:rPr>
              <a:t>, </a:t>
            </a:r>
            <a:r>
              <a:rPr lang="ru-RU" sz="1900" i="1" dirty="0" err="1">
                <a:solidFill>
                  <a:schemeClr val="tx1"/>
                </a:solidFill>
              </a:rPr>
              <a:t>які</a:t>
            </a:r>
            <a:r>
              <a:rPr lang="ru-RU" sz="1900" i="1" dirty="0">
                <a:solidFill>
                  <a:schemeClr val="tx1"/>
                </a:solidFill>
              </a:rPr>
              <a:t> </a:t>
            </a:r>
            <a:r>
              <a:rPr lang="ru-RU" sz="1900" i="1" dirty="0" err="1">
                <a:solidFill>
                  <a:schemeClr val="tx1"/>
                </a:solidFill>
              </a:rPr>
              <a:t>поїдаються</a:t>
            </a:r>
            <a:r>
              <a:rPr lang="ru-RU" sz="1900" i="1" dirty="0">
                <a:solidFill>
                  <a:schemeClr val="tx1"/>
                </a:solidFill>
              </a:rPr>
              <a:t> </a:t>
            </a:r>
            <a:r>
              <a:rPr lang="ru-RU" sz="1900" i="1" dirty="0" err="1">
                <a:solidFill>
                  <a:schemeClr val="tx1"/>
                </a:solidFill>
              </a:rPr>
              <a:t>тваринами</a:t>
            </a:r>
            <a:r>
              <a:rPr lang="ru-RU" sz="1900" i="1" dirty="0">
                <a:solidFill>
                  <a:schemeClr val="tx1"/>
                </a:solidFill>
              </a:rPr>
              <a:t>, Карбон переходить у </a:t>
            </a:r>
            <a:r>
              <a:rPr lang="ru-RU" sz="1900" i="1" dirty="0" err="1">
                <a:solidFill>
                  <a:schemeClr val="tx1"/>
                </a:solidFill>
              </a:rPr>
              <a:t>тваринні</a:t>
            </a:r>
            <a:r>
              <a:rPr lang="ru-RU" sz="1900" i="1" dirty="0">
                <a:solidFill>
                  <a:schemeClr val="tx1"/>
                </a:solidFill>
              </a:rPr>
              <a:t> </a:t>
            </a:r>
            <a:r>
              <a:rPr lang="ru-RU" sz="1900" i="1" dirty="0" err="1">
                <a:solidFill>
                  <a:schemeClr val="tx1"/>
                </a:solidFill>
              </a:rPr>
              <a:t>організми</a:t>
            </a:r>
            <a:r>
              <a:rPr lang="ru-RU" sz="1900" i="1" dirty="0">
                <a:solidFill>
                  <a:schemeClr val="tx1"/>
                </a:solidFill>
              </a:rPr>
              <a:t>. </a:t>
            </a:r>
            <a:endParaRPr lang="ru-RU" sz="1900" i="1" dirty="0" smtClean="0">
              <a:solidFill>
                <a:schemeClr val="tx1"/>
              </a:solidFill>
            </a:endParaRPr>
          </a:p>
          <a:p>
            <a:pPr algn="just"/>
            <a:r>
              <a:rPr lang="ru-RU" sz="1900" i="1" dirty="0" err="1" smtClean="0">
                <a:solidFill>
                  <a:schemeClr val="tx1"/>
                </a:solidFill>
              </a:rPr>
              <a:t>Тварини</a:t>
            </a:r>
            <a:r>
              <a:rPr lang="ru-RU" sz="1900" i="1" dirty="0" smtClean="0">
                <a:solidFill>
                  <a:schemeClr val="tx1"/>
                </a:solidFill>
              </a:rPr>
              <a:t> </a:t>
            </a:r>
            <a:r>
              <a:rPr lang="ru-RU" sz="1900" i="1" dirty="0" err="1">
                <a:solidFill>
                  <a:schemeClr val="tx1"/>
                </a:solidFill>
              </a:rPr>
              <a:t>виділяють</a:t>
            </a:r>
            <a:r>
              <a:rPr lang="ru-RU" sz="1900" i="1" dirty="0">
                <a:solidFill>
                  <a:schemeClr val="tx1"/>
                </a:solidFill>
              </a:rPr>
              <a:t> Карбон у </a:t>
            </a:r>
            <a:r>
              <a:rPr lang="ru-RU" sz="1900" i="1" dirty="0" err="1">
                <a:solidFill>
                  <a:schemeClr val="tx1"/>
                </a:solidFill>
              </a:rPr>
              <a:t>вигляді</a:t>
            </a:r>
            <a:r>
              <a:rPr lang="ru-RU" sz="1900" i="1" dirty="0">
                <a:solidFill>
                  <a:schemeClr val="tx1"/>
                </a:solidFill>
              </a:rPr>
              <a:t> </a:t>
            </a:r>
            <a:r>
              <a:rPr lang="ru-RU" sz="1900" i="1" dirty="0" err="1">
                <a:solidFill>
                  <a:schemeClr val="tx1"/>
                </a:solidFill>
              </a:rPr>
              <a:t>вуглекислого</a:t>
            </a:r>
            <a:r>
              <a:rPr lang="ru-RU" sz="1900" i="1" dirty="0">
                <a:solidFill>
                  <a:schemeClr val="tx1"/>
                </a:solidFill>
              </a:rPr>
              <a:t> газу </a:t>
            </a:r>
            <a:r>
              <a:rPr lang="ru-RU" sz="1900" i="1" dirty="0" err="1">
                <a:solidFill>
                  <a:schemeClr val="tx1"/>
                </a:solidFill>
              </a:rPr>
              <a:t>під</a:t>
            </a:r>
            <a:r>
              <a:rPr lang="ru-RU" sz="1900" i="1" dirty="0">
                <a:solidFill>
                  <a:schemeClr val="tx1"/>
                </a:solidFill>
              </a:rPr>
              <a:t> час </a:t>
            </a:r>
            <a:r>
              <a:rPr lang="ru-RU" sz="1900" i="1" dirty="0" err="1">
                <a:solidFill>
                  <a:schemeClr val="tx1"/>
                </a:solidFill>
              </a:rPr>
              <a:t>дихання</a:t>
            </a:r>
            <a:r>
              <a:rPr lang="ru-RU" sz="1900" i="1" dirty="0">
                <a:solidFill>
                  <a:schemeClr val="tx1"/>
                </a:solidFill>
              </a:rPr>
              <a:t>. </a:t>
            </a:r>
            <a:r>
              <a:rPr lang="ru-RU" sz="1900" i="1" dirty="0" err="1">
                <a:solidFill>
                  <a:schemeClr val="tx1"/>
                </a:solidFill>
              </a:rPr>
              <a:t>Рослини</a:t>
            </a:r>
            <a:r>
              <a:rPr lang="ru-RU" sz="1900" i="1" dirty="0">
                <a:solidFill>
                  <a:schemeClr val="tx1"/>
                </a:solidFill>
              </a:rPr>
              <a:t> і </a:t>
            </a:r>
            <a:r>
              <a:rPr lang="ru-RU" sz="1900" i="1" dirty="0" err="1">
                <a:solidFill>
                  <a:schemeClr val="tx1"/>
                </a:solidFill>
              </a:rPr>
              <a:t>тварини</a:t>
            </a:r>
            <a:r>
              <a:rPr lang="ru-RU" sz="1900" i="1" dirty="0">
                <a:solidFill>
                  <a:schemeClr val="tx1"/>
                </a:solidFill>
              </a:rPr>
              <a:t> з часом </a:t>
            </a:r>
            <a:r>
              <a:rPr lang="ru-RU" sz="1900" i="1" dirty="0" err="1">
                <a:solidFill>
                  <a:schemeClr val="tx1"/>
                </a:solidFill>
              </a:rPr>
              <a:t>відмирають</a:t>
            </a:r>
            <a:r>
              <a:rPr lang="ru-RU" sz="1900" i="1" dirty="0">
                <a:solidFill>
                  <a:schemeClr val="tx1"/>
                </a:solidFill>
              </a:rPr>
              <a:t>, </a:t>
            </a:r>
            <a:r>
              <a:rPr lang="ru-RU" sz="1900" i="1" dirty="0" err="1">
                <a:solidFill>
                  <a:schemeClr val="tx1"/>
                </a:solidFill>
              </a:rPr>
              <a:t>починають</a:t>
            </a:r>
            <a:r>
              <a:rPr lang="ru-RU" sz="1900" i="1" dirty="0">
                <a:solidFill>
                  <a:schemeClr val="tx1"/>
                </a:solidFill>
              </a:rPr>
              <a:t> </a:t>
            </a:r>
            <a:r>
              <a:rPr lang="ru-RU" sz="1900" i="1" dirty="0" err="1">
                <a:solidFill>
                  <a:schemeClr val="tx1"/>
                </a:solidFill>
              </a:rPr>
              <a:t>гнисти</a:t>
            </a:r>
            <a:r>
              <a:rPr lang="ru-RU" sz="1900" i="1" dirty="0">
                <a:solidFill>
                  <a:schemeClr val="tx1"/>
                </a:solidFill>
              </a:rPr>
              <a:t>, </a:t>
            </a:r>
            <a:r>
              <a:rPr lang="ru-RU" sz="1900" i="1" dirty="0" err="1">
                <a:solidFill>
                  <a:schemeClr val="tx1"/>
                </a:solidFill>
              </a:rPr>
              <a:t>окиснюватись</a:t>
            </a:r>
            <a:r>
              <a:rPr lang="ru-RU" sz="1900" i="1" dirty="0">
                <a:solidFill>
                  <a:schemeClr val="tx1"/>
                </a:solidFill>
              </a:rPr>
              <a:t> і </a:t>
            </a:r>
            <a:r>
              <a:rPr lang="ru-RU" sz="1900" i="1" dirty="0" err="1">
                <a:solidFill>
                  <a:schemeClr val="tx1"/>
                </a:solidFill>
              </a:rPr>
              <a:t>частково</a:t>
            </a:r>
            <a:r>
              <a:rPr lang="ru-RU" sz="1900" i="1" dirty="0">
                <a:solidFill>
                  <a:schemeClr val="tx1"/>
                </a:solidFill>
              </a:rPr>
              <a:t> </a:t>
            </a:r>
            <a:r>
              <a:rPr lang="ru-RU" sz="1900" i="1" dirty="0" err="1">
                <a:solidFill>
                  <a:schemeClr val="tx1"/>
                </a:solidFill>
              </a:rPr>
              <a:t>перетворюватись</a:t>
            </a:r>
            <a:r>
              <a:rPr lang="ru-RU" sz="1900" i="1" dirty="0">
                <a:solidFill>
                  <a:schemeClr val="tx1"/>
                </a:solidFill>
              </a:rPr>
              <a:t> на </a:t>
            </a:r>
            <a:r>
              <a:rPr lang="ru-RU" sz="1900" b="1" i="1" dirty="0" smtClean="0">
                <a:solidFill>
                  <a:schemeClr val="tx1"/>
                </a:solidFill>
              </a:rPr>
              <a:t>СО</a:t>
            </a:r>
            <a:r>
              <a:rPr lang="ru-RU" sz="1900" b="1" i="1" baseline="-25000" dirty="0" smtClean="0">
                <a:solidFill>
                  <a:schemeClr val="tx1"/>
                </a:solidFill>
              </a:rPr>
              <a:t>2</a:t>
            </a:r>
            <a:r>
              <a:rPr lang="ru-RU" sz="1900" i="1" dirty="0">
                <a:solidFill>
                  <a:schemeClr val="tx1"/>
                </a:solidFill>
              </a:rPr>
              <a:t>, </a:t>
            </a:r>
            <a:r>
              <a:rPr lang="ru-RU" sz="1900" i="1" dirty="0" err="1">
                <a:solidFill>
                  <a:schemeClr val="tx1"/>
                </a:solidFill>
              </a:rPr>
              <a:t>що</a:t>
            </a:r>
            <a:r>
              <a:rPr lang="ru-RU" sz="1900" i="1" dirty="0">
                <a:solidFill>
                  <a:schemeClr val="tx1"/>
                </a:solidFill>
              </a:rPr>
              <a:t> </a:t>
            </a:r>
            <a:r>
              <a:rPr lang="ru-RU" sz="1900" i="1" dirty="0" err="1">
                <a:solidFill>
                  <a:schemeClr val="tx1"/>
                </a:solidFill>
              </a:rPr>
              <a:t>повертається</a:t>
            </a:r>
            <a:r>
              <a:rPr lang="ru-RU" sz="1900" i="1" dirty="0">
                <a:solidFill>
                  <a:schemeClr val="tx1"/>
                </a:solidFill>
              </a:rPr>
              <a:t> у </a:t>
            </a:r>
            <a:r>
              <a:rPr lang="ru-RU" sz="1900" i="1" dirty="0" err="1">
                <a:solidFill>
                  <a:schemeClr val="tx1"/>
                </a:solidFill>
              </a:rPr>
              <a:t>повітря</a:t>
            </a:r>
            <a:r>
              <a:rPr lang="ru-RU" sz="1900" i="1" dirty="0">
                <a:solidFill>
                  <a:schemeClr val="tx1"/>
                </a:solidFill>
              </a:rPr>
              <a:t> й </a:t>
            </a:r>
            <a:r>
              <a:rPr lang="ru-RU" sz="1900" i="1" dirty="0" err="1">
                <a:solidFill>
                  <a:schemeClr val="tx1"/>
                </a:solidFill>
              </a:rPr>
              <a:t>знову</a:t>
            </a:r>
            <a:r>
              <a:rPr lang="ru-RU" sz="1900" i="1" dirty="0">
                <a:solidFill>
                  <a:schemeClr val="tx1"/>
                </a:solidFill>
              </a:rPr>
              <a:t> </a:t>
            </a:r>
            <a:r>
              <a:rPr lang="ru-RU" sz="1900" i="1" dirty="0" err="1">
                <a:solidFill>
                  <a:schemeClr val="tx1"/>
                </a:solidFill>
              </a:rPr>
              <a:t>поглинається</a:t>
            </a:r>
            <a:r>
              <a:rPr lang="ru-RU" sz="1900" i="1" dirty="0">
                <a:solidFill>
                  <a:schemeClr val="tx1"/>
                </a:solidFill>
              </a:rPr>
              <a:t> </a:t>
            </a:r>
            <a:r>
              <a:rPr lang="ru-RU" sz="1900" i="1" dirty="0" err="1">
                <a:solidFill>
                  <a:schemeClr val="tx1"/>
                </a:solidFill>
              </a:rPr>
              <a:t>рослинами</a:t>
            </a:r>
            <a:r>
              <a:rPr lang="ru-RU" sz="1900" i="1" dirty="0">
                <a:solidFill>
                  <a:schemeClr val="tx1"/>
                </a:solidFill>
              </a:rPr>
              <a:t>. </a:t>
            </a:r>
            <a:endParaRPr lang="ru-RU" sz="1900" i="1" dirty="0" smtClean="0">
              <a:solidFill>
                <a:schemeClr val="tx1"/>
              </a:solidFill>
            </a:endParaRPr>
          </a:p>
          <a:p>
            <a:pPr algn="just"/>
            <a:r>
              <a:rPr lang="ru-RU" sz="1900" i="1" dirty="0" smtClean="0">
                <a:solidFill>
                  <a:schemeClr val="tx1"/>
                </a:solidFill>
              </a:rPr>
              <a:t>А </a:t>
            </a:r>
            <a:r>
              <a:rPr lang="ru-RU" sz="1900" i="1" dirty="0" err="1">
                <a:solidFill>
                  <a:schemeClr val="tx1"/>
                </a:solidFill>
              </a:rPr>
              <a:t>частково</a:t>
            </a:r>
            <a:r>
              <a:rPr lang="ru-RU" sz="1900" i="1" dirty="0">
                <a:solidFill>
                  <a:schemeClr val="tx1"/>
                </a:solidFill>
              </a:rPr>
              <a:t> </a:t>
            </a:r>
            <a:r>
              <a:rPr lang="ru-RU" sz="1900" i="1" dirty="0" err="1">
                <a:solidFill>
                  <a:schemeClr val="tx1"/>
                </a:solidFill>
              </a:rPr>
              <a:t>рослинні</a:t>
            </a:r>
            <a:r>
              <a:rPr lang="ru-RU" sz="1900" i="1" dirty="0">
                <a:solidFill>
                  <a:schemeClr val="tx1"/>
                </a:solidFill>
              </a:rPr>
              <a:t> та </a:t>
            </a:r>
            <a:r>
              <a:rPr lang="ru-RU" sz="1900" i="1" dirty="0" err="1">
                <a:solidFill>
                  <a:schemeClr val="tx1"/>
                </a:solidFill>
              </a:rPr>
              <a:t>тваринні</a:t>
            </a:r>
            <a:r>
              <a:rPr lang="ru-RU" sz="1900" i="1" dirty="0">
                <a:solidFill>
                  <a:schemeClr val="tx1"/>
                </a:solidFill>
              </a:rPr>
              <a:t> </a:t>
            </a:r>
            <a:r>
              <a:rPr lang="ru-RU" sz="1900" i="1" dirty="0" err="1">
                <a:solidFill>
                  <a:schemeClr val="tx1"/>
                </a:solidFill>
              </a:rPr>
              <a:t>рештки</a:t>
            </a:r>
            <a:r>
              <a:rPr lang="ru-RU" sz="1900" i="1" dirty="0">
                <a:solidFill>
                  <a:schemeClr val="tx1"/>
                </a:solidFill>
              </a:rPr>
              <a:t> у </a:t>
            </a:r>
            <a:r>
              <a:rPr lang="ru-RU" sz="1900" i="1" dirty="0" err="1">
                <a:solidFill>
                  <a:schemeClr val="tx1"/>
                </a:solidFill>
              </a:rPr>
              <a:t>ґрунті</a:t>
            </a:r>
            <a:r>
              <a:rPr lang="ru-RU" sz="1900" i="1" dirty="0">
                <a:solidFill>
                  <a:schemeClr val="tx1"/>
                </a:solidFill>
              </a:rPr>
              <a:t> </a:t>
            </a:r>
            <a:r>
              <a:rPr lang="ru-RU" sz="1900" i="1" dirty="0" err="1">
                <a:solidFill>
                  <a:schemeClr val="tx1"/>
                </a:solidFill>
              </a:rPr>
              <a:t>перетворюються</a:t>
            </a:r>
            <a:r>
              <a:rPr lang="ru-RU" sz="1900" i="1" dirty="0">
                <a:solidFill>
                  <a:schemeClr val="tx1"/>
                </a:solidFill>
              </a:rPr>
              <a:t> на </a:t>
            </a:r>
            <a:r>
              <a:rPr lang="ru-RU" sz="1900" i="1" dirty="0" err="1">
                <a:solidFill>
                  <a:schemeClr val="tx1"/>
                </a:solidFill>
              </a:rPr>
              <a:t>горючі</a:t>
            </a:r>
            <a:r>
              <a:rPr lang="ru-RU" sz="1900" i="1" dirty="0">
                <a:solidFill>
                  <a:schemeClr val="tx1"/>
                </a:solidFill>
              </a:rPr>
              <a:t> </a:t>
            </a:r>
            <a:r>
              <a:rPr lang="ru-RU" sz="1900" i="1" dirty="0" err="1">
                <a:solidFill>
                  <a:schemeClr val="tx1"/>
                </a:solidFill>
              </a:rPr>
              <a:t>копалини</a:t>
            </a:r>
            <a:r>
              <a:rPr lang="ru-RU" sz="1900" i="1" dirty="0">
                <a:solidFill>
                  <a:schemeClr val="tx1"/>
                </a:solidFill>
              </a:rPr>
              <a:t> — </a:t>
            </a:r>
            <a:r>
              <a:rPr lang="ru-RU" sz="1900" i="1" dirty="0" err="1">
                <a:solidFill>
                  <a:schemeClr val="tx1"/>
                </a:solidFill>
              </a:rPr>
              <a:t>кам'яне</a:t>
            </a:r>
            <a:r>
              <a:rPr lang="ru-RU" sz="1900" i="1" dirty="0">
                <a:solidFill>
                  <a:schemeClr val="tx1"/>
                </a:solidFill>
              </a:rPr>
              <a:t> </a:t>
            </a:r>
            <a:r>
              <a:rPr lang="ru-RU" sz="1900" i="1" dirty="0" err="1">
                <a:solidFill>
                  <a:schemeClr val="tx1"/>
                </a:solidFill>
              </a:rPr>
              <a:t>вугілля</a:t>
            </a:r>
            <a:r>
              <a:rPr lang="ru-RU" sz="1900" i="1" dirty="0">
                <a:solidFill>
                  <a:schemeClr val="tx1"/>
                </a:solidFill>
              </a:rPr>
              <a:t>, </a:t>
            </a:r>
            <a:r>
              <a:rPr lang="ru-RU" sz="1900" i="1" dirty="0" err="1">
                <a:solidFill>
                  <a:schemeClr val="tx1"/>
                </a:solidFill>
              </a:rPr>
              <a:t>нафту</a:t>
            </a:r>
            <a:r>
              <a:rPr lang="ru-RU" sz="1900" i="1" dirty="0">
                <a:solidFill>
                  <a:schemeClr val="tx1"/>
                </a:solidFill>
              </a:rPr>
              <a:t>, </a:t>
            </a:r>
            <a:r>
              <a:rPr lang="ru-RU" sz="1900" i="1" dirty="0" err="1">
                <a:solidFill>
                  <a:schemeClr val="tx1"/>
                </a:solidFill>
              </a:rPr>
              <a:t>природний</a:t>
            </a:r>
            <a:r>
              <a:rPr lang="ru-RU" sz="1900" i="1" dirty="0">
                <a:solidFill>
                  <a:schemeClr val="tx1"/>
                </a:solidFill>
              </a:rPr>
              <a:t> газ.</a:t>
            </a:r>
            <a:endParaRPr lang="uk-UA" sz="19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3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344816" cy="854968"/>
          </a:xfrm>
        </p:spPr>
        <p:txBody>
          <a:bodyPr>
            <a:noAutofit/>
          </a:bodyPr>
          <a:lstStyle/>
          <a:p>
            <a:r>
              <a:rPr lang="uk-UA" sz="4400" b="1" i="1" dirty="0" smtClean="0"/>
              <a:t>Горючі корисні копалини</a:t>
            </a:r>
            <a:endParaRPr lang="uk-UA" sz="4400" b="1" i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27584" y="4149080"/>
            <a:ext cx="2232364" cy="2041452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uk-UA" sz="13800" b="1" i="1" dirty="0" smtClean="0"/>
              <a:t>С</a:t>
            </a:r>
            <a:endParaRPr lang="uk-UA" sz="138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" r="3808"/>
          <a:stretch/>
        </p:blipFill>
        <p:spPr>
          <a:xfrm>
            <a:off x="1074199" y="1772813"/>
            <a:ext cx="2345674" cy="18002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72812"/>
            <a:ext cx="1954304" cy="18002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94" y="1772812"/>
            <a:ext cx="1910982" cy="18002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94" y="4077072"/>
            <a:ext cx="1910982" cy="1872208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3809221" y="5565087"/>
            <a:ext cx="1877139" cy="377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право 13"/>
          <p:cNvSpPr/>
          <p:nvPr/>
        </p:nvSpPr>
        <p:spPr>
          <a:xfrm rot="19875862">
            <a:off x="4195884" y="4329887"/>
            <a:ext cx="1856444" cy="408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право 14"/>
          <p:cNvSpPr/>
          <p:nvPr/>
        </p:nvSpPr>
        <p:spPr>
          <a:xfrm rot="16200000">
            <a:off x="2008745" y="4085903"/>
            <a:ext cx="131008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вправо 15"/>
          <p:cNvSpPr/>
          <p:nvPr/>
        </p:nvSpPr>
        <p:spPr>
          <a:xfrm rot="18313915">
            <a:off x="3183102" y="4132916"/>
            <a:ext cx="1489865" cy="408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446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25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12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7992888" cy="2016223"/>
          </a:xfrm>
        </p:spPr>
        <p:txBody>
          <a:bodyPr>
            <a:normAutofit/>
          </a:bodyPr>
          <a:lstStyle/>
          <a:p>
            <a:pPr algn="just"/>
            <a:r>
              <a:rPr lang="uk-UA" sz="2000" i="1" dirty="0">
                <a:solidFill>
                  <a:schemeClr val="tx1"/>
                </a:solidFill>
              </a:rPr>
              <a:t>Вуглекислий газ із атмосфери поглинається також водою Світового океану й реагує з гірськими породами під час їх руйнування. Відтак утворюються вапняки, доломіти та інші карбонати. Така різноманітність процесів забезпечує постійний кругообіг Карбону в природі.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96952"/>
            <a:ext cx="2448272" cy="18330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96952"/>
            <a:ext cx="2435717" cy="18330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325" y="2996951"/>
            <a:ext cx="2408994" cy="18330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9120" y="4941168"/>
            <a:ext cx="6586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b="1" dirty="0" smtClean="0">
                <a:solidFill>
                  <a:schemeClr val="accent1">
                    <a:lumMod val="75000"/>
                  </a:schemeClr>
                </a:solidFill>
              </a:rPr>
              <a:t>ВАПНЯК</a:t>
            </a:r>
            <a:endParaRPr lang="uk-UA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23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980727"/>
            <a:ext cx="2304255" cy="20882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52" y="980728"/>
            <a:ext cx="2304255" cy="20882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980728"/>
            <a:ext cx="2304255" cy="20882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5815" y="3078083"/>
            <a:ext cx="3312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ДОЛОМІТИ</a:t>
            </a:r>
            <a:endParaRPr lang="uk-U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31"/>
          <a:stretch/>
        </p:blipFill>
        <p:spPr>
          <a:xfrm>
            <a:off x="827584" y="3744393"/>
            <a:ext cx="2376264" cy="20866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399" y="3744393"/>
            <a:ext cx="2304255" cy="20820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94" y="3724414"/>
            <a:ext cx="2298339" cy="21020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43338" y="5850039"/>
            <a:ext cx="529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КРЕЙДА І МАРМУР</a:t>
            </a:r>
            <a:endParaRPr lang="uk-U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1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213</TotalTime>
  <Words>350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Колообіг Карбону в природі</vt:lpstr>
      <vt:lpstr>Презентация PowerPoint</vt:lpstr>
      <vt:lpstr>Презентация PowerPoint</vt:lpstr>
      <vt:lpstr>Вуглекислий газ ( СО2)</vt:lpstr>
      <vt:lpstr>Фотосинтез</vt:lpstr>
      <vt:lpstr>Презентация PowerPoint</vt:lpstr>
      <vt:lpstr>Горючі корисні копалини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Кругообіг Карбону в природі</dc:title>
  <dc:creator>Оленченко</dc:creator>
  <cp:lastModifiedBy>Оленченко</cp:lastModifiedBy>
  <cp:revision>12</cp:revision>
  <dcterms:created xsi:type="dcterms:W3CDTF">2014-01-20T21:01:35Z</dcterms:created>
  <dcterms:modified xsi:type="dcterms:W3CDTF">2014-02-04T01:16:41Z</dcterms:modified>
</cp:coreProperties>
</file>