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DD9C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t="-4000" r="-4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1A7073B-848C-4036-A9DD-0E1B00A4025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A24196E-3DE0-450C-BAF9-19FEB5824E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83%D0%B3%D0%BB%D0%B5%D0%BA%D0%B8%D1%81%D0%BB%D0%B8%D0%B9_%D0%B3%D0%B0%D0%B7" TargetMode="External"/><Relationship Id="rId2" Type="http://schemas.openxmlformats.org/officeDocument/2006/relationships/hyperlink" Target="http://uk.wikipedia.org/wiki/%D0%A2%D0%B8%D1%81%D0%BA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uk.wikipedia.org/wiki/%D0%A1%D1%96%D1%80%D0%BA%D0%BE%D0%B2%D0%BE%D0%B4%D0%B5%D0%BD%D1%8C" TargetMode="External"/><Relationship Id="rId4" Type="http://schemas.openxmlformats.org/officeDocument/2006/relationships/hyperlink" Target="http://uk.wikipedia.org/wiki/%D0%90%D0%B7%D0%BE%D1%8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5%D1%82%D0%B0%D0%BD" TargetMode="External"/><Relationship Id="rId7" Type="http://schemas.openxmlformats.org/officeDocument/2006/relationships/hyperlink" Target="http://uk.wikipedia.org/wiki/%D0%9D%D0%B0%D1%84%D1%82%D0%B0" TargetMode="External"/><Relationship Id="rId2" Type="http://schemas.openxmlformats.org/officeDocument/2006/relationships/hyperlink" Target="http://uk.wikipedia.org/wiki/%D0%9C%D0%B5%D1%82%D0%B0%D0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F%D1%80%D0%B8%D1%80%D0%BE%D0%B4%D0%BD%D0%B8%D0%B9_%D0%B3%D0%B0%D0%B7" TargetMode="External"/><Relationship Id="rId5" Type="http://schemas.openxmlformats.org/officeDocument/2006/relationships/hyperlink" Target="http://uk.wikipedia.org/wiki/%D0%91%D1%83%D1%82%D0%B0%D0%BD" TargetMode="External"/><Relationship Id="rId4" Type="http://schemas.openxmlformats.org/officeDocument/2006/relationships/hyperlink" Target="http://uk.wikipedia.org/wiki/%D0%9F%D1%80%D0%BE%D0%BF%D0%B0%D0%B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062912" cy="1470025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uk-UA" sz="8800" dirty="0" smtClean="0">
                <a:solidFill>
                  <a:schemeClr val="tx1"/>
                </a:solidFill>
                <a:latin typeface="Impact" pitchFamily="34" charset="0"/>
              </a:rPr>
              <a:t>Алкани </a:t>
            </a:r>
            <a:r>
              <a:rPr lang="uk-UA" sz="6600" dirty="0" smtClean="0"/>
              <a:t> </a:t>
            </a:r>
            <a:endParaRPr lang="ru-RU" sz="6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8062912" cy="1752600"/>
          </a:xfrm>
        </p:spPr>
        <p:txBody>
          <a:bodyPr anchor="t" anchorCtr="0"/>
          <a:lstStyle/>
          <a:p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Підготувала учениця 9-Б класу </a:t>
            </a:r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Кудименко</a:t>
            </a:r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 Діана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399032"/>
          </a:xfrm>
          <a:noFill/>
        </p:spPr>
        <p:txBody>
          <a:bodyPr>
            <a:noAutofit/>
          </a:bodyPr>
          <a:lstStyle/>
          <a:p>
            <a:r>
              <a:rPr lang="ru-RU" sz="1800" b="1" dirty="0" err="1" smtClean="0">
                <a:solidFill>
                  <a:srgbClr val="FF0000"/>
                </a:solidFill>
              </a:rPr>
              <a:t>Алкани</a:t>
            </a:r>
            <a:r>
              <a:rPr lang="ru-RU" sz="1800" b="1" dirty="0" smtClean="0">
                <a:solidFill>
                  <a:srgbClr val="FF0000"/>
                </a:solidFill>
              </a:rPr>
              <a:t>, </a:t>
            </a:r>
            <a:r>
              <a:rPr lang="ru-RU" sz="1800" b="1" dirty="0" err="1" smtClean="0">
                <a:solidFill>
                  <a:srgbClr val="FF0000"/>
                </a:solidFill>
              </a:rPr>
              <a:t>насичені</a:t>
            </a:r>
            <a:r>
              <a:rPr lang="ru-RU" sz="1800" b="1" dirty="0" smtClean="0">
                <a:solidFill>
                  <a:srgbClr val="FF0000"/>
                </a:solidFill>
              </a:rPr>
              <a:t>   </a:t>
            </a:r>
            <a:r>
              <a:rPr lang="ru-RU" sz="1800" b="1" dirty="0" err="1" smtClean="0">
                <a:solidFill>
                  <a:srgbClr val="FF0000"/>
                </a:solidFill>
              </a:rPr>
              <a:t>вуглеводні</a:t>
            </a:r>
            <a:r>
              <a:rPr lang="ru-RU" sz="1800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(рос. </a:t>
            </a:r>
            <a:r>
              <a:rPr lang="ru-RU" sz="1800" i="1" dirty="0" err="1" smtClean="0"/>
              <a:t>алканы</a:t>
            </a:r>
            <a:r>
              <a:rPr lang="ru-RU" sz="1800" dirty="0" smtClean="0"/>
              <a:t>; англ. </a:t>
            </a:r>
            <a:r>
              <a:rPr lang="en-US" sz="1800" i="1" dirty="0" err="1" smtClean="0"/>
              <a:t>alkanes</a:t>
            </a:r>
            <a:r>
              <a:rPr lang="en-US" sz="1800" dirty="0" smtClean="0"/>
              <a:t>; </a:t>
            </a:r>
            <a:r>
              <a:rPr lang="ru-RU" sz="1800" dirty="0" err="1" smtClean="0"/>
              <a:t>нім</a:t>
            </a:r>
            <a:r>
              <a:rPr lang="ru-RU" sz="1800" dirty="0" smtClean="0"/>
              <a:t>. </a:t>
            </a:r>
            <a:r>
              <a:rPr lang="en-US" sz="1800" i="1" dirty="0" err="1" smtClean="0"/>
              <a:t>Alkane</a:t>
            </a:r>
            <a:r>
              <a:rPr lang="en-US" sz="1800" dirty="0" smtClean="0"/>
              <a:t>) - </a:t>
            </a:r>
            <a:r>
              <a:rPr lang="ru-RU" sz="1800" dirty="0" err="1" smtClean="0"/>
              <a:t>насичені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ациклічні</a:t>
            </a:r>
            <a:r>
              <a:rPr lang="ru-RU" sz="1800" dirty="0" smtClean="0"/>
              <a:t> </a:t>
            </a:r>
            <a:r>
              <a:rPr lang="ru-RU" sz="1800" dirty="0" err="1" smtClean="0"/>
              <a:t>вуглеводні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мають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загальну</a:t>
            </a:r>
            <a:r>
              <a:rPr lang="ru-RU" sz="1800" dirty="0" smtClean="0"/>
              <a:t> формулу </a:t>
            </a:r>
            <a:r>
              <a:rPr lang="en-US" sz="1800" dirty="0" err="1" smtClean="0"/>
              <a:t>C</a:t>
            </a:r>
            <a:r>
              <a:rPr lang="en-US" sz="1800" baseline="-25000" dirty="0" err="1" smtClean="0"/>
              <a:t>n</a:t>
            </a:r>
            <a:r>
              <a:rPr lang="en-US" sz="1800" dirty="0" err="1" smtClean="0"/>
              <a:t>H</a:t>
            </a:r>
            <a:r>
              <a:rPr lang="en-US" sz="1800" baseline="-25000" dirty="0" err="1" smtClean="0"/>
              <a:t>2n+2</a:t>
            </a:r>
            <a:r>
              <a:rPr lang="en-US" sz="1800" dirty="0" smtClean="0"/>
              <a:t>,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називають</a:t>
            </a:r>
            <a:r>
              <a:rPr lang="ru-RU" sz="1800" dirty="0" smtClean="0"/>
              <a:t> </a:t>
            </a:r>
            <a:r>
              <a:rPr lang="ru-RU" sz="1800" i="1" dirty="0" err="1" smtClean="0"/>
              <a:t>парафінами</a:t>
            </a:r>
            <a:r>
              <a:rPr lang="ru-RU" sz="1800" dirty="0" smtClean="0"/>
              <a:t>. </a:t>
            </a:r>
            <a:endParaRPr lang="ru-RU" sz="18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72000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ru-RU" dirty="0" err="1" smtClean="0">
                <a:cs typeface="Aharoni" pitchFamily="2" charset="-79"/>
              </a:rPr>
              <a:t>Більшість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їх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хімічних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реакцій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з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різними</a:t>
            </a:r>
            <a:r>
              <a:rPr lang="ru-RU" dirty="0" smtClean="0">
                <a:cs typeface="Aharoni" pitchFamily="2" charset="-79"/>
              </a:rPr>
              <a:t> реагентами </a:t>
            </a:r>
            <a:r>
              <a:rPr lang="ru-RU" dirty="0" err="1" smtClean="0">
                <a:cs typeface="Aharoni" pitchFamily="2" charset="-79"/>
              </a:rPr>
              <a:t>починається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з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розриву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зв'язку</a:t>
            </a:r>
            <a:r>
              <a:rPr lang="ru-RU" dirty="0" smtClean="0">
                <a:cs typeface="Aharoni" pitchFamily="2" charset="-79"/>
              </a:rPr>
              <a:t> С-Н, </a:t>
            </a:r>
            <a:r>
              <a:rPr lang="ru-RU" dirty="0" err="1" smtClean="0">
                <a:cs typeface="Aharoni" pitchFamily="2" charset="-79"/>
              </a:rPr>
              <a:t>тоді</a:t>
            </a:r>
            <a:r>
              <a:rPr lang="ru-RU" dirty="0" smtClean="0">
                <a:cs typeface="Aharoni" pitchFamily="2" charset="-79"/>
              </a:rPr>
              <a:t> як </a:t>
            </a:r>
            <a:r>
              <a:rPr lang="ru-RU" dirty="0" err="1" smtClean="0">
                <a:cs typeface="Aharoni" pitchFamily="2" charset="-79"/>
              </a:rPr>
              <a:t>їх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розпад</a:t>
            </a:r>
            <a:r>
              <a:rPr lang="ru-RU" dirty="0" smtClean="0">
                <a:cs typeface="Aharoni" pitchFamily="2" charset="-79"/>
              </a:rPr>
              <a:t> при </a:t>
            </a:r>
            <a:r>
              <a:rPr lang="ru-RU" dirty="0" err="1" smtClean="0">
                <a:cs typeface="Aharoni" pitchFamily="2" charset="-79"/>
              </a:rPr>
              <a:t>високих</a:t>
            </a:r>
            <a:r>
              <a:rPr lang="ru-RU" dirty="0" smtClean="0">
                <a:cs typeface="Aharoni" pitchFamily="2" charset="-79"/>
              </a:rPr>
              <a:t> температурах </a:t>
            </a:r>
            <a:r>
              <a:rPr lang="ru-RU" dirty="0" err="1" smtClean="0">
                <a:cs typeface="Aharoni" pitchFamily="2" charset="-79"/>
              </a:rPr>
              <a:t>йде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передусім</a:t>
            </a:r>
            <a:r>
              <a:rPr lang="ru-RU" dirty="0" smtClean="0">
                <a:cs typeface="Aharoni" pitchFamily="2" charset="-79"/>
              </a:rPr>
              <a:t> по </a:t>
            </a:r>
            <a:r>
              <a:rPr lang="ru-RU" dirty="0" err="1" smtClean="0">
                <a:cs typeface="Aharoni" pitchFamily="2" charset="-79"/>
              </a:rPr>
              <a:t>зв'язках</a:t>
            </a:r>
            <a:r>
              <a:rPr lang="ru-RU" dirty="0" smtClean="0">
                <a:cs typeface="Aharoni" pitchFamily="2" charset="-79"/>
              </a:rPr>
              <a:t> С-С. </a:t>
            </a:r>
            <a:r>
              <a:rPr lang="ru-RU" dirty="0" err="1" smtClean="0">
                <a:cs typeface="Aharoni" pitchFamily="2" charset="-79"/>
              </a:rPr>
              <a:t>Алкани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складають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значну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частину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вуглеводнів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нафт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і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природних</a:t>
            </a:r>
            <a:r>
              <a:rPr lang="ru-RU" dirty="0" smtClean="0">
                <a:cs typeface="Aharoni" pitchFamily="2" charset="-79"/>
              </a:rPr>
              <a:t> горючих </a:t>
            </a:r>
            <a:r>
              <a:rPr lang="ru-RU" dirty="0" err="1" smtClean="0">
                <a:cs typeface="Aharoni" pitchFamily="2" charset="-79"/>
              </a:rPr>
              <a:t>газів</a:t>
            </a:r>
            <a:r>
              <a:rPr lang="ru-RU" dirty="0" smtClean="0">
                <a:cs typeface="Aharoni" pitchFamily="2" charset="-79"/>
              </a:rPr>
              <a:t>. </a:t>
            </a:r>
            <a:r>
              <a:rPr lang="ru-RU" dirty="0" err="1" smtClean="0">
                <a:cs typeface="Aharoni" pitchFamily="2" charset="-79"/>
              </a:rPr>
              <a:t>Із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нафти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і</a:t>
            </a:r>
            <a:r>
              <a:rPr lang="ru-RU" dirty="0" smtClean="0">
                <a:cs typeface="Aharoni" pitchFamily="2" charset="-79"/>
              </a:rPr>
              <a:t> горючих </a:t>
            </a:r>
            <a:r>
              <a:rPr lang="ru-RU" dirty="0" err="1" smtClean="0">
                <a:cs typeface="Aharoni" pitchFamily="2" charset="-79"/>
              </a:rPr>
              <a:t>газів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виділено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всі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алкани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нормальної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будови</a:t>
            </a:r>
            <a:r>
              <a:rPr lang="ru-RU" dirty="0" smtClean="0">
                <a:cs typeface="Aharoni" pitchFamily="2" charset="-79"/>
              </a:rPr>
              <a:t>, </a:t>
            </a:r>
            <a:r>
              <a:rPr lang="ru-RU" dirty="0" err="1" smtClean="0">
                <a:cs typeface="Aharoni" pitchFamily="2" charset="-79"/>
              </a:rPr>
              <a:t>від</a:t>
            </a:r>
            <a:r>
              <a:rPr lang="ru-RU" dirty="0" smtClean="0">
                <a:cs typeface="Aharoni" pitchFamily="2" charset="-79"/>
              </a:rPr>
              <a:t> метану до </a:t>
            </a:r>
            <a:r>
              <a:rPr lang="ru-RU" dirty="0" err="1" smtClean="0">
                <a:cs typeface="Aharoni" pitchFamily="2" charset="-79"/>
              </a:rPr>
              <a:t>тритриаконтану</a:t>
            </a:r>
            <a:r>
              <a:rPr lang="ru-RU" dirty="0" smtClean="0">
                <a:cs typeface="Aharoni" pitchFamily="2" charset="-79"/>
              </a:rPr>
              <a:t> (</a:t>
            </a:r>
            <a:r>
              <a:rPr lang="ru-RU" dirty="0" err="1" smtClean="0">
                <a:cs typeface="Aharoni" pitchFamily="2" charset="-79"/>
              </a:rPr>
              <a:t>С</a:t>
            </a:r>
            <a:r>
              <a:rPr lang="ru-RU" baseline="-25000" dirty="0" err="1" smtClean="0">
                <a:cs typeface="Aharoni" pitchFamily="2" charset="-79"/>
              </a:rPr>
              <a:t>33</a:t>
            </a:r>
            <a:r>
              <a:rPr lang="ru-RU" dirty="0" err="1" smtClean="0">
                <a:cs typeface="Aharoni" pitchFamily="2" charset="-79"/>
              </a:rPr>
              <a:t>Н</a:t>
            </a:r>
            <a:r>
              <a:rPr lang="ru-RU" baseline="-25000" dirty="0" err="1" smtClean="0">
                <a:cs typeface="Aharoni" pitchFamily="2" charset="-79"/>
              </a:rPr>
              <a:t>68</a:t>
            </a:r>
            <a:r>
              <a:rPr lang="ru-RU" dirty="0" smtClean="0">
                <a:cs typeface="Aharoni" pitchFamily="2" charset="-79"/>
              </a:rPr>
              <a:t>) </a:t>
            </a:r>
            <a:r>
              <a:rPr lang="ru-RU" dirty="0" err="1" smtClean="0">
                <a:cs typeface="Aharoni" pitchFamily="2" charset="-79"/>
              </a:rPr>
              <a:t>включно</a:t>
            </a:r>
            <a:r>
              <a:rPr lang="ru-RU" dirty="0" smtClean="0">
                <a:cs typeface="Aharoni" pitchFamily="2" charset="-79"/>
              </a:rPr>
              <a:t>. </a:t>
            </a:r>
            <a:r>
              <a:rPr lang="ru-RU" dirty="0" err="1" smtClean="0">
                <a:cs typeface="Aharoni" pitchFamily="2" charset="-79"/>
              </a:rPr>
              <a:t>Оскільки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алкани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містять</a:t>
            </a:r>
            <a:r>
              <a:rPr lang="ru-RU" dirty="0" smtClean="0">
                <a:cs typeface="Aharoni" pitchFamily="2" charset="-79"/>
              </a:rPr>
              <a:t> максимально </a:t>
            </a:r>
            <a:r>
              <a:rPr lang="ru-RU" dirty="0" err="1" smtClean="0">
                <a:cs typeface="Aharoni" pitchFamily="2" charset="-79"/>
              </a:rPr>
              <a:t>можливу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кількість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водню</a:t>
            </a:r>
            <a:r>
              <a:rPr lang="ru-RU" dirty="0" smtClean="0">
                <a:cs typeface="Aharoni" pitchFamily="2" charset="-79"/>
              </a:rPr>
              <a:t> в </a:t>
            </a:r>
            <a:r>
              <a:rPr lang="ru-RU" dirty="0" err="1" smtClean="0">
                <a:cs typeface="Aharoni" pitchFamily="2" charset="-79"/>
              </a:rPr>
              <a:t>молекулі</a:t>
            </a:r>
            <a:r>
              <a:rPr lang="ru-RU" dirty="0" smtClean="0">
                <a:cs typeface="Aharoni" pitchFamily="2" charset="-79"/>
              </a:rPr>
              <a:t>, то вони </a:t>
            </a:r>
            <a:r>
              <a:rPr lang="ru-RU" dirty="0" err="1" smtClean="0">
                <a:cs typeface="Aharoni" pitchFamily="2" charset="-79"/>
              </a:rPr>
              <a:t>характеризуються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найбільшою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масовою</a:t>
            </a:r>
            <a:r>
              <a:rPr lang="ru-RU" dirty="0" smtClean="0">
                <a:cs typeface="Aharoni" pitchFamily="2" charset="-79"/>
              </a:rPr>
              <a:t> теплотою </a:t>
            </a:r>
            <a:r>
              <a:rPr lang="ru-RU" dirty="0" err="1" smtClean="0">
                <a:cs typeface="Aharoni" pitchFamily="2" charset="-79"/>
              </a:rPr>
              <a:t>згоряння</a:t>
            </a:r>
            <a:r>
              <a:rPr lang="ru-RU" dirty="0" smtClean="0">
                <a:cs typeface="Aharoni" pitchFamily="2" charset="-79"/>
              </a:rPr>
              <a:t> (</a:t>
            </a:r>
            <a:r>
              <a:rPr lang="ru-RU" dirty="0" err="1" smtClean="0">
                <a:cs typeface="Aharoni" pitchFamily="2" charset="-79"/>
              </a:rPr>
              <a:t>енергоємністю</a:t>
            </a:r>
            <a:r>
              <a:rPr lang="ru-RU" dirty="0" smtClean="0">
                <a:cs typeface="Aharoni" pitchFamily="2" charset="-79"/>
              </a:rPr>
              <a:t>), а </a:t>
            </a:r>
            <a:r>
              <a:rPr lang="ru-RU" dirty="0" err="1" smtClean="0">
                <a:cs typeface="Aharoni" pitchFamily="2" charset="-79"/>
              </a:rPr>
              <a:t>з</a:t>
            </a:r>
            <a:r>
              <a:rPr lang="ru-RU" dirty="0" smtClean="0">
                <a:cs typeface="Aharoni" pitchFamily="2" charset="-79"/>
              </a:rPr>
              <a:t> ростом </a:t>
            </a:r>
            <a:r>
              <a:rPr lang="ru-RU" dirty="0" err="1" smtClean="0">
                <a:cs typeface="Aharoni" pitchFamily="2" charset="-79"/>
              </a:rPr>
              <a:t>кількості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атомів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масова</a:t>
            </a:r>
            <a:r>
              <a:rPr lang="ru-RU" dirty="0" smtClean="0">
                <a:cs typeface="Aharoni" pitchFamily="2" charset="-79"/>
              </a:rPr>
              <a:t> теплота </a:t>
            </a:r>
            <a:r>
              <a:rPr lang="ru-RU" dirty="0" err="1" smtClean="0">
                <a:cs typeface="Aharoni" pitchFamily="2" charset="-79"/>
              </a:rPr>
              <a:t>згоряння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алканів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зменшується</a:t>
            </a:r>
            <a:r>
              <a:rPr lang="ru-RU" dirty="0" smtClean="0">
                <a:cs typeface="Aharoni" pitchFamily="2" charset="-79"/>
              </a:rPr>
              <a:t> (в метану 50207 кДж/кг). </a:t>
            </a:r>
            <a:r>
              <a:rPr lang="ru-RU" dirty="0" err="1" smtClean="0">
                <a:cs typeface="Aharoni" pitchFamily="2" charset="-79"/>
              </a:rPr>
              <a:t>Внаслідок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низької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густини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об'ємна</a:t>
            </a:r>
            <a:r>
              <a:rPr lang="ru-RU" dirty="0" smtClean="0">
                <a:cs typeface="Aharoni" pitchFamily="2" charset="-79"/>
              </a:rPr>
              <a:t> теплота </a:t>
            </a:r>
            <a:r>
              <a:rPr lang="ru-RU" dirty="0" err="1" smtClean="0">
                <a:cs typeface="Aharoni" pitchFamily="2" charset="-79"/>
              </a:rPr>
              <a:t>згоряння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алканів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менша</a:t>
            </a:r>
            <a:r>
              <a:rPr lang="ru-RU" dirty="0" smtClean="0">
                <a:cs typeface="Aharoni" pitchFamily="2" charset="-79"/>
              </a:rPr>
              <a:t>, </a:t>
            </a:r>
            <a:r>
              <a:rPr lang="ru-RU" dirty="0" err="1" smtClean="0">
                <a:cs typeface="Aharoni" pitchFamily="2" charset="-79"/>
              </a:rPr>
              <a:t>ніж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вуглеводнів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іншої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будови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з</a:t>
            </a:r>
            <a:r>
              <a:rPr lang="ru-RU" dirty="0" smtClean="0">
                <a:cs typeface="Aharoni" pitchFamily="2" charset="-79"/>
              </a:rPr>
              <a:t> такою ж </a:t>
            </a:r>
            <a:r>
              <a:rPr lang="ru-RU" dirty="0" err="1" smtClean="0">
                <a:cs typeface="Aharoni" pitchFamily="2" charset="-79"/>
              </a:rPr>
              <a:t>кількістю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вуглецевих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атомів</a:t>
            </a:r>
            <a:r>
              <a:rPr lang="ru-RU" dirty="0" smtClean="0">
                <a:cs typeface="Aharoni" pitchFamily="2" charset="-79"/>
              </a:rPr>
              <a:t> у </a:t>
            </a:r>
            <a:r>
              <a:rPr lang="ru-RU" dirty="0" err="1" smtClean="0">
                <a:cs typeface="Aharoni" pitchFamily="2" charset="-79"/>
              </a:rPr>
              <a:t>молекулі</a:t>
            </a:r>
            <a:r>
              <a:rPr lang="ru-RU" dirty="0" smtClean="0">
                <a:cs typeface="Aharoni" pitchFamily="2" charset="-79"/>
              </a:rPr>
              <a:t>. За </a:t>
            </a:r>
            <a:r>
              <a:rPr lang="ru-RU" dirty="0" err="1" smtClean="0">
                <a:cs typeface="Aharoni" pitchFamily="2" charset="-79"/>
              </a:rPr>
              <a:t>агрегатним</a:t>
            </a:r>
            <a:r>
              <a:rPr lang="ru-RU" dirty="0" smtClean="0">
                <a:cs typeface="Aharoni" pitchFamily="2" charset="-79"/>
              </a:rPr>
              <a:t> складом </a:t>
            </a:r>
            <a:r>
              <a:rPr lang="ru-RU" dirty="0" err="1" smtClean="0">
                <a:cs typeface="Aharoni" pitchFamily="2" charset="-79"/>
              </a:rPr>
              <a:t>алкани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діляться</a:t>
            </a:r>
            <a:r>
              <a:rPr lang="ru-RU" dirty="0" smtClean="0">
                <a:cs typeface="Aharoni" pitchFamily="2" charset="-79"/>
              </a:rPr>
              <a:t> на </a:t>
            </a:r>
            <a:r>
              <a:rPr lang="ru-RU" dirty="0" err="1" smtClean="0">
                <a:cs typeface="Aharoni" pitchFamily="2" charset="-79"/>
              </a:rPr>
              <a:t>газоподібні</a:t>
            </a:r>
            <a:r>
              <a:rPr lang="ru-RU" dirty="0" smtClean="0">
                <a:cs typeface="Aharoni" pitchFamily="2" charset="-79"/>
              </a:rPr>
              <a:t> (</a:t>
            </a:r>
            <a:r>
              <a:rPr lang="ru-RU" dirty="0" err="1" smtClean="0">
                <a:cs typeface="Aharoni" pitchFamily="2" charset="-79"/>
              </a:rPr>
              <a:t>С1-С4</a:t>
            </a:r>
            <a:r>
              <a:rPr lang="ru-RU" dirty="0" smtClean="0">
                <a:cs typeface="Aharoni" pitchFamily="2" charset="-79"/>
              </a:rPr>
              <a:t>), </a:t>
            </a:r>
            <a:r>
              <a:rPr lang="ru-RU" dirty="0" err="1" smtClean="0">
                <a:cs typeface="Aharoni" pitchFamily="2" charset="-79"/>
              </a:rPr>
              <a:t>рідкі</a:t>
            </a:r>
            <a:r>
              <a:rPr lang="ru-RU" dirty="0" smtClean="0">
                <a:cs typeface="Aharoni" pitchFamily="2" charset="-79"/>
              </a:rPr>
              <a:t> (</a:t>
            </a:r>
            <a:r>
              <a:rPr lang="ru-RU" dirty="0" err="1" smtClean="0">
                <a:cs typeface="Aharoni" pitchFamily="2" charset="-79"/>
              </a:rPr>
              <a:t>С5-С17</a:t>
            </a:r>
            <a:r>
              <a:rPr lang="ru-RU" dirty="0" smtClean="0">
                <a:cs typeface="Aharoni" pitchFamily="2" charset="-79"/>
              </a:rPr>
              <a:t>) </a:t>
            </a:r>
            <a:r>
              <a:rPr lang="ru-RU" dirty="0" err="1" smtClean="0">
                <a:cs typeface="Aharoni" pitchFamily="2" charset="-79"/>
              </a:rPr>
              <a:t>і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тверді</a:t>
            </a:r>
            <a:r>
              <a:rPr lang="ru-RU" dirty="0" smtClean="0">
                <a:cs typeface="Aharoni" pitchFamily="2" charset="-79"/>
              </a:rPr>
              <a:t> (</a:t>
            </a:r>
            <a:r>
              <a:rPr lang="ru-RU" dirty="0" err="1" smtClean="0">
                <a:cs typeface="Aharoni" pitchFamily="2" charset="-79"/>
              </a:rPr>
              <a:t>починаючи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з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С18</a:t>
            </a:r>
            <a:r>
              <a:rPr lang="ru-RU" dirty="0" smtClean="0">
                <a:cs typeface="Aharoni" pitchFamily="2" charset="-79"/>
              </a:rPr>
              <a:t>), </a:t>
            </a:r>
            <a:r>
              <a:rPr lang="ru-RU" dirty="0" err="1" smtClean="0">
                <a:cs typeface="Aharoni" pitchFamily="2" charset="-79"/>
              </a:rPr>
              <a:t>що</a:t>
            </a:r>
            <a:r>
              <a:rPr lang="ru-RU" dirty="0" smtClean="0">
                <a:cs typeface="Aharoni" pitchFamily="2" charset="-79"/>
              </a:rPr>
              <a:t> </a:t>
            </a:r>
            <a:r>
              <a:rPr lang="ru-RU" dirty="0" err="1" smtClean="0">
                <a:cs typeface="Aharoni" pitchFamily="2" charset="-79"/>
              </a:rPr>
              <a:t>кристалізуються</a:t>
            </a:r>
            <a:r>
              <a:rPr lang="ru-RU" dirty="0" smtClean="0">
                <a:cs typeface="Aharoni" pitchFamily="2" charset="-79"/>
              </a:rPr>
              <a:t> при </a:t>
            </a:r>
            <a:r>
              <a:rPr lang="ru-RU" dirty="0" err="1" smtClean="0">
                <a:cs typeface="Aharoni" pitchFamily="2" charset="-79"/>
              </a:rPr>
              <a:t>200°</a:t>
            </a:r>
            <a:r>
              <a:rPr lang="en-US" dirty="0" smtClean="0">
                <a:latin typeface="Elephant" pitchFamily="18" charset="0"/>
                <a:cs typeface="Aharoni" pitchFamily="2" charset="-79"/>
              </a:rPr>
              <a:t>C</a:t>
            </a:r>
            <a:r>
              <a:rPr lang="en-US" dirty="0" smtClean="0">
                <a:latin typeface="Elephant" pitchFamily="18" charset="0"/>
              </a:rPr>
              <a:t>.</a:t>
            </a:r>
            <a:endParaRPr lang="ru-RU" dirty="0"/>
          </a:p>
        </p:txBody>
      </p:sp>
      <p:pic>
        <p:nvPicPr>
          <p:cNvPr id="8" name="Рисунок 7" descr="хімія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5733256"/>
            <a:ext cx="2236465" cy="930914"/>
          </a:xfrm>
          <a:prstGeom prst="rect">
            <a:avLst/>
          </a:prstGeom>
          <a:ln w="76200" cap="rnd" cmpd="thinThick">
            <a:solidFill>
              <a:srgbClr val="00B050"/>
            </a:solidFill>
            <a:bevel/>
          </a:ln>
        </p:spPr>
      </p:pic>
      <p:sp>
        <p:nvSpPr>
          <p:cNvPr id="10" name="TextBox 9"/>
          <p:cNvSpPr txBox="1"/>
          <p:nvPr/>
        </p:nvSpPr>
        <p:spPr>
          <a:xfrm>
            <a:off x="2051720" y="587727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omic Sans MS" pitchFamily="66" charset="0"/>
              </a:rPr>
              <a:t>Структурна формула 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n-</a:t>
            </a:r>
            <a:r>
              <a:rPr lang="ru-RU" dirty="0" err="1">
                <a:latin typeface="Comic Sans MS" pitchFamily="66" charset="0"/>
              </a:rPr>
              <a:t>Алкану</a:t>
            </a:r>
            <a:endParaRPr lang="ru-RU" dirty="0">
              <a:latin typeface="Comic Sans MS" pitchFamily="66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851920" y="6381328"/>
            <a:ext cx="136815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1340768"/>
            <a:ext cx="71287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1.Газоподібна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/>
              <a:t> водою </a:t>
            </a:r>
            <a:r>
              <a:rPr lang="ru-RU" dirty="0" err="1"/>
              <a:t>утворювати</a:t>
            </a:r>
            <a:r>
              <a:rPr lang="ru-RU" dirty="0"/>
              <a:t>, особливо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, </a:t>
            </a:r>
            <a:r>
              <a:rPr lang="ru-RU" dirty="0" err="1"/>
              <a:t>молекулярні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— </a:t>
            </a:r>
            <a:r>
              <a:rPr lang="ru-RU" dirty="0" err="1"/>
              <a:t>газогідрати</a:t>
            </a:r>
            <a:r>
              <a:rPr lang="ru-RU" dirty="0"/>
              <a:t>, для </a:t>
            </a:r>
            <a:r>
              <a:rPr lang="ru-RU" dirty="0" err="1"/>
              <a:t>яких</a:t>
            </a:r>
            <a:r>
              <a:rPr lang="ru-RU" dirty="0"/>
              <a:t> температура </a:t>
            </a:r>
            <a:r>
              <a:rPr lang="ru-RU" dirty="0" err="1"/>
              <a:t>розкладу</a:t>
            </a:r>
            <a:r>
              <a:rPr lang="ru-RU" dirty="0"/>
              <a:t> при </a:t>
            </a:r>
            <a:r>
              <a:rPr lang="ru-RU" dirty="0" err="1">
                <a:hlinkClick r:id="rId2" tooltip="Тиск"/>
              </a:rPr>
              <a:t>тиску</a:t>
            </a:r>
            <a:r>
              <a:rPr lang="ru-RU" dirty="0"/>
              <a:t> 0,1 МПа </a:t>
            </a:r>
            <a:r>
              <a:rPr lang="ru-RU" dirty="0" err="1"/>
              <a:t>і</a:t>
            </a:r>
            <a:r>
              <a:rPr lang="ru-RU" dirty="0"/>
              <a:t> критична температура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: </a:t>
            </a:r>
            <a:r>
              <a:rPr lang="ru-RU" dirty="0" err="1"/>
              <a:t>з</a:t>
            </a:r>
            <a:r>
              <a:rPr lang="ru-RU" dirty="0"/>
              <a:t> метаном — 29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21,50°</a:t>
            </a:r>
            <a:r>
              <a:rPr lang="en-US" dirty="0"/>
              <a:t>C,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етаном</a:t>
            </a:r>
            <a:r>
              <a:rPr lang="ru-RU" dirty="0"/>
              <a:t> — 15,8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14,50°</a:t>
            </a:r>
            <a:r>
              <a:rPr lang="en-US" dirty="0"/>
              <a:t>C, </a:t>
            </a:r>
            <a:r>
              <a:rPr lang="ru-RU" dirty="0" err="1"/>
              <a:t>з</a:t>
            </a:r>
            <a:r>
              <a:rPr lang="ru-RU" dirty="0"/>
              <a:t> пропаном 0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8,50°</a:t>
            </a:r>
            <a:r>
              <a:rPr lang="en-US" dirty="0"/>
              <a:t>C.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гідрати</a:t>
            </a:r>
            <a:r>
              <a:rPr lang="ru-RU" dirty="0"/>
              <a:t> часто </a:t>
            </a:r>
            <a:r>
              <a:rPr lang="ru-RU" dirty="0" err="1"/>
              <a:t>вимерзають</a:t>
            </a:r>
            <a:r>
              <a:rPr lang="ru-RU" dirty="0"/>
              <a:t> на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стінках</a:t>
            </a:r>
            <a:r>
              <a:rPr lang="ru-RU" dirty="0"/>
              <a:t> </a:t>
            </a:r>
            <a:r>
              <a:rPr lang="ru-RU" dirty="0" err="1"/>
              <a:t>газопроводів</a:t>
            </a:r>
            <a:r>
              <a:rPr lang="ru-RU" dirty="0"/>
              <a:t>. </a:t>
            </a:r>
            <a:r>
              <a:rPr lang="ru-RU" dirty="0" err="1"/>
              <a:t>Гідрати</a:t>
            </a:r>
            <a:r>
              <a:rPr lang="ru-RU" dirty="0"/>
              <a:t> —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включення</a:t>
            </a:r>
            <a:r>
              <a:rPr lang="ru-RU" dirty="0"/>
              <a:t> (</a:t>
            </a:r>
            <a:r>
              <a:rPr lang="ru-RU" dirty="0" err="1"/>
              <a:t>клатрати</a:t>
            </a:r>
            <a:r>
              <a:rPr lang="ru-RU" dirty="0"/>
              <a:t>) —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снігоподібні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формулою М</a:t>
            </a:r>
            <a:r>
              <a:rPr lang="en-US" baseline="-25000" dirty="0"/>
              <a:t>n</a:t>
            </a:r>
            <a:r>
              <a:rPr lang="en-US" dirty="0"/>
              <a:t> </a:t>
            </a:r>
            <a:r>
              <a:rPr lang="ru-RU" dirty="0" err="1"/>
              <a:t>Н</a:t>
            </a:r>
            <a:r>
              <a:rPr lang="ru-RU" baseline="-25000" dirty="0" err="1"/>
              <a:t>2</a:t>
            </a:r>
            <a:r>
              <a:rPr lang="ru-RU" dirty="0" err="1"/>
              <a:t>О</a:t>
            </a:r>
            <a:r>
              <a:rPr lang="ru-RU" dirty="0"/>
              <a:t>, де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en-US" dirty="0"/>
              <a:t>n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5,75 до 17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складу газу </a:t>
            </a:r>
            <a:r>
              <a:rPr lang="ru-RU" dirty="0" err="1"/>
              <a:t>і</a:t>
            </a:r>
            <a:r>
              <a:rPr lang="ru-RU" dirty="0"/>
              <a:t> умов </a:t>
            </a:r>
            <a:r>
              <a:rPr lang="ru-RU" dirty="0" err="1"/>
              <a:t>утворення</a:t>
            </a:r>
            <a:r>
              <a:rPr lang="ru-RU" dirty="0"/>
              <a:t>. </a:t>
            </a:r>
            <a:r>
              <a:rPr lang="ru-RU" dirty="0" err="1"/>
              <a:t>Природні</a:t>
            </a:r>
            <a:r>
              <a:rPr lang="ru-RU" dirty="0"/>
              <a:t> гази </a:t>
            </a:r>
            <a:r>
              <a:rPr lang="ru-RU" dirty="0" err="1"/>
              <a:t>містять</a:t>
            </a:r>
            <a:r>
              <a:rPr lang="ru-RU" dirty="0"/>
              <a:t> в основному метан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20% в </a:t>
            </a:r>
            <a:r>
              <a:rPr lang="ru-RU" dirty="0" err="1"/>
              <a:t>сумі</a:t>
            </a:r>
            <a:r>
              <a:rPr lang="ru-RU" dirty="0"/>
              <a:t> </a:t>
            </a:r>
            <a:r>
              <a:rPr lang="ru-RU" dirty="0" err="1"/>
              <a:t>етану</a:t>
            </a:r>
            <a:r>
              <a:rPr lang="ru-RU" dirty="0"/>
              <a:t>, пропану </a:t>
            </a:r>
            <a:r>
              <a:rPr lang="ru-RU" dirty="0" err="1"/>
              <a:t>і</a:t>
            </a:r>
            <a:r>
              <a:rPr lang="ru-RU" dirty="0"/>
              <a:t> бутану, </a:t>
            </a:r>
            <a:r>
              <a:rPr lang="ru-RU" dirty="0" err="1"/>
              <a:t>домішки</a:t>
            </a:r>
            <a:r>
              <a:rPr lang="ru-RU" dirty="0"/>
              <a:t> </a:t>
            </a:r>
            <a:r>
              <a:rPr lang="ru-RU" dirty="0" err="1"/>
              <a:t>легкокиплячих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— пентану, </a:t>
            </a:r>
            <a:r>
              <a:rPr lang="ru-RU" dirty="0" err="1"/>
              <a:t>гексану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присутні</a:t>
            </a:r>
            <a:r>
              <a:rPr lang="ru-RU" dirty="0"/>
              <a:t> в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 </a:t>
            </a:r>
            <a:r>
              <a:rPr lang="ru-RU" dirty="0" smtClean="0">
                <a:hlinkClick r:id="rId3" tooltip="Вуглекислий газ"/>
              </a:rPr>
              <a:t>оксид </a:t>
            </a:r>
            <a:r>
              <a:rPr lang="ru-RU" dirty="0" err="1">
                <a:hlinkClick r:id="rId3" tooltip="Вуглекислий газ"/>
              </a:rPr>
              <a:t>вуглецю</a:t>
            </a:r>
            <a:r>
              <a:rPr lang="ru-RU" dirty="0"/>
              <a:t> (</a:t>
            </a:r>
            <a:r>
              <a:rPr lang="en-US" dirty="0"/>
              <a:t>IV), </a:t>
            </a:r>
            <a:r>
              <a:rPr lang="ru-RU" dirty="0">
                <a:hlinkClick r:id="rId4" tooltip="Азот"/>
              </a:rPr>
              <a:t>азот</a:t>
            </a:r>
            <a:r>
              <a:rPr lang="ru-RU" dirty="0"/>
              <a:t>, </a:t>
            </a:r>
            <a:r>
              <a:rPr lang="ru-RU" dirty="0" err="1">
                <a:hlinkClick r:id="rId5" tooltip="Сірководень"/>
              </a:rPr>
              <a:t>сірководень</a:t>
            </a:r>
            <a:r>
              <a:rPr lang="ru-RU" dirty="0"/>
              <a:t> 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інертні</a:t>
            </a:r>
            <a:r>
              <a:rPr lang="ru-RU" dirty="0"/>
              <a:t> гази.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04664"/>
            <a:ext cx="6480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2.Рідка</a:t>
            </a:r>
            <a:r>
              <a:rPr lang="ru-RU" dirty="0" smtClean="0"/>
              <a:t>: </a:t>
            </a:r>
          </a:p>
          <a:p>
            <a:r>
              <a:rPr lang="ru-RU" dirty="0" smtClean="0"/>
              <a:t>Особливо </a:t>
            </a:r>
            <a:r>
              <a:rPr lang="ru-RU" dirty="0" err="1" smtClean="0"/>
              <a:t>нормальної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у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м'яких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окиснюватися</a:t>
            </a:r>
            <a:r>
              <a:rPr lang="ru-RU" dirty="0" smtClean="0"/>
              <a:t> киснем </a:t>
            </a:r>
            <a:r>
              <a:rPr lang="ru-RU" dirty="0" err="1" smtClean="0"/>
              <a:t>повітря</a:t>
            </a:r>
            <a:r>
              <a:rPr lang="ru-RU" dirty="0" smtClean="0"/>
              <a:t>. Вони </a:t>
            </a:r>
            <a:r>
              <a:rPr lang="ru-RU" dirty="0" err="1" smtClean="0"/>
              <a:t>є</a:t>
            </a:r>
            <a:r>
              <a:rPr lang="ru-RU" dirty="0" smtClean="0"/>
              <a:t> компонентами моторного </a:t>
            </a:r>
            <a:r>
              <a:rPr lang="ru-RU" dirty="0" err="1" smtClean="0"/>
              <a:t>палива</a:t>
            </a:r>
            <a:r>
              <a:rPr lang="ru-RU" dirty="0" smtClean="0"/>
              <a:t>: бензину, </a:t>
            </a:r>
            <a:r>
              <a:rPr lang="ru-RU" dirty="0" err="1" smtClean="0"/>
              <a:t>газотурбінних</a:t>
            </a:r>
            <a:r>
              <a:rPr lang="ru-RU" dirty="0" smtClean="0"/>
              <a:t> (</a:t>
            </a:r>
            <a:r>
              <a:rPr lang="ru-RU" dirty="0" err="1" smtClean="0"/>
              <a:t>авіаційних</a:t>
            </a:r>
            <a:r>
              <a:rPr lang="ru-RU" dirty="0" smtClean="0"/>
              <a:t>, </a:t>
            </a:r>
            <a:r>
              <a:rPr lang="ru-RU" dirty="0" err="1" smtClean="0"/>
              <a:t>наземних</a:t>
            </a:r>
            <a:r>
              <a:rPr lang="ru-RU" dirty="0" smtClean="0"/>
              <a:t>, </a:t>
            </a:r>
            <a:r>
              <a:rPr lang="ru-RU" dirty="0" err="1" smtClean="0"/>
              <a:t>морських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дизельних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564904"/>
            <a:ext cx="66967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3.Тверда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нафтової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при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змащувальних</a:t>
            </a:r>
            <a:r>
              <a:rPr lang="ru-RU" dirty="0" smtClean="0"/>
              <a:t> олив, </a:t>
            </a:r>
            <a:r>
              <a:rPr lang="ru-RU" dirty="0" err="1" smtClean="0"/>
              <a:t>оскільки</a:t>
            </a:r>
            <a:r>
              <a:rPr lang="ru-RU" dirty="0" smtClean="0"/>
              <a:t> вони </a:t>
            </a:r>
            <a:r>
              <a:rPr lang="ru-RU" dirty="0" err="1" smtClean="0"/>
              <a:t>викристалізовуються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оливи</a:t>
            </a:r>
            <a:r>
              <a:rPr lang="ru-RU" dirty="0" smtClean="0"/>
              <a:t>, </a:t>
            </a:r>
            <a:r>
              <a:rPr lang="ru-RU" dirty="0" err="1" smtClean="0"/>
              <a:t>зменшуючи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рухомість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зумовлюючи</a:t>
            </a:r>
            <a:r>
              <a:rPr lang="ru-RU" dirty="0" smtClean="0"/>
              <a:t> </a:t>
            </a:r>
            <a:r>
              <a:rPr lang="ru-RU" dirty="0" err="1" smtClean="0"/>
              <a:t>застигання</a:t>
            </a:r>
            <a:r>
              <a:rPr lang="ru-RU" dirty="0" smtClean="0"/>
              <a:t> при </a:t>
            </a:r>
            <a:r>
              <a:rPr lang="ru-RU" dirty="0" err="1" smtClean="0"/>
              <a:t>високих</a:t>
            </a:r>
            <a:r>
              <a:rPr lang="ru-RU" dirty="0" smtClean="0"/>
              <a:t> температурах. </a:t>
            </a:r>
            <a:r>
              <a:rPr lang="ru-RU" dirty="0" err="1" smtClean="0"/>
              <a:t>Тверді</a:t>
            </a:r>
            <a:r>
              <a:rPr lang="ru-RU" dirty="0" smtClean="0"/>
              <a:t> </a:t>
            </a:r>
            <a:r>
              <a:rPr lang="ru-RU" dirty="0" err="1" smtClean="0"/>
              <a:t>алкани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—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парафін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церезин.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1112" y="476672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 </a:t>
            </a:r>
            <a:r>
              <a:rPr lang="ru-RU" dirty="0" err="1"/>
              <a:t>насичених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належать </a:t>
            </a:r>
            <a:r>
              <a:rPr lang="ru-RU" dirty="0">
                <a:hlinkClick r:id="rId2" tooltip="Метан"/>
              </a:rPr>
              <a:t>метан</a:t>
            </a:r>
            <a:r>
              <a:rPr lang="ru-RU" dirty="0"/>
              <a:t> </a:t>
            </a:r>
            <a:r>
              <a:rPr lang="en-US" dirty="0" err="1"/>
              <a:t>CH</a:t>
            </a:r>
            <a:r>
              <a:rPr lang="en-US" baseline="-25000" dirty="0" err="1"/>
              <a:t>4</a:t>
            </a:r>
            <a:r>
              <a:rPr lang="en-US" dirty="0"/>
              <a:t>, </a:t>
            </a:r>
            <a:r>
              <a:rPr lang="ru-RU" dirty="0" err="1">
                <a:hlinkClick r:id="rId3" tooltip="Етан"/>
              </a:rPr>
              <a:t>етан</a:t>
            </a:r>
            <a:r>
              <a:rPr lang="ru-RU" dirty="0"/>
              <a:t> </a:t>
            </a:r>
            <a:r>
              <a:rPr lang="en-US" dirty="0" err="1"/>
              <a:t>C</a:t>
            </a:r>
            <a:r>
              <a:rPr lang="en-US" baseline="-25000" dirty="0" err="1"/>
              <a:t>2</a:t>
            </a:r>
            <a:r>
              <a:rPr lang="en-US" dirty="0" err="1"/>
              <a:t>H</a:t>
            </a:r>
            <a:r>
              <a:rPr lang="en-US" baseline="-25000" dirty="0" err="1"/>
              <a:t>6</a:t>
            </a:r>
            <a:r>
              <a:rPr lang="en-US" dirty="0"/>
              <a:t> </a:t>
            </a:r>
            <a:r>
              <a:rPr lang="ru-RU" dirty="0">
                <a:hlinkClick r:id="rId4" tooltip="Пропан"/>
              </a:rPr>
              <a:t>пропан</a:t>
            </a:r>
            <a:r>
              <a:rPr lang="ru-RU" dirty="0"/>
              <a:t> </a:t>
            </a:r>
            <a:r>
              <a:rPr lang="en-US" dirty="0" err="1"/>
              <a:t>C</a:t>
            </a:r>
            <a:r>
              <a:rPr lang="en-US" baseline="-25000" dirty="0" err="1"/>
              <a:t>3</a:t>
            </a:r>
            <a:r>
              <a:rPr lang="en-US" dirty="0" err="1"/>
              <a:t>H</a:t>
            </a:r>
            <a:r>
              <a:rPr lang="en-US" baseline="-25000" dirty="0" err="1"/>
              <a:t>8</a:t>
            </a:r>
            <a:r>
              <a:rPr lang="en-US" dirty="0"/>
              <a:t>, </a:t>
            </a:r>
            <a:r>
              <a:rPr lang="ru-RU" dirty="0">
                <a:hlinkClick r:id="rId5" tooltip="Бутан"/>
              </a:rPr>
              <a:t>бутан</a:t>
            </a:r>
            <a:r>
              <a:rPr lang="ru-RU" dirty="0"/>
              <a:t> </a:t>
            </a:r>
            <a:r>
              <a:rPr lang="en-US" dirty="0" err="1"/>
              <a:t>C</a:t>
            </a:r>
            <a:r>
              <a:rPr lang="en-US" baseline="-25000" dirty="0" err="1"/>
              <a:t>4</a:t>
            </a:r>
            <a:r>
              <a:rPr lang="en-US" dirty="0" err="1"/>
              <a:t>H</a:t>
            </a:r>
            <a:r>
              <a:rPr lang="en-US" baseline="-25000" dirty="0" err="1"/>
              <a:t>10</a:t>
            </a:r>
            <a:r>
              <a:rPr lang="en-US" dirty="0"/>
              <a:t> 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за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хімічними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до метану. </a:t>
            </a:r>
            <a:r>
              <a:rPr lang="ru-RU" dirty="0" err="1"/>
              <a:t>Легкі</a:t>
            </a:r>
            <a:r>
              <a:rPr lang="ru-RU" dirty="0"/>
              <a:t> </a:t>
            </a:r>
            <a:r>
              <a:rPr lang="ru-RU" dirty="0" err="1"/>
              <a:t>алкани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 </a:t>
            </a:r>
            <a:r>
              <a:rPr lang="ru-RU" dirty="0">
                <a:hlinkClick r:id="rId2" tooltip="Метан"/>
              </a:rPr>
              <a:t>метан</a:t>
            </a:r>
            <a:r>
              <a:rPr lang="ru-RU" dirty="0"/>
              <a:t>, </a:t>
            </a:r>
            <a:r>
              <a:rPr lang="ru-RU" dirty="0" err="1">
                <a:hlinkClick r:id="rId3" tooltip="Етан"/>
              </a:rPr>
              <a:t>етан</a:t>
            </a:r>
            <a:r>
              <a:rPr lang="ru-RU" dirty="0"/>
              <a:t>, </a:t>
            </a:r>
            <a:r>
              <a:rPr lang="ru-RU" dirty="0">
                <a:hlinkClick r:id="rId4" tooltip="Пропан"/>
              </a:rPr>
              <a:t>пропан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>
                <a:hlinkClick r:id="rId5" tooltip="Бутан"/>
              </a:rPr>
              <a:t>бутан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безбарвні</a:t>
            </a:r>
            <a:r>
              <a:rPr lang="ru-RU" dirty="0"/>
              <a:t> гази;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важкі</a:t>
            </a:r>
            <a:r>
              <a:rPr lang="ru-RU" dirty="0"/>
              <a:t> — </a:t>
            </a:r>
            <a:r>
              <a:rPr lang="ru-RU" dirty="0" err="1"/>
              <a:t>рідини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У </a:t>
            </a:r>
            <a:r>
              <a:rPr lang="ru-RU" dirty="0" err="1"/>
              <a:t>природі</a:t>
            </a:r>
            <a:r>
              <a:rPr lang="ru-RU" dirty="0"/>
              <a:t> вони </a:t>
            </a:r>
            <a:r>
              <a:rPr lang="ru-RU" dirty="0" err="1"/>
              <a:t>зустрічаються</a:t>
            </a:r>
            <a:r>
              <a:rPr lang="ru-RU" dirty="0"/>
              <a:t> в </a:t>
            </a:r>
            <a:r>
              <a:rPr lang="ru-RU" dirty="0">
                <a:hlinkClick r:id="rId6" tooltip="Природний газ"/>
              </a:rPr>
              <a:t>природному </a:t>
            </a:r>
            <a:r>
              <a:rPr lang="ru-RU" dirty="0" err="1">
                <a:hlinkClick r:id="rId6" tooltip="Природний газ"/>
              </a:rPr>
              <a:t>газі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>
                <a:hlinkClick r:id="rId7" tooltip="Нафта"/>
              </a:rPr>
              <a:t>нафті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алкани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один </a:t>
            </a:r>
            <a:r>
              <a:rPr lang="ru-RU" dirty="0" err="1"/>
              <a:t>ковалентний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, вони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 smtClean="0"/>
              <a:t>насиченими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 smtClean="0"/>
              <a:t>формули</a:t>
            </a:r>
            <a:r>
              <a:rPr lang="ru-RU" dirty="0" smtClean="0"/>
              <a:t> </a:t>
            </a:r>
            <a:r>
              <a:rPr lang="ru-RU" dirty="0" err="1"/>
              <a:t>насичених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 err="1"/>
              <a:t>написати</a:t>
            </a:r>
            <a:r>
              <a:rPr lang="ru-RU" dirty="0"/>
              <a:t> в ряд за </a:t>
            </a:r>
            <a:r>
              <a:rPr lang="ru-RU" dirty="0" err="1"/>
              <a:t>збільшенням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, то одержимо так званий </a:t>
            </a:r>
            <a:r>
              <a:rPr lang="ru-RU" dirty="0" err="1"/>
              <a:t>гомологічний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ряд </a:t>
            </a:r>
            <a:r>
              <a:rPr lang="ru-RU" dirty="0" err="1"/>
              <a:t>насичених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ряду метану.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вуглеводень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наявністю</a:t>
            </a:r>
            <a:r>
              <a:rPr lang="ru-RU" dirty="0"/>
              <a:t> в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en-US" dirty="0" err="1"/>
              <a:t>CH</a:t>
            </a:r>
            <a:r>
              <a:rPr lang="en-US" baseline="-25000" dirty="0" err="1"/>
              <a:t>2</a:t>
            </a:r>
            <a:r>
              <a:rPr lang="en-US" dirty="0"/>
              <a:t>.</a:t>
            </a:r>
          </a:p>
          <a:p>
            <a:r>
              <a:rPr lang="ru-RU" dirty="0" err="1"/>
              <a:t>Хімічний</a:t>
            </a:r>
            <a:r>
              <a:rPr lang="ru-RU" dirty="0"/>
              <a:t> склад </a:t>
            </a:r>
            <a:r>
              <a:rPr lang="ru-RU" dirty="0" err="1"/>
              <a:t>насичених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виразити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формулою 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dirty="0" err="1"/>
              <a:t>H</a:t>
            </a:r>
            <a:r>
              <a:rPr lang="en-US" baseline="-25000" dirty="0" err="1"/>
              <a:t>2n+2</a:t>
            </a:r>
            <a:r>
              <a:rPr lang="en-US" dirty="0"/>
              <a:t>, </a:t>
            </a:r>
            <a:r>
              <a:rPr lang="ru-RU" dirty="0"/>
              <a:t>де </a:t>
            </a:r>
            <a:r>
              <a:rPr lang="en-US" dirty="0"/>
              <a:t>n — </a:t>
            </a:r>
            <a:r>
              <a:rPr lang="ru-RU" dirty="0"/>
              <a:t>число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, а 2</a:t>
            </a:r>
            <a:r>
              <a:rPr lang="en-US" dirty="0" err="1"/>
              <a:t>n+2</a:t>
            </a:r>
            <a:r>
              <a:rPr lang="en-US" dirty="0"/>
              <a:t> — </a:t>
            </a:r>
            <a:r>
              <a:rPr lang="ru-RU" dirty="0"/>
              <a:t>число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водню</a:t>
            </a:r>
            <a:r>
              <a:rPr lang="ru-RU" dirty="0"/>
              <a:t>.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насичених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 </a:t>
            </a:r>
            <a:r>
              <a:rPr lang="ru-RU" i="1" dirty="0"/>
              <a:t>-ан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перших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гомологів</a:t>
            </a:r>
            <a:r>
              <a:rPr lang="ru-RU" dirty="0"/>
              <a:t>, </a:t>
            </a:r>
            <a:r>
              <a:rPr lang="ru-RU" dirty="0" err="1"/>
              <a:t>складаються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грецьких</a:t>
            </a:r>
            <a:r>
              <a:rPr lang="ru-RU" dirty="0"/>
              <a:t> </a:t>
            </a:r>
            <a:r>
              <a:rPr lang="ru-RU" dirty="0" err="1"/>
              <a:t>назв</a:t>
            </a:r>
            <a:r>
              <a:rPr lang="ru-RU" dirty="0"/>
              <a:t> </a:t>
            </a:r>
            <a:r>
              <a:rPr lang="ru-RU" dirty="0" err="1"/>
              <a:t>числівників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показують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вуглецю</a:t>
            </a:r>
            <a:r>
              <a:rPr lang="ru-RU" dirty="0"/>
              <a:t> в </a:t>
            </a:r>
            <a:r>
              <a:rPr lang="ru-RU" dirty="0" err="1"/>
              <a:t>молекулі</a:t>
            </a:r>
            <a:r>
              <a:rPr lang="ru-RU" dirty="0"/>
              <a:t> </a:t>
            </a:r>
            <a:r>
              <a:rPr lang="ru-RU" dirty="0" err="1"/>
              <a:t>вуглеводню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 </a:t>
            </a:r>
            <a:r>
              <a:rPr lang="ru-RU" i="1" dirty="0"/>
              <a:t>-ан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507288" cy="792088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Фізичні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властивості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деяких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нормальних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насичених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вуглеводнів</a:t>
            </a:r>
            <a:endParaRPr lang="ru-RU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62880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4" name="Рисунок 13" descr="Безымянны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9" y="620688"/>
            <a:ext cx="7128792" cy="590465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87624" y="6550223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aseline="30000" dirty="0">
                <a:latin typeface="Comic Sans MS" pitchFamily="66" charset="0"/>
              </a:rPr>
              <a:t>*</a:t>
            </a:r>
            <a:r>
              <a:rPr lang="ru-RU" sz="1400" dirty="0">
                <a:latin typeface="Comic Sans MS" pitchFamily="66" charset="0"/>
              </a:rPr>
              <a:t>при </a:t>
            </a:r>
            <a:r>
              <a:rPr lang="ru-RU" sz="1400" dirty="0" err="1">
                <a:latin typeface="Comic Sans MS" pitchFamily="66" charset="0"/>
              </a:rPr>
              <a:t>тиску</a:t>
            </a:r>
            <a:r>
              <a:rPr lang="ru-RU" sz="1400" dirty="0">
                <a:latin typeface="Comic Sans MS" pitchFamily="66" charset="0"/>
              </a:rPr>
              <a:t> 15 мм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88640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насичених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 err="1"/>
              <a:t>закономірно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складу. Як видно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таблиці</a:t>
            </a:r>
            <a:r>
              <a:rPr lang="ru-RU" dirty="0"/>
              <a:t>,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гомологи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n-US" dirty="0" err="1"/>
              <a:t>C1</a:t>
            </a:r>
            <a:r>
              <a:rPr lang="en-US" dirty="0"/>
              <a:t> </a:t>
            </a:r>
            <a:r>
              <a:rPr lang="ru-RU" dirty="0"/>
              <a:t>до </a:t>
            </a:r>
            <a:r>
              <a:rPr lang="en-US" dirty="0" err="1"/>
              <a:t>C4</a:t>
            </a:r>
            <a:r>
              <a:rPr lang="en-US" dirty="0"/>
              <a:t>) </a:t>
            </a:r>
            <a:r>
              <a:rPr lang="ru-RU" dirty="0"/>
              <a:t>при </a:t>
            </a:r>
            <a:r>
              <a:rPr lang="ru-RU" dirty="0" err="1"/>
              <a:t>звичайній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газами,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одинадцять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n-US" dirty="0" err="1"/>
              <a:t>C6</a:t>
            </a:r>
            <a:r>
              <a:rPr lang="en-US" dirty="0"/>
              <a:t> </a:t>
            </a:r>
            <a:r>
              <a:rPr lang="ru-RU" dirty="0"/>
              <a:t>до </a:t>
            </a:r>
            <a:r>
              <a:rPr lang="en-US" dirty="0" err="1"/>
              <a:t>C15</a:t>
            </a:r>
            <a:r>
              <a:rPr lang="en-US" dirty="0"/>
              <a:t>) — </a:t>
            </a:r>
            <a:r>
              <a:rPr lang="ru-RU" dirty="0" err="1"/>
              <a:t>рідини</a:t>
            </a:r>
            <a:r>
              <a:rPr lang="ru-RU" dirty="0"/>
              <a:t>, а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гексадекану</a:t>
            </a:r>
            <a:r>
              <a:rPr lang="ru-RU" dirty="0"/>
              <a:t> </a:t>
            </a:r>
            <a:r>
              <a:rPr lang="en-US" dirty="0" err="1"/>
              <a:t>C</a:t>
            </a:r>
            <a:r>
              <a:rPr lang="en-US" baseline="-25000" dirty="0" err="1"/>
              <a:t>16</a:t>
            </a:r>
            <a:r>
              <a:rPr lang="en-US" dirty="0" err="1"/>
              <a:t>H</a:t>
            </a:r>
            <a:r>
              <a:rPr lang="en-US" baseline="-25000" dirty="0" err="1"/>
              <a:t>34</a:t>
            </a:r>
            <a:r>
              <a:rPr lang="en-US" dirty="0"/>
              <a:t> — </a:t>
            </a:r>
            <a:r>
              <a:rPr lang="ru-RU" dirty="0" err="1"/>
              <a:t>тверді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</a:t>
            </a:r>
            <a:r>
              <a:rPr lang="ru-RU" dirty="0" err="1"/>
              <a:t>молекулярної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точки </a:t>
            </a:r>
            <a:r>
              <a:rPr lang="ru-RU" dirty="0" err="1"/>
              <a:t>плавлення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точки </a:t>
            </a:r>
            <a:r>
              <a:rPr lang="ru-RU" dirty="0" err="1"/>
              <a:t>кипіння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підвищуються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густина</a:t>
            </a:r>
            <a:r>
              <a:rPr lang="ru-RU" dirty="0"/>
              <a:t>.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насичені</a:t>
            </a:r>
            <a:r>
              <a:rPr lang="ru-RU" dirty="0"/>
              <a:t> </a:t>
            </a:r>
            <a:r>
              <a:rPr lang="ru-RU" dirty="0" err="1"/>
              <a:t>вуглеводні</a:t>
            </a:r>
            <a:r>
              <a:rPr lang="ru-RU" dirty="0"/>
              <a:t> практично </a:t>
            </a:r>
            <a:r>
              <a:rPr lang="ru-RU" dirty="0" err="1"/>
              <a:t>нерозчинні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добре </a:t>
            </a:r>
            <a:r>
              <a:rPr lang="ru-RU" dirty="0" err="1"/>
              <a:t>розчиняються</a:t>
            </a:r>
            <a:r>
              <a:rPr lang="ru-RU" dirty="0"/>
              <a:t> в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розчинниках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124744"/>
            <a:ext cx="64807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Розрізняючись</a:t>
            </a:r>
            <a:r>
              <a:rPr lang="ru-RU" dirty="0"/>
              <a:t> за </a:t>
            </a:r>
            <a:r>
              <a:rPr lang="ru-RU" dirty="0" err="1"/>
              <a:t>фізичними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, </a:t>
            </a:r>
            <a:r>
              <a:rPr lang="ru-RU" dirty="0" err="1"/>
              <a:t>насичені</a:t>
            </a:r>
            <a:r>
              <a:rPr lang="ru-RU" dirty="0"/>
              <a:t> </a:t>
            </a:r>
            <a:r>
              <a:rPr lang="ru-RU" dirty="0" err="1"/>
              <a:t>вуглеводні</a:t>
            </a:r>
            <a:r>
              <a:rPr lang="ru-RU" dirty="0"/>
              <a:t> за </a:t>
            </a:r>
            <a:r>
              <a:rPr lang="ru-RU" dirty="0" err="1"/>
              <a:t>хімічними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один до одного. При </a:t>
            </a:r>
            <a:r>
              <a:rPr lang="ru-RU" dirty="0" err="1"/>
              <a:t>звичайній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 вони мало </a:t>
            </a:r>
            <a:r>
              <a:rPr lang="ru-RU" dirty="0" err="1"/>
              <a:t>активні</a:t>
            </a:r>
            <a:r>
              <a:rPr lang="ru-RU" dirty="0"/>
              <a:t>. Як </a:t>
            </a:r>
            <a:r>
              <a:rPr lang="ru-RU" dirty="0" err="1"/>
              <a:t>і</a:t>
            </a:r>
            <a:r>
              <a:rPr lang="ru-RU" dirty="0"/>
              <a:t> метан, </a:t>
            </a:r>
            <a:r>
              <a:rPr lang="ru-RU" dirty="0" err="1"/>
              <a:t>всі</a:t>
            </a:r>
            <a:r>
              <a:rPr lang="ru-RU" dirty="0"/>
              <a:t> вони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стійкі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кислот, </a:t>
            </a:r>
            <a:r>
              <a:rPr lang="ru-RU" dirty="0" err="1"/>
              <a:t>лугів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окисників</a:t>
            </a:r>
            <a:r>
              <a:rPr lang="ru-RU" dirty="0"/>
              <a:t>. </a:t>
            </a:r>
            <a:r>
              <a:rPr lang="ru-RU" dirty="0" err="1"/>
              <a:t>Насичені</a:t>
            </a:r>
            <a:r>
              <a:rPr lang="ru-RU" dirty="0"/>
              <a:t> </a:t>
            </a:r>
            <a:r>
              <a:rPr lang="ru-RU" dirty="0" err="1"/>
              <a:t>вуглеводні</a:t>
            </a:r>
            <a:r>
              <a:rPr lang="ru-RU" dirty="0"/>
              <a:t> при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вступають</a:t>
            </a:r>
            <a:r>
              <a:rPr lang="ru-RU" dirty="0"/>
              <a:t> у </a:t>
            </a:r>
            <a:r>
              <a:rPr lang="ru-RU" dirty="0" err="1"/>
              <a:t>реакцію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хлором </a:t>
            </a:r>
            <a:r>
              <a:rPr lang="ru-RU" dirty="0" err="1"/>
              <a:t>і</a:t>
            </a:r>
            <a:r>
              <a:rPr lang="ru-RU" dirty="0"/>
              <a:t> бромом,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атоми</a:t>
            </a:r>
            <a:r>
              <a:rPr lang="ru-RU" dirty="0"/>
              <a:t> </a:t>
            </a:r>
            <a:r>
              <a:rPr lang="ru-RU" dirty="0" err="1"/>
              <a:t>водню</a:t>
            </a:r>
            <a:r>
              <a:rPr lang="ru-RU" dirty="0"/>
              <a:t> </a:t>
            </a:r>
            <a:r>
              <a:rPr lang="ru-RU" dirty="0" err="1"/>
              <a:t>послідовно</a:t>
            </a:r>
            <a:r>
              <a:rPr lang="ru-RU" dirty="0"/>
              <a:t> </a:t>
            </a:r>
            <a:r>
              <a:rPr lang="ru-RU" dirty="0" err="1"/>
              <a:t>заміщаються</a:t>
            </a:r>
            <a:r>
              <a:rPr lang="ru-RU" dirty="0"/>
              <a:t> атомами </a:t>
            </a:r>
            <a:r>
              <a:rPr lang="ru-RU" dirty="0" err="1"/>
              <a:t>галогенів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при </a:t>
            </a:r>
            <a:r>
              <a:rPr lang="ru-RU" dirty="0" err="1"/>
              <a:t>нагріванні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сильними</a:t>
            </a:r>
            <a:r>
              <a:rPr lang="ru-RU" dirty="0"/>
              <a:t> </a:t>
            </a:r>
            <a:r>
              <a:rPr lang="ru-RU" dirty="0" err="1"/>
              <a:t>окисниками</a:t>
            </a:r>
            <a:r>
              <a:rPr lang="ru-RU" dirty="0"/>
              <a:t> вони </a:t>
            </a:r>
            <a:r>
              <a:rPr lang="ru-RU" dirty="0" err="1"/>
              <a:t>окиснюються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</a:t>
            </a:r>
            <a:r>
              <a:rPr lang="ru-RU" dirty="0" err="1"/>
              <a:t>молекулярної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</a:t>
            </a:r>
            <a:r>
              <a:rPr lang="ru-RU" dirty="0" err="1"/>
              <a:t>насичених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температур </a:t>
            </a:r>
            <a:r>
              <a:rPr lang="ru-RU" dirty="0" err="1"/>
              <a:t>зменшується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07496" y="6093296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Segoe Script" pitchFamily="34" charset="0"/>
              </a:rPr>
              <a:t>Дякую за увагу! </a:t>
            </a:r>
            <a:r>
              <a:rPr lang="uk-UA" sz="3200" dirty="0" smtClean="0">
                <a:latin typeface="Segoe Script" pitchFamily="34" charset="0"/>
                <a:sym typeface="Wingdings" pitchFamily="2" charset="2"/>
              </a:rPr>
              <a:t></a:t>
            </a:r>
            <a:endParaRPr lang="ru-RU" sz="3200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191</TotalTime>
  <Words>409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Алкани  </vt:lpstr>
      <vt:lpstr>Алкани, насичені   вуглеводні  (рос. алканы; англ. alkanes; нім. Alkane) - насичені ациклічні вуглеводні, що мають загальну формулу CnH2n+2, їх також називають парафінами. </vt:lpstr>
      <vt:lpstr>Фізичні властивості </vt:lpstr>
      <vt:lpstr>Слайд 4</vt:lpstr>
      <vt:lpstr>Слайд 5</vt:lpstr>
      <vt:lpstr>Фізичні властивості деяких нормальних насичених вуглеводнів</vt:lpstr>
      <vt:lpstr>Слайд 7</vt:lpstr>
      <vt:lpstr>Хімічні властивості 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Алкани</dc:title>
  <dc:creator>Admin</dc:creator>
  <cp:lastModifiedBy>Admin</cp:lastModifiedBy>
  <cp:revision>20</cp:revision>
  <dcterms:created xsi:type="dcterms:W3CDTF">2013-12-11T14:45:54Z</dcterms:created>
  <dcterms:modified xsi:type="dcterms:W3CDTF">2013-12-11T17:57:25Z</dcterms:modified>
</cp:coreProperties>
</file>