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B16B5-C047-4627-A4BE-2D7B9123666B}" type="datetimeFigureOut">
              <a:rPr lang="ru-RU"/>
              <a:pPr>
                <a:defRPr/>
              </a:pPr>
              <a:t>27.03.2014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DA335-D2C4-4764-954B-136AE8332C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9C259-8217-4D9B-8424-95C813DDADA9}" type="datetimeFigureOut">
              <a:rPr lang="ru-RU"/>
              <a:pPr>
                <a:defRPr/>
              </a:pPr>
              <a:t>27.03.2014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65FD9-CD5B-48EF-9438-430DAD760F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414C4-8C22-4A8E-BB26-C9504D1A7642}" type="datetimeFigureOut">
              <a:rPr lang="ru-RU"/>
              <a:pPr>
                <a:defRPr/>
              </a:pPr>
              <a:t>27.03.2014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39A5A-5C21-4343-B985-7F7ADC8D7F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330B33-9BE1-46A2-A67B-BAE3BA6D4479}" type="datetimeFigureOut">
              <a:rPr lang="ru-RU"/>
              <a:pPr>
                <a:defRPr/>
              </a:pPr>
              <a:t>27.03.2014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EFDC8-26E9-4034-BA05-0B6657E43C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4CF47-CF9F-4CED-B932-F89669B6C6E9}" type="datetimeFigureOut">
              <a:rPr lang="ru-RU"/>
              <a:pPr>
                <a:defRPr/>
              </a:pPr>
              <a:t>27.03.2014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91D12-4C14-440A-AAAE-5DF1B3C464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77069-2E3F-473F-B799-7B5482C378D4}" type="datetimeFigureOut">
              <a:rPr lang="ru-RU"/>
              <a:pPr>
                <a:defRPr/>
              </a:pPr>
              <a:t>27.03.2014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2C68A-C141-4720-BF6D-230D0D5586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2435-2E64-4D98-AEE8-37F694D0768F}" type="datetimeFigureOut">
              <a:rPr lang="ru-RU"/>
              <a:pPr>
                <a:defRPr/>
              </a:pPr>
              <a:t>27.03.2014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8904B-06A6-4BBB-A3F1-E75626C4C5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86339-D821-41F8-AEC9-195CE1E8668E}" type="datetimeFigureOut">
              <a:rPr lang="ru-RU"/>
              <a:pPr>
                <a:defRPr/>
              </a:pPr>
              <a:t>27.03.2014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31FEB-C7B9-4618-8FE2-313F151614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FC8EA-187A-4C02-B171-20E119876538}" type="datetimeFigureOut">
              <a:rPr lang="ru-RU"/>
              <a:pPr>
                <a:defRPr/>
              </a:pPr>
              <a:t>27.03.2014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12A0A-1A0D-4930-95BB-59D605595A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0A137-3C4D-4E8E-B1F8-0F9AE39A26D6}" type="datetimeFigureOut">
              <a:rPr lang="ru-RU"/>
              <a:pPr>
                <a:defRPr/>
              </a:pPr>
              <a:t>27.03.2014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7D143-9283-4272-8F39-7AF5525D48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A05F9-2EB4-4A38-968E-A1727C81A4B7}" type="datetimeFigureOut">
              <a:rPr lang="ru-RU"/>
              <a:pPr>
                <a:defRPr/>
              </a:pPr>
              <a:t>27.03.2014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43636-F69D-4C1B-8078-7EFDD1FF79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722641F-5454-4826-BFFD-2FB20265AB02}" type="datetimeFigureOut">
              <a:rPr lang="ru-RU"/>
              <a:pPr>
                <a:defRPr/>
              </a:pPr>
              <a:t>27.03.2014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EBDDB5D-0EBF-40C5-89FA-5754920D3B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7200" i="1" dirty="0" err="1" smtClean="0">
                <a:solidFill>
                  <a:schemeClr val="accent2">
                    <a:lumMod val="50000"/>
                  </a:schemeClr>
                </a:solidFill>
              </a:rPr>
              <a:t>Кальцій</a:t>
            </a:r>
            <a:r>
              <a:rPr lang="ru-RU" sz="7200" i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sz="7200" i="1" dirty="0" smtClean="0">
                <a:solidFill>
                  <a:schemeClr val="accent2">
                    <a:lumMod val="50000"/>
                  </a:schemeClr>
                </a:solidFill>
              </a:rPr>
              <a:t>і Магній</a:t>
            </a:r>
            <a:endParaRPr lang="ru-RU" sz="7200" i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Кальцій</a:t>
            </a:r>
            <a:r>
              <a:rPr lang="ru-RU" dirty="0" smtClean="0"/>
              <a:t> (</a:t>
            </a:r>
            <a:r>
              <a:rPr lang="en-US" dirty="0" smtClean="0"/>
              <a:t>Ca) </a:t>
            </a: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4525963"/>
          </a:xfrm>
        </p:spPr>
        <p:txBody>
          <a:bodyPr/>
          <a:lstStyle/>
          <a:p>
            <a:r>
              <a:rPr lang="uk-UA" sz="2400" dirty="0" smtClean="0"/>
              <a:t>Інша назва – </a:t>
            </a:r>
            <a:r>
              <a:rPr lang="uk-UA" sz="2400" dirty="0" err="1" smtClean="0"/>
              <a:t>вапник</a:t>
            </a:r>
            <a:r>
              <a:rPr lang="uk-UA" sz="2400" dirty="0" smtClean="0"/>
              <a:t>, </a:t>
            </a:r>
            <a:r>
              <a:rPr lang="uk-UA" sz="2400" dirty="0" err="1" smtClean="0"/>
              <a:t>вапень</a:t>
            </a:r>
            <a:r>
              <a:rPr lang="uk-UA" sz="2400" dirty="0" smtClean="0"/>
              <a:t>,</a:t>
            </a:r>
          </a:p>
          <a:p>
            <a:r>
              <a:rPr lang="ru-RU" sz="2400" dirty="0" err="1" smtClean="0"/>
              <a:t>Атомний</a:t>
            </a:r>
            <a:r>
              <a:rPr lang="ru-RU" sz="2400" dirty="0" smtClean="0"/>
              <a:t> номер - 20 </a:t>
            </a:r>
          </a:p>
          <a:p>
            <a:r>
              <a:rPr lang="ru-RU" sz="2400" dirty="0" err="1" smtClean="0"/>
              <a:t>Зовнішній</a:t>
            </a:r>
            <a:r>
              <a:rPr lang="ru-RU" sz="2400" dirty="0" smtClean="0"/>
              <a:t> </a:t>
            </a:r>
            <a:r>
              <a:rPr lang="ru-RU" sz="2400" dirty="0" err="1" smtClean="0"/>
              <a:t>вигляд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простої</a:t>
            </a:r>
            <a:r>
              <a:rPr lang="ru-RU" sz="2400" dirty="0" smtClean="0"/>
              <a:t> </a:t>
            </a:r>
            <a:r>
              <a:rPr lang="ru-RU" sz="2400" dirty="0" err="1" smtClean="0"/>
              <a:t>речовини</a:t>
            </a:r>
            <a:r>
              <a:rPr lang="ru-RU" sz="2400" dirty="0" smtClean="0"/>
              <a:t> -</a:t>
            </a:r>
            <a:r>
              <a:rPr lang="ru-RU" sz="2400" dirty="0" err="1" smtClean="0"/>
              <a:t>помірно-твердий</a:t>
            </a:r>
            <a:r>
              <a:rPr lang="ru-RU" sz="2400" dirty="0" smtClean="0"/>
              <a:t>, </a:t>
            </a:r>
            <a:r>
              <a:rPr lang="ru-RU" sz="2400" dirty="0" err="1" smtClean="0"/>
              <a:t>сріблясто-білий</a:t>
            </a:r>
            <a:r>
              <a:rPr lang="ru-RU" sz="2400" dirty="0" smtClean="0"/>
              <a:t> метал</a:t>
            </a:r>
          </a:p>
          <a:p>
            <a:r>
              <a:rPr lang="ru-RU" sz="2400" dirty="0" smtClean="0"/>
              <a:t>температура </a:t>
            </a:r>
            <a:r>
              <a:rPr lang="ru-RU" sz="2400" dirty="0" err="1" smtClean="0"/>
              <a:t>плавлення</a:t>
            </a:r>
            <a:r>
              <a:rPr lang="ru-RU" sz="2400" dirty="0" smtClean="0"/>
              <a:t> - 842</a:t>
            </a:r>
            <a:r>
              <a:rPr lang="ru-RU" sz="2400" dirty="0" smtClean="0"/>
              <a:t> °</a:t>
            </a:r>
            <a:r>
              <a:rPr lang="en-US" sz="2400" dirty="0" smtClean="0"/>
              <a:t>C</a:t>
            </a:r>
            <a:endParaRPr lang="uk-UA" sz="2400" dirty="0" smtClean="0"/>
          </a:p>
          <a:p>
            <a:r>
              <a:rPr lang="ru-RU" sz="2400" dirty="0" smtClean="0"/>
              <a:t>температура </a:t>
            </a:r>
            <a:r>
              <a:rPr lang="ru-RU" sz="2400" dirty="0" err="1" smtClean="0"/>
              <a:t>кипіння</a:t>
            </a:r>
            <a:r>
              <a:rPr lang="ru-RU" sz="2400" dirty="0" smtClean="0"/>
              <a:t> -</a:t>
            </a:r>
            <a:r>
              <a:rPr lang="ru-RU" sz="2400" dirty="0" smtClean="0"/>
              <a:t> 1491 °</a:t>
            </a:r>
            <a:r>
              <a:rPr lang="en-US" sz="2400" dirty="0" smtClean="0"/>
              <a:t>C</a:t>
            </a:r>
            <a:endParaRPr lang="uk-UA" sz="2400" dirty="0" smtClean="0"/>
          </a:p>
          <a:p>
            <a:r>
              <a:rPr lang="ru-RU" sz="2400" dirty="0" err="1" smtClean="0"/>
              <a:t>Твердість</a:t>
            </a:r>
            <a:r>
              <a:rPr lang="ru-RU" sz="2400" dirty="0" smtClean="0"/>
              <a:t> </a:t>
            </a:r>
            <a:r>
              <a:rPr lang="ru-RU" sz="2400" dirty="0" err="1" smtClean="0"/>
              <a:t>кальцію</a:t>
            </a:r>
            <a:r>
              <a:rPr lang="ru-RU" sz="2400" dirty="0" smtClean="0"/>
              <a:t> за </a:t>
            </a:r>
            <a:r>
              <a:rPr lang="ru-RU" sz="2400" dirty="0" err="1" smtClean="0"/>
              <a:t>Брінеллем</a:t>
            </a:r>
            <a:r>
              <a:rPr lang="ru-RU" sz="2400" dirty="0" smtClean="0"/>
              <a:t> - </a:t>
            </a:r>
            <a:r>
              <a:rPr lang="ru-RU" sz="2400" dirty="0" smtClean="0"/>
              <a:t>200–300 МПа.</a:t>
            </a:r>
            <a:endParaRPr lang="uk-UA" sz="2400" dirty="0" smtClean="0"/>
          </a:p>
          <a:p>
            <a:r>
              <a:rPr lang="ru-RU" sz="2400" dirty="0" err="1" smtClean="0"/>
              <a:t>Густина</a:t>
            </a:r>
            <a:r>
              <a:rPr lang="ru-RU" sz="2400" dirty="0" smtClean="0"/>
              <a:t>-</a:t>
            </a:r>
            <a:r>
              <a:rPr lang="ru-RU" sz="2400" dirty="0" smtClean="0"/>
              <a:t> </a:t>
            </a:r>
            <a:r>
              <a:rPr lang="ru-RU" sz="2400" dirty="0" smtClean="0"/>
              <a:t>1,55</a:t>
            </a:r>
          </a:p>
          <a:p>
            <a:r>
              <a:rPr lang="ru-RU" sz="2400" dirty="0" err="1" smtClean="0"/>
              <a:t>належить</a:t>
            </a:r>
            <a:r>
              <a:rPr lang="ru-RU" sz="2400" dirty="0" smtClean="0"/>
              <a:t> до </a:t>
            </a:r>
            <a:r>
              <a:rPr lang="ru-RU" sz="2400" dirty="0" err="1" smtClean="0"/>
              <a:t>лужноземельних</a:t>
            </a:r>
            <a:r>
              <a:rPr lang="ru-RU" sz="2400" dirty="0" smtClean="0"/>
              <a:t> </a:t>
            </a:r>
            <a:r>
              <a:rPr lang="ru-RU" sz="2400" dirty="0" err="1" smtClean="0"/>
              <a:t>металів</a:t>
            </a:r>
            <a:r>
              <a:rPr lang="ru-RU" sz="2400" dirty="0" smtClean="0"/>
              <a:t>, </a:t>
            </a:r>
            <a:r>
              <a:rPr lang="ru-RU" sz="2400" dirty="0" err="1" smtClean="0"/>
              <a:t>хімічно</a:t>
            </a:r>
            <a:r>
              <a:rPr lang="ru-RU" sz="2400" dirty="0" smtClean="0"/>
              <a:t> </a:t>
            </a:r>
            <a:r>
              <a:rPr lang="ru-RU" sz="2400" dirty="0" err="1" smtClean="0"/>
              <a:t>активний</a:t>
            </a:r>
            <a:r>
              <a:rPr lang="ru-RU" sz="2400" dirty="0" smtClean="0"/>
              <a:t>, легко </a:t>
            </a:r>
            <a:r>
              <a:rPr lang="ru-RU" sz="2400" dirty="0" err="1" smtClean="0"/>
              <a:t>окиснюється</a:t>
            </a: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дом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76672"/>
            <a:ext cx="2686050" cy="1704975"/>
          </a:xfrm>
          <a:prstGeom prst="rect">
            <a:avLst/>
          </a:prstGeom>
          <a:noFill/>
        </p:spPr>
      </p:pic>
      <p:pic>
        <p:nvPicPr>
          <p:cNvPr id="3075" name="Picture 3" descr="C:\Users\дом\Desktop\800px-FluoriteValzergueFillonjaun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2331720"/>
            <a:ext cx="5124400" cy="36895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Хімічні властивості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/>
          <a:lstStyle/>
          <a:p>
            <a:r>
              <a:rPr lang="ru-RU" sz="1800" dirty="0" smtClean="0"/>
              <a:t>При </a:t>
            </a:r>
            <a:r>
              <a:rPr lang="ru-RU" sz="1800" dirty="0" err="1" smtClean="0"/>
              <a:t>звичайній</a:t>
            </a:r>
            <a:r>
              <a:rPr lang="ru-RU" sz="1800" dirty="0" smtClean="0"/>
              <a:t> </a:t>
            </a:r>
            <a:r>
              <a:rPr lang="ru-RU" sz="1800" dirty="0" err="1" smtClean="0"/>
              <a:t>температурі</a:t>
            </a:r>
            <a:r>
              <a:rPr lang="ru-RU" sz="1800" dirty="0" smtClean="0"/>
              <a:t> </a:t>
            </a:r>
            <a:r>
              <a:rPr lang="ru-RU" sz="1800" dirty="0" err="1" smtClean="0"/>
              <a:t>кальцій</a:t>
            </a:r>
            <a:r>
              <a:rPr lang="ru-RU" sz="1800" dirty="0" smtClean="0"/>
              <a:t> легко </a:t>
            </a:r>
            <a:r>
              <a:rPr lang="ru-RU" sz="1800" dirty="0" err="1" smtClean="0"/>
              <a:t>взаємодіє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киснем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вологою</a:t>
            </a:r>
            <a:r>
              <a:rPr lang="ru-RU" sz="1800" dirty="0" smtClean="0"/>
              <a:t> </a:t>
            </a:r>
            <a:r>
              <a:rPr lang="ru-RU" sz="1800" dirty="0" err="1" smtClean="0"/>
              <a:t>повітря</a:t>
            </a:r>
            <a:r>
              <a:rPr lang="ru-RU" sz="1800" dirty="0" smtClean="0"/>
              <a:t>, тому </a:t>
            </a:r>
            <a:r>
              <a:rPr lang="ru-RU" sz="1800" dirty="0" err="1" smtClean="0"/>
              <a:t>його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зберігають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під</a:t>
            </a:r>
            <a:r>
              <a:rPr lang="ru-RU" sz="1800" dirty="0" smtClean="0"/>
              <a:t> шаром </a:t>
            </a:r>
            <a:r>
              <a:rPr lang="ru-RU" sz="1800" dirty="0" err="1" smtClean="0"/>
              <a:t>гасу</a:t>
            </a:r>
            <a:r>
              <a:rPr lang="ru-RU" sz="1800" dirty="0" smtClean="0"/>
              <a:t>, </a:t>
            </a:r>
            <a:r>
              <a:rPr lang="ru-RU" sz="1800" dirty="0" err="1" smtClean="0"/>
              <a:t>вазеліну</a:t>
            </a:r>
            <a:r>
              <a:rPr lang="ru-RU" sz="1800" dirty="0" smtClean="0"/>
              <a:t> </a:t>
            </a:r>
            <a:r>
              <a:rPr lang="ru-RU" sz="1800" dirty="0" err="1" smtClean="0"/>
              <a:t>або</a:t>
            </a:r>
            <a:r>
              <a:rPr lang="ru-RU" sz="1800" dirty="0" smtClean="0"/>
              <a:t> в герметично </a:t>
            </a:r>
            <a:r>
              <a:rPr lang="ru-RU" sz="1800" dirty="0" err="1" smtClean="0"/>
              <a:t>закритій</a:t>
            </a:r>
            <a:r>
              <a:rPr lang="ru-RU" sz="1800" dirty="0" smtClean="0"/>
              <a:t> </a:t>
            </a:r>
            <a:r>
              <a:rPr lang="ru-RU" sz="1800" dirty="0" err="1" smtClean="0"/>
              <a:t>посудині</a:t>
            </a:r>
            <a:r>
              <a:rPr lang="ru-RU" sz="1800" dirty="0" smtClean="0"/>
              <a:t>. При </a:t>
            </a:r>
            <a:r>
              <a:rPr lang="ru-RU" sz="1800" dirty="0" err="1" smtClean="0"/>
              <a:t>нагріванні</a:t>
            </a:r>
            <a:r>
              <a:rPr lang="ru-RU" sz="1800" dirty="0" smtClean="0"/>
              <a:t> </a:t>
            </a:r>
            <a:r>
              <a:rPr lang="ru-RU" sz="1800" dirty="0" err="1" smtClean="0"/>
              <a:t>він</a:t>
            </a:r>
            <a:r>
              <a:rPr lang="ru-RU" sz="1800" dirty="0" smtClean="0"/>
              <a:t> легко </a:t>
            </a:r>
            <a:r>
              <a:rPr lang="ru-RU" sz="1800" dirty="0" err="1" smtClean="0"/>
              <a:t>запалюється</a:t>
            </a:r>
            <a:r>
              <a:rPr lang="ru-RU" sz="1800" dirty="0" smtClean="0"/>
              <a:t>, </a:t>
            </a:r>
            <a:r>
              <a:rPr lang="ru-RU" sz="1800" dirty="0" err="1" smtClean="0"/>
              <a:t>утворюючи</a:t>
            </a:r>
            <a:r>
              <a:rPr lang="ru-RU" sz="1800" dirty="0" smtClean="0"/>
              <a:t> оксид </a:t>
            </a:r>
            <a:r>
              <a:rPr lang="ru-RU" sz="1800" dirty="0" err="1" smtClean="0"/>
              <a:t>кальцію</a:t>
            </a:r>
            <a:r>
              <a:rPr lang="ru-RU" sz="1800" dirty="0" smtClean="0"/>
              <a:t>:</a:t>
            </a:r>
          </a:p>
          <a:p>
            <a:pPr>
              <a:buNone/>
            </a:pPr>
            <a:r>
              <a:rPr lang="ru-RU" sz="1800" dirty="0" smtClean="0"/>
              <a:t>2Са + О</a:t>
            </a:r>
            <a:r>
              <a:rPr lang="ru-RU" sz="1800" baseline="-25000" dirty="0" smtClean="0"/>
              <a:t>2</a:t>
            </a:r>
            <a:r>
              <a:rPr lang="ru-RU" sz="1800" dirty="0" smtClean="0"/>
              <a:t> (</a:t>
            </a:r>
            <a:r>
              <a:rPr lang="ru-RU" sz="1800" dirty="0" err="1" smtClean="0"/>
              <a:t>повітря</a:t>
            </a:r>
            <a:r>
              <a:rPr lang="ru-RU" sz="1800" dirty="0" smtClean="0"/>
              <a:t>) = 2СаО (300–450 °С)</a:t>
            </a:r>
          </a:p>
          <a:p>
            <a:r>
              <a:rPr lang="ru-RU" sz="1800" dirty="0" err="1" smtClean="0"/>
              <a:t>Вапень</a:t>
            </a:r>
            <a:r>
              <a:rPr lang="ru-RU" sz="1800" dirty="0" smtClean="0"/>
              <a:t> легко </a:t>
            </a:r>
            <a:r>
              <a:rPr lang="ru-RU" sz="1800" dirty="0" err="1" smtClean="0"/>
              <a:t>взаємодіє</a:t>
            </a:r>
            <a:r>
              <a:rPr lang="ru-RU" sz="1800" dirty="0" smtClean="0"/>
              <a:t> </a:t>
            </a:r>
            <a:r>
              <a:rPr lang="ru-RU" sz="1800" dirty="0" err="1" smtClean="0"/>
              <a:t>також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водою, особливо при </a:t>
            </a:r>
            <a:r>
              <a:rPr lang="ru-RU" sz="1800" dirty="0" err="1" smtClean="0"/>
              <a:t>нагріванні</a:t>
            </a:r>
            <a:r>
              <a:rPr lang="ru-RU" sz="1800" dirty="0" smtClean="0"/>
              <a:t>, а </a:t>
            </a:r>
            <a:r>
              <a:rPr lang="ru-RU" sz="1800" dirty="0" err="1" smtClean="0"/>
              <a:t>з</a:t>
            </a:r>
            <a:r>
              <a:rPr lang="ru-RU" sz="1800" dirty="0" smtClean="0"/>
              <a:t> кислотами </a:t>
            </a:r>
            <a:r>
              <a:rPr lang="ru-RU" sz="1800" dirty="0" err="1" smtClean="0"/>
              <a:t>реагує</a:t>
            </a:r>
            <a:r>
              <a:rPr lang="ru-RU" sz="1800" dirty="0" smtClean="0"/>
              <a:t> </a:t>
            </a:r>
            <a:r>
              <a:rPr lang="ru-RU" sz="1800" dirty="0" err="1" smtClean="0"/>
              <a:t>дуже</a:t>
            </a:r>
            <a:r>
              <a:rPr lang="ru-RU" sz="1800" dirty="0" smtClean="0"/>
              <a:t> </a:t>
            </a:r>
            <a:r>
              <a:rPr lang="ru-RU" sz="1800" dirty="0" err="1" smtClean="0"/>
              <a:t>бурхливо</a:t>
            </a:r>
            <a:r>
              <a:rPr lang="ru-RU" sz="1800" dirty="0" smtClean="0"/>
              <a:t>:</a:t>
            </a:r>
          </a:p>
          <a:p>
            <a:pPr>
              <a:buNone/>
            </a:pPr>
            <a:r>
              <a:rPr lang="ru-RU" sz="1800" dirty="0" err="1" smtClean="0"/>
              <a:t>Са</a:t>
            </a:r>
            <a:r>
              <a:rPr lang="ru-RU" sz="1800" dirty="0" smtClean="0"/>
              <a:t> + 2Н</a:t>
            </a:r>
            <a:r>
              <a:rPr lang="ru-RU" sz="1800" baseline="-25000" dirty="0" smtClean="0"/>
              <a:t>2</a:t>
            </a:r>
            <a:r>
              <a:rPr lang="ru-RU" sz="1800" dirty="0" smtClean="0"/>
              <a:t>О = </a:t>
            </a:r>
            <a:r>
              <a:rPr lang="en-US" sz="1800" dirty="0" smtClean="0"/>
              <a:t>Ca(</a:t>
            </a:r>
            <a:r>
              <a:rPr lang="ru-RU" sz="1800" dirty="0" smtClean="0"/>
              <a:t>ОН)</a:t>
            </a:r>
            <a:r>
              <a:rPr lang="ru-RU" sz="1800" baseline="-25000" dirty="0" smtClean="0"/>
              <a:t>2</a:t>
            </a:r>
            <a:r>
              <a:rPr lang="ru-RU" sz="1800" dirty="0" smtClean="0"/>
              <a:t> + Н</a:t>
            </a:r>
            <a:r>
              <a:rPr lang="ru-RU" sz="1800" baseline="-25000" dirty="0" smtClean="0"/>
              <a:t>2</a:t>
            </a:r>
            <a:r>
              <a:rPr lang="ru-RU" sz="1800" dirty="0" smtClean="0"/>
              <a:t> ↑</a:t>
            </a:r>
          </a:p>
          <a:p>
            <a:pPr>
              <a:buNone/>
            </a:pPr>
            <a:r>
              <a:rPr lang="ru-RU" sz="1800" dirty="0" err="1" smtClean="0"/>
              <a:t>Са</a:t>
            </a:r>
            <a:r>
              <a:rPr lang="ru-RU" sz="1800" dirty="0" smtClean="0"/>
              <a:t> + 2</a:t>
            </a:r>
            <a:r>
              <a:rPr lang="en-US" sz="1800" dirty="0" err="1" smtClean="0"/>
              <a:t>HCl</a:t>
            </a:r>
            <a:r>
              <a:rPr lang="en-US" sz="1800" dirty="0" smtClean="0"/>
              <a:t> = CaCl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 + </a:t>
            </a:r>
            <a:r>
              <a:rPr lang="ru-RU" sz="1800" dirty="0" smtClean="0"/>
              <a:t>Н</a:t>
            </a:r>
            <a:r>
              <a:rPr lang="ru-RU" sz="1800" baseline="-25000" dirty="0" smtClean="0"/>
              <a:t>2</a:t>
            </a:r>
            <a:r>
              <a:rPr lang="ru-RU" sz="1800" dirty="0" smtClean="0"/>
              <a:t> ↑</a:t>
            </a:r>
          </a:p>
          <a:p>
            <a:r>
              <a:rPr lang="ru-RU" sz="1800" dirty="0" smtClean="0"/>
              <a:t>З </a:t>
            </a:r>
            <a:r>
              <a:rPr lang="ru-RU" sz="1800" dirty="0" err="1" smtClean="0"/>
              <a:t>вологим</a:t>
            </a:r>
            <a:r>
              <a:rPr lang="ru-RU" sz="1800" dirty="0" smtClean="0"/>
              <a:t> бромом </a:t>
            </a:r>
            <a:r>
              <a:rPr lang="ru-RU" sz="1800" dirty="0" err="1" smtClean="0"/>
              <a:t>і</a:t>
            </a:r>
            <a:r>
              <a:rPr lang="ru-RU" sz="1800" dirty="0" smtClean="0"/>
              <a:t> хлором </a:t>
            </a:r>
            <a:r>
              <a:rPr lang="ru-RU" sz="1800" dirty="0" err="1" smtClean="0"/>
              <a:t>кальцій</a:t>
            </a:r>
            <a:r>
              <a:rPr lang="ru-RU" sz="1800" dirty="0" smtClean="0"/>
              <a:t> </a:t>
            </a:r>
            <a:r>
              <a:rPr lang="ru-RU" sz="1800" dirty="0" err="1" smtClean="0"/>
              <a:t>взаємодіє</a:t>
            </a:r>
            <a:r>
              <a:rPr lang="ru-RU" sz="1800" dirty="0" smtClean="0"/>
              <a:t> </a:t>
            </a:r>
            <a:r>
              <a:rPr lang="ru-RU" sz="1800" dirty="0" err="1" smtClean="0"/>
              <a:t>вже</a:t>
            </a:r>
            <a:r>
              <a:rPr lang="ru-RU" sz="1800" dirty="0" smtClean="0"/>
              <a:t> при </a:t>
            </a:r>
            <a:r>
              <a:rPr lang="ru-RU" sz="1800" dirty="0" err="1" smtClean="0"/>
              <a:t>звичайній</a:t>
            </a:r>
            <a:r>
              <a:rPr lang="ru-RU" sz="1800" dirty="0" smtClean="0"/>
              <a:t> </a:t>
            </a:r>
            <a:r>
              <a:rPr lang="ru-RU" sz="1800" dirty="0" err="1" smtClean="0"/>
              <a:t>температурі</a:t>
            </a:r>
            <a:r>
              <a:rPr lang="ru-RU" sz="1800" dirty="0" smtClean="0"/>
              <a:t>, а при </a:t>
            </a:r>
            <a:r>
              <a:rPr lang="ru-RU" sz="1800" dirty="0" err="1" smtClean="0"/>
              <a:t>нагріванні</a:t>
            </a:r>
            <a:r>
              <a:rPr lang="ru-RU" sz="1800" dirty="0" smtClean="0"/>
              <a:t> </a:t>
            </a:r>
            <a:r>
              <a:rPr lang="ru-RU" sz="1800" dirty="0" err="1" smtClean="0"/>
              <a:t>безпосередньо</a:t>
            </a:r>
            <a:r>
              <a:rPr lang="ru-RU" sz="1800" dirty="0" smtClean="0"/>
              <a:t> </a:t>
            </a:r>
            <a:r>
              <a:rPr lang="ru-RU" sz="1800" dirty="0" err="1" smtClean="0"/>
              <a:t>реагує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сіркою</a:t>
            </a:r>
            <a:r>
              <a:rPr lang="ru-RU" sz="1800" dirty="0" smtClean="0"/>
              <a:t>, азотом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іншими</a:t>
            </a:r>
            <a:r>
              <a:rPr lang="ru-RU" sz="1800" dirty="0" smtClean="0"/>
              <a:t> </a:t>
            </a:r>
            <a:r>
              <a:rPr lang="ru-RU" sz="1800" dirty="0" err="1" smtClean="0"/>
              <a:t>речовинами</a:t>
            </a:r>
            <a:r>
              <a:rPr lang="ru-RU" sz="1800" dirty="0" smtClean="0"/>
              <a:t>, а </a:t>
            </a:r>
            <a:r>
              <a:rPr lang="ru-RU" sz="1800" dirty="0" err="1" smtClean="0"/>
              <a:t>також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відновлює</a:t>
            </a:r>
            <a:r>
              <a:rPr lang="ru-RU" sz="1800" dirty="0" smtClean="0"/>
              <a:t> </a:t>
            </a:r>
            <a:r>
              <a:rPr lang="ru-RU" sz="1800" dirty="0" err="1" smtClean="0"/>
              <a:t>майже</a:t>
            </a:r>
            <a:r>
              <a:rPr lang="ru-RU" sz="1800" dirty="0" smtClean="0"/>
              <a:t> </a:t>
            </a:r>
            <a:r>
              <a:rPr lang="ru-RU" sz="1800" dirty="0" err="1" smtClean="0"/>
              <a:t>всі</a:t>
            </a:r>
            <a:r>
              <a:rPr lang="ru-RU" sz="1800" dirty="0" smtClean="0"/>
              <a:t> метали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їх</a:t>
            </a:r>
            <a:r>
              <a:rPr lang="ru-RU" sz="1800" dirty="0" smtClean="0"/>
              <a:t> </a:t>
            </a:r>
            <a:r>
              <a:rPr lang="ru-RU" sz="1800" dirty="0" err="1" smtClean="0"/>
              <a:t>оксидів</a:t>
            </a:r>
            <a:r>
              <a:rPr lang="ru-RU" sz="1800" dirty="0" smtClean="0"/>
              <a:t>:</a:t>
            </a:r>
          </a:p>
          <a:p>
            <a:pPr>
              <a:buNone/>
            </a:pPr>
            <a:r>
              <a:rPr lang="ru-RU" sz="1800" dirty="0" err="1" smtClean="0"/>
              <a:t>Са</a:t>
            </a:r>
            <a:r>
              <a:rPr lang="ru-RU" sz="1800" dirty="0" smtClean="0"/>
              <a:t> + </a:t>
            </a:r>
            <a:r>
              <a:rPr lang="en-US" sz="1800" dirty="0" smtClean="0"/>
              <a:t>Cl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 = CaCl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 (200–250 °</a:t>
            </a:r>
            <a:r>
              <a:rPr lang="ru-RU" sz="1800" dirty="0" smtClean="0"/>
              <a:t>С)</a:t>
            </a:r>
          </a:p>
          <a:p>
            <a:pPr>
              <a:buNone/>
            </a:pPr>
            <a:r>
              <a:rPr lang="ru-RU" sz="1800" dirty="0" err="1" smtClean="0"/>
              <a:t>Са</a:t>
            </a:r>
            <a:r>
              <a:rPr lang="ru-RU" sz="1800" dirty="0" smtClean="0"/>
              <a:t> + </a:t>
            </a:r>
            <a:r>
              <a:rPr lang="en-US" sz="1800" dirty="0" smtClean="0"/>
              <a:t>S = </a:t>
            </a:r>
            <a:r>
              <a:rPr lang="en-US" sz="1800" dirty="0" err="1" smtClean="0"/>
              <a:t>CaS</a:t>
            </a:r>
            <a:r>
              <a:rPr lang="en-US" sz="1800" dirty="0" smtClean="0"/>
              <a:t> (150 °</a:t>
            </a:r>
            <a:r>
              <a:rPr lang="ru-RU" sz="1800" dirty="0" smtClean="0"/>
              <a:t>С)</a:t>
            </a:r>
          </a:p>
          <a:p>
            <a:pPr>
              <a:buNone/>
            </a:pPr>
            <a:r>
              <a:rPr lang="en-US" sz="1800" dirty="0" smtClean="0"/>
              <a:t>Ca + 2C(</a:t>
            </a:r>
            <a:r>
              <a:rPr lang="ru-RU" sz="1800" dirty="0" err="1" smtClean="0"/>
              <a:t>графіт</a:t>
            </a:r>
            <a:r>
              <a:rPr lang="ru-RU" sz="1800" dirty="0" smtClean="0"/>
              <a:t>) </a:t>
            </a:r>
            <a:r>
              <a:rPr lang="ru-RU" sz="1800" dirty="0" err="1" smtClean="0"/>
              <a:t>=</a:t>
            </a:r>
            <a:r>
              <a:rPr lang="ru-RU" sz="1800" baseline="30000" dirty="0" err="1" smtClean="0"/>
              <a:t>нагрівання</a:t>
            </a:r>
            <a:r>
              <a:rPr lang="ru-RU" sz="1800" dirty="0" smtClean="0"/>
              <a:t> </a:t>
            </a:r>
            <a:r>
              <a:rPr lang="en-US" sz="1800" dirty="0" smtClean="0"/>
              <a:t>CaC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 — </a:t>
            </a:r>
            <a:r>
              <a:rPr lang="ru-RU" sz="1800" dirty="0" err="1" smtClean="0"/>
              <a:t>карбід</a:t>
            </a:r>
            <a:r>
              <a:rPr lang="ru-RU" sz="1800" dirty="0" smtClean="0"/>
              <a:t> </a:t>
            </a:r>
            <a:r>
              <a:rPr lang="ru-RU" sz="1800" dirty="0" err="1" smtClean="0"/>
              <a:t>кальцію</a:t>
            </a:r>
            <a:r>
              <a:rPr lang="ru-RU" sz="1800" dirty="0" smtClean="0"/>
              <a:t>(550 </a:t>
            </a:r>
            <a:r>
              <a:rPr lang="ru-RU" sz="1800" dirty="0" smtClean="0"/>
              <a:t>°С)</a:t>
            </a:r>
          </a:p>
          <a:p>
            <a:pPr>
              <a:buNone/>
            </a:pPr>
            <a:r>
              <a:rPr lang="ru-RU" sz="1800" dirty="0" smtClean="0"/>
              <a:t>3Са + </a:t>
            </a:r>
            <a:r>
              <a:rPr lang="en-US" sz="1800" dirty="0" smtClean="0"/>
              <a:t>N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 (</a:t>
            </a:r>
            <a:r>
              <a:rPr lang="ru-RU" sz="1800" dirty="0" err="1" smtClean="0"/>
              <a:t>повітря</a:t>
            </a:r>
            <a:r>
              <a:rPr lang="ru-RU" sz="1800" dirty="0" smtClean="0"/>
              <a:t>) = Са</a:t>
            </a:r>
            <a:r>
              <a:rPr lang="ru-RU" sz="1800" baseline="-25000" dirty="0" smtClean="0"/>
              <a:t>3</a:t>
            </a:r>
            <a:r>
              <a:rPr lang="en-US" sz="1800" dirty="0" smtClean="0"/>
              <a:t>N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 </a:t>
            </a:r>
            <a:r>
              <a:rPr lang="ru-RU" sz="1800" dirty="0" err="1" smtClean="0"/>
              <a:t>нітрид</a:t>
            </a:r>
            <a:r>
              <a:rPr lang="ru-RU" sz="1800" dirty="0" smtClean="0"/>
              <a:t> (200–450 °С)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56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56</Template>
  <TotalTime>38</TotalTime>
  <Words>67</Words>
  <Application>Microsoft Office PowerPoint</Application>
  <PresentationFormat>Экран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Calibri</vt:lpstr>
      <vt:lpstr>Arial</vt:lpstr>
      <vt:lpstr>56</vt:lpstr>
      <vt:lpstr>Кальцій і Магній</vt:lpstr>
      <vt:lpstr>Кальцій (Ca)  </vt:lpstr>
      <vt:lpstr>Слайд 3</vt:lpstr>
      <vt:lpstr>Хімічні властивості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Кальцій і Магній</dc:title>
  <dc:creator>дом</dc:creator>
  <cp:lastModifiedBy>дом</cp:lastModifiedBy>
  <cp:revision>4</cp:revision>
  <dcterms:created xsi:type="dcterms:W3CDTF">2014-03-27T08:21:24Z</dcterms:created>
  <dcterms:modified xsi:type="dcterms:W3CDTF">2014-03-27T08:59:40Z</dcterms:modified>
</cp:coreProperties>
</file>