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9" r:id="rId3"/>
    <p:sldId id="260" r:id="rId4"/>
    <p:sldId id="257" r:id="rId5"/>
    <p:sldId id="261" r:id="rId6"/>
    <p:sldId id="262" r:id="rId7"/>
    <p:sldId id="264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FFCC"/>
    <a:srgbClr val="9E5E2A"/>
    <a:srgbClr val="AC1C79"/>
    <a:srgbClr val="93BE0A"/>
    <a:srgbClr val="4B7D70"/>
    <a:srgbClr val="FF0000"/>
    <a:srgbClr val="00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912" autoAdjust="0"/>
    <p:restoredTop sz="94660"/>
  </p:normalViewPr>
  <p:slideViewPr>
    <p:cSldViewPr>
      <p:cViewPr varScale="1">
        <p:scale>
          <a:sx n="90" d="100"/>
          <a:sy n="90" d="100"/>
        </p:scale>
        <p:origin x="-96" y="-5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F10F051-2AF5-4A9B-B5F6-349A00464606}" type="datetimeFigureOut">
              <a:rPr lang="ru-RU"/>
              <a:pPr>
                <a:defRPr/>
              </a:pPr>
              <a:t>16.02.2012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19FBC12-4C19-4819-AB86-FD63635D76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5931F08-1BB5-4788-82A2-97D784706D58}" type="slidenum">
              <a:rPr lang="ru-RU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66A8975-9419-47F7-BD54-19551663D052}" type="slidenum">
              <a:rPr lang="ru-RU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3556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2AE8D1D-00EC-4B60-B2C8-A7224C8E8619}" type="slidenum">
              <a:rPr lang="ru-RU" sz="1200">
                <a:cs typeface="Arial" charset="0"/>
              </a:rPr>
              <a:pPr algn="r"/>
              <a:t>7</a:t>
            </a:fld>
            <a:endParaRPr lang="ru-RU" sz="120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/>
        </p:nvSpPr>
        <p:spPr>
          <a:xfrm>
            <a:off x="777875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6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1794A-4142-45DC-A86D-6CD2922F65FD}" type="datetimeFigureOut">
              <a:rPr lang="ru-RU"/>
              <a:pPr>
                <a:defRPr/>
              </a:pPr>
              <a:t>16.02.2012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1F4EC-CE6B-4B93-A88B-E5BFCBCFE8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2CB79-8FDE-4C2A-B784-AC6C4D338906}" type="datetimeFigureOut">
              <a:rPr lang="ru-RU"/>
              <a:pPr>
                <a:defRPr/>
              </a:pPr>
              <a:t>16.02.2012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3DD25-3A59-4784-BFD2-177F4251C2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F1590-EA14-4082-AA67-9D161BB10A64}" type="datetimeFigureOut">
              <a:rPr lang="ru-RU"/>
              <a:pPr>
                <a:defRPr/>
              </a:pPr>
              <a:t>16.02.2012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B587C-FF77-45C7-B1EE-D0DAF7AFA7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1E3AB-1BB6-480A-A8BA-70E4DF87AA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B855C-90C7-4FE7-93C6-35D0F1DCA8E9}" type="datetimeFigureOut">
              <a:rPr lang="ru-RU"/>
              <a:pPr>
                <a:defRPr/>
              </a:pPr>
              <a:t>16.02.2012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208C8-3BDB-42E1-8093-640947A993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77875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7D18D-F251-4DB7-BF64-AC0EDB41CB44}" type="datetimeFigureOut">
              <a:rPr lang="ru-RU"/>
              <a:pPr>
                <a:defRPr/>
              </a:pPr>
              <a:t>16.02.2012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FBD97-B374-4C24-A19D-A7CB02EC21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BE57C-DCDD-4DB3-891E-C07B3BE11DAE}" type="datetimeFigureOut">
              <a:rPr lang="ru-RU"/>
              <a:pPr>
                <a:defRPr/>
              </a:pPr>
              <a:t>16.02.2012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1DDF8-45B5-4370-8245-54CF0D4CF9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>
            <a:off x="758825" y="1249363"/>
            <a:ext cx="36576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2"/>
          <p:cNvCxnSpPr/>
          <p:nvPr/>
        </p:nvCxnSpPr>
        <p:spPr>
          <a:xfrm>
            <a:off x="4645025" y="1249363"/>
            <a:ext cx="36576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9F36F-27EB-4929-B916-CB759365DD45}" type="datetimeFigureOut">
              <a:rPr lang="ru-RU"/>
              <a:pPr>
                <a:defRPr/>
              </a:pPr>
              <a:t>16.02.2012</a:t>
            </a:fld>
            <a:endParaRPr lang="ru-RU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42A51-E9CF-4A18-A9AF-0005335BD0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51017-9B8E-49D9-9E88-17B25FB44570}" type="datetimeFigureOut">
              <a:rPr lang="ru-RU"/>
              <a:pPr>
                <a:defRPr/>
              </a:pPr>
              <a:t>16.02.2012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234CF-2BA6-4ED5-A82A-C89D045D22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FA0AD-44CE-4A05-AE9F-D0A8F8147696}" type="datetimeFigureOut">
              <a:rPr lang="ru-RU"/>
              <a:pPr>
                <a:defRPr/>
              </a:pPr>
              <a:t>16.02.2012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A85F3-8507-4FA1-9559-31A3EED31B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9"/>
          <p:cNvCxnSpPr/>
          <p:nvPr/>
        </p:nvCxnSpPr>
        <p:spPr>
          <a:xfrm rot="5400000">
            <a:off x="1677194" y="2515394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65632-4CD0-4534-BDDB-639E0610FC31}" type="datetimeFigureOut">
              <a:rPr lang="ru-RU"/>
              <a:pPr>
                <a:defRPr/>
              </a:pPr>
              <a:t>16.02.2012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C3589-75D6-4FA0-8A49-BA0A1F8183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6033E-A666-471E-8AEF-3D59042FC881}" type="datetimeFigureOut">
              <a:rPr lang="ru-RU"/>
              <a:pPr>
                <a:defRPr/>
              </a:pPr>
              <a:t>16.02.2012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52864-293F-4DC5-AF27-69C9DEF5CA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4572000"/>
            <a:ext cx="6781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62000" y="685800"/>
            <a:ext cx="75438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1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9B7B9B6-EF81-4A4D-90DC-7CC83182FBEC}" type="datetimeFigureOut">
              <a:rPr lang="ru-RU"/>
              <a:pPr>
                <a:defRPr/>
              </a:pPr>
              <a:t>16.02.2012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0" y="6208713"/>
            <a:ext cx="4873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8013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E9CB70C9-186A-4F2A-A674-1434084196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875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4" r:id="rId3"/>
    <p:sldLayoutId id="2147483671" r:id="rId4"/>
    <p:sldLayoutId id="2147483675" r:id="rId5"/>
    <p:sldLayoutId id="2147483670" r:id="rId6"/>
    <p:sldLayoutId id="2147483669" r:id="rId7"/>
    <p:sldLayoutId id="2147483676" r:id="rId8"/>
    <p:sldLayoutId id="2147483668" r:id="rId9"/>
    <p:sldLayoutId id="2147483667" r:id="rId10"/>
    <p:sldLayoutId id="2147483666" r:id="rId11"/>
    <p:sldLayoutId id="214748367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4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3725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3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3" Type="http://schemas.openxmlformats.org/officeDocument/2006/relationships/image" Target="../media/image5.gif"/><Relationship Id="rId7" Type="http://schemas.openxmlformats.org/officeDocument/2006/relationships/image" Target="../media/image9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uk-UA" smtClean="0"/>
              <a:t>Фосфор</a:t>
            </a:r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250" y="4941888"/>
            <a:ext cx="6858000" cy="990600"/>
          </a:xfrm>
        </p:spPr>
        <p:txBody>
          <a:bodyPr rtlCol="0">
            <a:normAutofit fontScale="92500"/>
          </a:bodyPr>
          <a:lstStyle/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/>
              <a:t>Характеристика </a:t>
            </a:r>
            <a:r>
              <a:rPr lang="ru-RU" b="1" i="1" smtClean="0"/>
              <a:t> </a:t>
            </a:r>
            <a:r>
              <a:rPr lang="uk-UA" b="1" i="1" dirty="0" smtClean="0"/>
              <a:t>елемента та утворених </a:t>
            </a:r>
            <a:r>
              <a:rPr lang="ru-RU" b="1" i="1" dirty="0" smtClean="0"/>
              <a:t>ним </a:t>
            </a:r>
            <a:r>
              <a:rPr lang="uk-UA" b="1" i="1" dirty="0" smtClean="0"/>
              <a:t>сполук, кругообіг елемента в природі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15363" name="Picture 2" descr="D:\Мои документы\картинки\PFILES\MSOFFICE\MEDIA\CNTCD1\ANIMATED\J017822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52625" y="1989138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3" descr="D:\Мои документы\картинки\PFILES\MSOFFICE\MEDIA\CNTCD1\ANIMATED\J017822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5513" y="373063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4" descr="D:\Мои документы\картинки\PFILES\MSOFFICE\MEDIA\CNTCD1\ANIMATED\J017822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1989138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5" descr="D:\Мои документы\картинки\PFILES\MSOFFICE\MEDIA\CNTCD1\ANIMATED\J017822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54413" y="374650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6" descr="D:\Мои документы\картинки\PFILES\MSOFFICE\MEDIA\CNTCD1\ANIMATED\J017822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3663" y="333375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7" descr="D:\Мои документы\картинки\PFILES\MSOFFICE\MEDIA\CNTCD1\ANIMATED\J017822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51725" y="2152650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ChangeArrowheads="1"/>
          </p:cNvSpPr>
          <p:nvPr/>
        </p:nvSpPr>
        <p:spPr bwMode="auto">
          <a:xfrm>
            <a:off x="1979613" y="1206500"/>
            <a:ext cx="6985000" cy="4968875"/>
          </a:xfrm>
          <a:prstGeom prst="rect">
            <a:avLst/>
          </a:prstGeom>
          <a:solidFill>
            <a:srgbClr val="C2C2C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50825" y="295275"/>
            <a:ext cx="86407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2400" b="1">
                <a:solidFill>
                  <a:srgbClr val="006666"/>
                </a:solidFill>
                <a:latin typeface="Baskerville Old Face" pitchFamily="18" charset="0"/>
              </a:rPr>
              <a:t>Періодична система хімічних елементів Д.І.Менделєєва</a:t>
            </a:r>
            <a:r>
              <a:rPr lang="ru-RU" sz="2400" b="1">
                <a:solidFill>
                  <a:srgbClr val="006666"/>
                </a:solidFill>
                <a:latin typeface="Baskerville Old Face" pitchFamily="18" charset="0"/>
              </a:rPr>
              <a:t> </a:t>
            </a:r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250825" y="765175"/>
            <a:ext cx="1008063" cy="504825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uk-UA" sz="1600">
                <a:latin typeface="Baskerville Old Face" pitchFamily="18" charset="0"/>
              </a:rPr>
              <a:t>Періоди</a:t>
            </a:r>
          </a:p>
        </p:txBody>
      </p:sp>
      <p:sp>
        <p:nvSpPr>
          <p:cNvPr id="16388" name="Rectangle 5"/>
          <p:cNvSpPr>
            <a:spLocks noChangeArrowheads="1"/>
          </p:cNvSpPr>
          <p:nvPr/>
        </p:nvSpPr>
        <p:spPr bwMode="auto">
          <a:xfrm>
            <a:off x="250825" y="1268413"/>
            <a:ext cx="1008063" cy="504825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Baskerville Old Face" pitchFamily="18" charset="0"/>
              </a:rPr>
              <a:t>1</a:t>
            </a:r>
            <a:endParaRPr lang="ru-RU">
              <a:latin typeface="Baskerville Old Face" pitchFamily="18" charset="0"/>
            </a:endParaRPr>
          </a:p>
        </p:txBody>
      </p:sp>
      <p:sp>
        <p:nvSpPr>
          <p:cNvPr id="16389" name="Rectangle 6"/>
          <p:cNvSpPr>
            <a:spLocks noChangeArrowheads="1"/>
          </p:cNvSpPr>
          <p:nvPr/>
        </p:nvSpPr>
        <p:spPr bwMode="auto">
          <a:xfrm>
            <a:off x="250825" y="1773238"/>
            <a:ext cx="1008063" cy="504825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Baskerville Old Face" pitchFamily="18" charset="0"/>
              </a:rPr>
              <a:t>2</a:t>
            </a:r>
            <a:endParaRPr lang="ru-RU">
              <a:latin typeface="Baskerville Old Face" pitchFamily="18" charset="0"/>
            </a:endParaRPr>
          </a:p>
        </p:txBody>
      </p:sp>
      <p:sp>
        <p:nvSpPr>
          <p:cNvPr id="16390" name="Rectangle 7"/>
          <p:cNvSpPr>
            <a:spLocks noChangeArrowheads="1"/>
          </p:cNvSpPr>
          <p:nvPr/>
        </p:nvSpPr>
        <p:spPr bwMode="auto">
          <a:xfrm>
            <a:off x="250825" y="2276475"/>
            <a:ext cx="1008063" cy="504825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Baskerville Old Face" pitchFamily="18" charset="0"/>
              </a:rPr>
              <a:t>3</a:t>
            </a:r>
            <a:endParaRPr lang="ru-RU">
              <a:latin typeface="Baskerville Old Face" pitchFamily="18" charset="0"/>
            </a:endParaRPr>
          </a:p>
        </p:txBody>
      </p:sp>
      <p:sp>
        <p:nvSpPr>
          <p:cNvPr id="16391" name="Rectangle 8"/>
          <p:cNvSpPr>
            <a:spLocks noChangeArrowheads="1"/>
          </p:cNvSpPr>
          <p:nvPr/>
        </p:nvSpPr>
        <p:spPr bwMode="auto">
          <a:xfrm>
            <a:off x="250825" y="2781300"/>
            <a:ext cx="1008063" cy="1008063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Baskerville Old Face" pitchFamily="18" charset="0"/>
              </a:rPr>
              <a:t>4</a:t>
            </a:r>
            <a:endParaRPr lang="ru-RU">
              <a:latin typeface="Baskerville Old Face" pitchFamily="18" charset="0"/>
            </a:endParaRPr>
          </a:p>
        </p:txBody>
      </p:sp>
      <p:sp>
        <p:nvSpPr>
          <p:cNvPr id="16392" name="Rectangle 9"/>
          <p:cNvSpPr>
            <a:spLocks noChangeArrowheads="1"/>
          </p:cNvSpPr>
          <p:nvPr/>
        </p:nvSpPr>
        <p:spPr bwMode="auto">
          <a:xfrm>
            <a:off x="250825" y="3789363"/>
            <a:ext cx="1008063" cy="936625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Baskerville Old Face" pitchFamily="18" charset="0"/>
              </a:rPr>
              <a:t>5</a:t>
            </a:r>
            <a:endParaRPr lang="ru-RU">
              <a:latin typeface="Baskerville Old Face" pitchFamily="18" charset="0"/>
            </a:endParaRPr>
          </a:p>
        </p:txBody>
      </p:sp>
      <p:sp>
        <p:nvSpPr>
          <p:cNvPr id="16393" name="Rectangle 10"/>
          <p:cNvSpPr>
            <a:spLocks noChangeArrowheads="1"/>
          </p:cNvSpPr>
          <p:nvPr/>
        </p:nvSpPr>
        <p:spPr bwMode="auto">
          <a:xfrm>
            <a:off x="250825" y="4724400"/>
            <a:ext cx="1008063" cy="1009650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Baskerville Old Face" pitchFamily="18" charset="0"/>
              </a:rPr>
              <a:t>6</a:t>
            </a:r>
            <a:endParaRPr lang="ru-RU">
              <a:latin typeface="Baskerville Old Face" pitchFamily="18" charset="0"/>
            </a:endParaRPr>
          </a:p>
        </p:txBody>
      </p:sp>
      <p:sp>
        <p:nvSpPr>
          <p:cNvPr id="16394" name="Rectangle 11"/>
          <p:cNvSpPr>
            <a:spLocks noChangeArrowheads="1"/>
          </p:cNvSpPr>
          <p:nvPr/>
        </p:nvSpPr>
        <p:spPr bwMode="auto">
          <a:xfrm>
            <a:off x="250825" y="5734050"/>
            <a:ext cx="1008063" cy="504825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Baskerville Old Face" pitchFamily="18" charset="0"/>
              </a:rPr>
              <a:t>7</a:t>
            </a:r>
            <a:endParaRPr lang="ru-RU">
              <a:latin typeface="Baskerville Old Face" pitchFamily="18" charset="0"/>
            </a:endParaRPr>
          </a:p>
        </p:txBody>
      </p:sp>
      <p:sp>
        <p:nvSpPr>
          <p:cNvPr id="16395" name="Rectangle 12"/>
          <p:cNvSpPr>
            <a:spLocks noChangeArrowheads="1"/>
          </p:cNvSpPr>
          <p:nvPr/>
        </p:nvSpPr>
        <p:spPr bwMode="auto">
          <a:xfrm>
            <a:off x="1258888" y="765175"/>
            <a:ext cx="720725" cy="503238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600">
                <a:latin typeface="Baskerville Old Face" pitchFamily="18" charset="0"/>
              </a:rPr>
              <a:t>Ряди</a:t>
            </a:r>
          </a:p>
        </p:txBody>
      </p:sp>
      <p:sp>
        <p:nvSpPr>
          <p:cNvPr id="16396" name="Rectangle 13"/>
          <p:cNvSpPr>
            <a:spLocks noChangeArrowheads="1"/>
          </p:cNvSpPr>
          <p:nvPr/>
        </p:nvSpPr>
        <p:spPr bwMode="auto">
          <a:xfrm>
            <a:off x="1258888" y="1268413"/>
            <a:ext cx="720725" cy="503237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Baskerville Old Face" pitchFamily="18" charset="0"/>
              </a:rPr>
              <a:t>1</a:t>
            </a:r>
            <a:endParaRPr lang="ru-RU">
              <a:latin typeface="Baskerville Old Face" pitchFamily="18" charset="0"/>
            </a:endParaRPr>
          </a:p>
        </p:txBody>
      </p:sp>
      <p:sp>
        <p:nvSpPr>
          <p:cNvPr id="16397" name="Rectangle 14"/>
          <p:cNvSpPr>
            <a:spLocks noChangeArrowheads="1"/>
          </p:cNvSpPr>
          <p:nvPr/>
        </p:nvSpPr>
        <p:spPr bwMode="auto">
          <a:xfrm>
            <a:off x="1258888" y="1773238"/>
            <a:ext cx="720725" cy="503237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Baskerville Old Face" pitchFamily="18" charset="0"/>
              </a:rPr>
              <a:t>2</a:t>
            </a:r>
            <a:endParaRPr lang="ru-RU">
              <a:latin typeface="Baskerville Old Face" pitchFamily="18" charset="0"/>
            </a:endParaRPr>
          </a:p>
        </p:txBody>
      </p:sp>
      <p:sp>
        <p:nvSpPr>
          <p:cNvPr id="16398" name="Rectangle 15"/>
          <p:cNvSpPr>
            <a:spLocks noChangeArrowheads="1"/>
          </p:cNvSpPr>
          <p:nvPr/>
        </p:nvSpPr>
        <p:spPr bwMode="auto">
          <a:xfrm>
            <a:off x="1258888" y="2276475"/>
            <a:ext cx="720725" cy="503238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Baskerville Old Face" pitchFamily="18" charset="0"/>
              </a:rPr>
              <a:t>3</a:t>
            </a:r>
            <a:endParaRPr lang="ru-RU">
              <a:latin typeface="Baskerville Old Face" pitchFamily="18" charset="0"/>
            </a:endParaRPr>
          </a:p>
        </p:txBody>
      </p:sp>
      <p:sp>
        <p:nvSpPr>
          <p:cNvPr id="16399" name="Rectangle 16"/>
          <p:cNvSpPr>
            <a:spLocks noChangeArrowheads="1"/>
          </p:cNvSpPr>
          <p:nvPr/>
        </p:nvSpPr>
        <p:spPr bwMode="auto">
          <a:xfrm>
            <a:off x="1258888" y="2781300"/>
            <a:ext cx="720725" cy="503238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Baskerville Old Face" pitchFamily="18" charset="0"/>
              </a:rPr>
              <a:t>4</a:t>
            </a:r>
            <a:endParaRPr lang="ru-RU">
              <a:latin typeface="Baskerville Old Face" pitchFamily="18" charset="0"/>
            </a:endParaRPr>
          </a:p>
        </p:txBody>
      </p:sp>
      <p:sp>
        <p:nvSpPr>
          <p:cNvPr id="16400" name="Rectangle 17"/>
          <p:cNvSpPr>
            <a:spLocks noChangeArrowheads="1"/>
          </p:cNvSpPr>
          <p:nvPr/>
        </p:nvSpPr>
        <p:spPr bwMode="auto">
          <a:xfrm>
            <a:off x="1258888" y="5661025"/>
            <a:ext cx="720725" cy="576263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Baskerville Old Face" pitchFamily="18" charset="0"/>
              </a:rPr>
              <a:t>10</a:t>
            </a:r>
            <a:endParaRPr lang="ru-RU">
              <a:latin typeface="Baskerville Old Face" pitchFamily="18" charset="0"/>
            </a:endParaRPr>
          </a:p>
        </p:txBody>
      </p:sp>
      <p:sp>
        <p:nvSpPr>
          <p:cNvPr id="16401" name="Rectangle 18"/>
          <p:cNvSpPr>
            <a:spLocks noChangeArrowheads="1"/>
          </p:cNvSpPr>
          <p:nvPr/>
        </p:nvSpPr>
        <p:spPr bwMode="auto">
          <a:xfrm>
            <a:off x="1258888" y="5229225"/>
            <a:ext cx="720725" cy="504825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Baskerville Old Face" pitchFamily="18" charset="0"/>
              </a:rPr>
              <a:t>9</a:t>
            </a:r>
            <a:endParaRPr lang="ru-RU">
              <a:latin typeface="Baskerville Old Face" pitchFamily="18" charset="0"/>
            </a:endParaRPr>
          </a:p>
        </p:txBody>
      </p:sp>
      <p:sp>
        <p:nvSpPr>
          <p:cNvPr id="16402" name="Rectangle 19"/>
          <p:cNvSpPr>
            <a:spLocks noChangeArrowheads="1"/>
          </p:cNvSpPr>
          <p:nvPr/>
        </p:nvSpPr>
        <p:spPr bwMode="auto">
          <a:xfrm>
            <a:off x="1258888" y="4724400"/>
            <a:ext cx="720725" cy="504825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Baskerville Old Face" pitchFamily="18" charset="0"/>
              </a:rPr>
              <a:t>8</a:t>
            </a:r>
            <a:endParaRPr lang="ru-RU">
              <a:latin typeface="Baskerville Old Face" pitchFamily="18" charset="0"/>
            </a:endParaRPr>
          </a:p>
        </p:txBody>
      </p:sp>
      <p:sp>
        <p:nvSpPr>
          <p:cNvPr id="16403" name="Rectangle 20"/>
          <p:cNvSpPr>
            <a:spLocks noChangeArrowheads="1"/>
          </p:cNvSpPr>
          <p:nvPr/>
        </p:nvSpPr>
        <p:spPr bwMode="auto">
          <a:xfrm>
            <a:off x="1258888" y="4149725"/>
            <a:ext cx="720725" cy="574675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Baskerville Old Face" pitchFamily="18" charset="0"/>
              </a:rPr>
              <a:t>7</a:t>
            </a:r>
            <a:endParaRPr lang="ru-RU">
              <a:latin typeface="Baskerville Old Face" pitchFamily="18" charset="0"/>
            </a:endParaRPr>
          </a:p>
        </p:txBody>
      </p:sp>
      <p:sp>
        <p:nvSpPr>
          <p:cNvPr id="16404" name="Rectangle 21"/>
          <p:cNvSpPr>
            <a:spLocks noChangeArrowheads="1"/>
          </p:cNvSpPr>
          <p:nvPr/>
        </p:nvSpPr>
        <p:spPr bwMode="auto">
          <a:xfrm>
            <a:off x="1258888" y="3284538"/>
            <a:ext cx="720725" cy="647700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Baskerville Old Face" pitchFamily="18" charset="0"/>
              </a:rPr>
              <a:t>5</a:t>
            </a:r>
            <a:endParaRPr lang="ru-RU">
              <a:latin typeface="Baskerville Old Face" pitchFamily="18" charset="0"/>
            </a:endParaRPr>
          </a:p>
        </p:txBody>
      </p:sp>
      <p:sp>
        <p:nvSpPr>
          <p:cNvPr id="16405" name="Rectangle 22"/>
          <p:cNvSpPr>
            <a:spLocks noChangeArrowheads="1"/>
          </p:cNvSpPr>
          <p:nvPr/>
        </p:nvSpPr>
        <p:spPr bwMode="auto">
          <a:xfrm>
            <a:off x="1258888" y="3789363"/>
            <a:ext cx="720725" cy="503237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Baskerville Old Face" pitchFamily="18" charset="0"/>
              </a:rPr>
              <a:t>6</a:t>
            </a:r>
            <a:endParaRPr lang="ru-RU">
              <a:latin typeface="Baskerville Old Face" pitchFamily="18" charset="0"/>
            </a:endParaRPr>
          </a:p>
        </p:txBody>
      </p:sp>
      <p:sp>
        <p:nvSpPr>
          <p:cNvPr id="16406" name="Rectangle 23"/>
          <p:cNvSpPr>
            <a:spLocks noChangeArrowheads="1"/>
          </p:cNvSpPr>
          <p:nvPr/>
        </p:nvSpPr>
        <p:spPr bwMode="auto">
          <a:xfrm>
            <a:off x="1979613" y="765175"/>
            <a:ext cx="6985000" cy="287338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uk-UA">
                <a:latin typeface="Baskerville Old Face" pitchFamily="18" charset="0"/>
              </a:rPr>
              <a:t>Групи елементів</a:t>
            </a:r>
          </a:p>
        </p:txBody>
      </p:sp>
      <p:sp>
        <p:nvSpPr>
          <p:cNvPr id="16407" name="Rectangle 24"/>
          <p:cNvSpPr>
            <a:spLocks noChangeArrowheads="1"/>
          </p:cNvSpPr>
          <p:nvPr/>
        </p:nvSpPr>
        <p:spPr bwMode="auto">
          <a:xfrm>
            <a:off x="1979613" y="1052513"/>
            <a:ext cx="792162" cy="215900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>
                <a:latin typeface="Times New Roman" pitchFamily="18" charset="0"/>
              </a:rPr>
              <a:t>I</a:t>
            </a:r>
            <a:endParaRPr lang="ru-RU" sz="1600">
              <a:latin typeface="Times New Roman" pitchFamily="18" charset="0"/>
            </a:endParaRPr>
          </a:p>
        </p:txBody>
      </p:sp>
      <p:sp>
        <p:nvSpPr>
          <p:cNvPr id="16408" name="Rectangle 25"/>
          <p:cNvSpPr>
            <a:spLocks noChangeArrowheads="1"/>
          </p:cNvSpPr>
          <p:nvPr/>
        </p:nvSpPr>
        <p:spPr bwMode="auto">
          <a:xfrm>
            <a:off x="2771775" y="1052513"/>
            <a:ext cx="792163" cy="215900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>
                <a:latin typeface="Times New Roman" pitchFamily="18" charset="0"/>
              </a:rPr>
              <a:t>II</a:t>
            </a:r>
            <a:endParaRPr lang="ru-RU" sz="1600">
              <a:latin typeface="Times New Roman" pitchFamily="18" charset="0"/>
            </a:endParaRPr>
          </a:p>
        </p:txBody>
      </p:sp>
      <p:sp>
        <p:nvSpPr>
          <p:cNvPr id="16409" name="Rectangle 26"/>
          <p:cNvSpPr>
            <a:spLocks noChangeArrowheads="1"/>
          </p:cNvSpPr>
          <p:nvPr/>
        </p:nvSpPr>
        <p:spPr bwMode="auto">
          <a:xfrm>
            <a:off x="5940425" y="1052513"/>
            <a:ext cx="792163" cy="215900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>
                <a:latin typeface="Times New Roman" pitchFamily="18" charset="0"/>
              </a:rPr>
              <a:t>VI</a:t>
            </a:r>
            <a:endParaRPr lang="ru-RU" sz="1600">
              <a:latin typeface="Times New Roman" pitchFamily="18" charset="0"/>
            </a:endParaRPr>
          </a:p>
        </p:txBody>
      </p:sp>
      <p:sp>
        <p:nvSpPr>
          <p:cNvPr id="16410" name="Rectangle 27"/>
          <p:cNvSpPr>
            <a:spLocks noChangeArrowheads="1"/>
          </p:cNvSpPr>
          <p:nvPr/>
        </p:nvSpPr>
        <p:spPr bwMode="auto">
          <a:xfrm>
            <a:off x="5148263" y="1052513"/>
            <a:ext cx="792162" cy="215900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>
                <a:latin typeface="Times New Roman" pitchFamily="18" charset="0"/>
              </a:rPr>
              <a:t>V</a:t>
            </a:r>
            <a:endParaRPr lang="ru-RU" sz="1600">
              <a:latin typeface="Times New Roman" pitchFamily="18" charset="0"/>
            </a:endParaRPr>
          </a:p>
        </p:txBody>
      </p:sp>
      <p:sp>
        <p:nvSpPr>
          <p:cNvPr id="16411" name="Rectangle 28"/>
          <p:cNvSpPr>
            <a:spLocks noChangeArrowheads="1"/>
          </p:cNvSpPr>
          <p:nvPr/>
        </p:nvSpPr>
        <p:spPr bwMode="auto">
          <a:xfrm>
            <a:off x="6732588" y="1052513"/>
            <a:ext cx="792162" cy="215900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>
                <a:latin typeface="Times New Roman" pitchFamily="18" charset="0"/>
              </a:rPr>
              <a:t>VII</a:t>
            </a:r>
            <a:endParaRPr lang="ru-RU" sz="1600">
              <a:latin typeface="Times New Roman" pitchFamily="18" charset="0"/>
            </a:endParaRPr>
          </a:p>
        </p:txBody>
      </p:sp>
      <p:sp>
        <p:nvSpPr>
          <p:cNvPr id="16412" name="Rectangle 29"/>
          <p:cNvSpPr>
            <a:spLocks noChangeArrowheads="1"/>
          </p:cNvSpPr>
          <p:nvPr/>
        </p:nvSpPr>
        <p:spPr bwMode="auto">
          <a:xfrm>
            <a:off x="3563938" y="1052513"/>
            <a:ext cx="792162" cy="215900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>
                <a:latin typeface="Times New Roman" pitchFamily="18" charset="0"/>
              </a:rPr>
              <a:t>III</a:t>
            </a:r>
            <a:endParaRPr lang="ru-RU" sz="1600">
              <a:latin typeface="Times New Roman" pitchFamily="18" charset="0"/>
            </a:endParaRPr>
          </a:p>
        </p:txBody>
      </p:sp>
      <p:sp>
        <p:nvSpPr>
          <p:cNvPr id="16413" name="Rectangle 30"/>
          <p:cNvSpPr>
            <a:spLocks noChangeArrowheads="1"/>
          </p:cNvSpPr>
          <p:nvPr/>
        </p:nvSpPr>
        <p:spPr bwMode="auto">
          <a:xfrm>
            <a:off x="4356100" y="1052513"/>
            <a:ext cx="792163" cy="215900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>
                <a:latin typeface="Times New Roman" pitchFamily="18" charset="0"/>
              </a:rPr>
              <a:t>IV</a:t>
            </a:r>
            <a:endParaRPr lang="ru-RU" sz="1600">
              <a:latin typeface="Times New Roman" pitchFamily="18" charset="0"/>
            </a:endParaRPr>
          </a:p>
        </p:txBody>
      </p:sp>
      <p:sp>
        <p:nvSpPr>
          <p:cNvPr id="16414" name="Rectangle 31"/>
          <p:cNvSpPr>
            <a:spLocks noChangeArrowheads="1"/>
          </p:cNvSpPr>
          <p:nvPr/>
        </p:nvSpPr>
        <p:spPr bwMode="auto">
          <a:xfrm>
            <a:off x="7451725" y="1052513"/>
            <a:ext cx="1512888" cy="215900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>
                <a:latin typeface="Times New Roman" pitchFamily="18" charset="0"/>
              </a:rPr>
              <a:t>VIII</a:t>
            </a:r>
            <a:endParaRPr lang="ru-RU" sz="1600">
              <a:latin typeface="Times New Roman" pitchFamily="18" charset="0"/>
            </a:endParaRPr>
          </a:p>
        </p:txBody>
      </p:sp>
      <p:sp>
        <p:nvSpPr>
          <p:cNvPr id="16415" name="Line 32"/>
          <p:cNvSpPr>
            <a:spLocks noChangeShapeType="1"/>
          </p:cNvSpPr>
          <p:nvPr/>
        </p:nvSpPr>
        <p:spPr bwMode="auto">
          <a:xfrm>
            <a:off x="8964613" y="1268413"/>
            <a:ext cx="0" cy="4968875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16" name="Line 34"/>
          <p:cNvSpPr>
            <a:spLocks noChangeShapeType="1"/>
          </p:cNvSpPr>
          <p:nvPr/>
        </p:nvSpPr>
        <p:spPr bwMode="auto">
          <a:xfrm>
            <a:off x="5148263" y="1268413"/>
            <a:ext cx="0" cy="4968875"/>
          </a:xfrm>
          <a:prstGeom prst="line">
            <a:avLst/>
          </a:prstGeom>
          <a:noFill/>
          <a:ln w="222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5197" name="Group 77"/>
          <p:cNvGraphicFramePr>
            <a:graphicFrameLocks noGrp="1"/>
          </p:cNvGraphicFramePr>
          <p:nvPr>
            <p:ph sz="half" idx="1"/>
          </p:nvPr>
        </p:nvGraphicFramePr>
        <p:xfrm>
          <a:off x="5148263" y="1052513"/>
          <a:ext cx="3744912" cy="5189537"/>
        </p:xfrm>
        <a:graphic>
          <a:graphicData uri="http://schemas.openxmlformats.org/drawingml/2006/table">
            <a:tbl>
              <a:tblPr/>
              <a:tblGrid>
                <a:gridCol w="636786"/>
                <a:gridCol w="3107630"/>
              </a:tblGrid>
              <a:tr h="529656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askerville Old Face" pitchFamily="18" charset="0"/>
                        </a:rPr>
                        <a:t>Характеристика</a:t>
                      </a:r>
                    </a:p>
                  </a:txBody>
                  <a:tcPr marT="54012" marB="54012" anchor="ctr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05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askerville Old Face" pitchFamily="18" charset="0"/>
                        </a:rPr>
                        <a:t>1.</a:t>
                      </a:r>
                    </a:p>
                  </a:txBody>
                  <a:tcPr marT="54012" marB="54012" anchor="ctr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askerville Old Face" pitchFamily="18" charset="0"/>
                        </a:rPr>
                        <a:t>Відкрито у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askerville Old Face" pitchFamily="18" charset="0"/>
                        </a:rPr>
                        <a:t>1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askerville Old Face" pitchFamily="18" charset="0"/>
                        </a:rPr>
                        <a:t>669 році Хеннінгом Брандтом.</a:t>
                      </a:r>
                    </a:p>
                  </a:txBody>
                  <a:tcPr marT="54012" marB="54012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C2C2"/>
                    </a:solidFill>
                  </a:tcPr>
                </a:tc>
              </a:tr>
              <a:tr h="8797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askerville Old Face" pitchFamily="18" charset="0"/>
                        </a:rPr>
                        <a:t>2.</a:t>
                      </a:r>
                    </a:p>
                  </a:txBody>
                  <a:tcPr marT="54012" marB="54012" anchor="ctr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askerville Old Face" pitchFamily="18" charset="0"/>
                        </a:rPr>
                        <a:t>У Періодичній системі знаходиться в 3 періоді,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askerville Old Face" pitchFamily="18" charset="0"/>
                        </a:rPr>
                        <a:t>V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askerville Old Face" pitchFamily="18" charset="0"/>
                        </a:rPr>
                        <a:t> група, головна підгрупа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askerville Old Face" pitchFamily="18" charset="0"/>
                        </a:rPr>
                        <a:t>.</a:t>
                      </a:r>
                    </a:p>
                  </a:txBody>
                  <a:tcPr marT="54012" marB="54012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C2C2"/>
                    </a:solidFill>
                  </a:tcPr>
                </a:tc>
              </a:tr>
              <a:tr h="6205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askerville Old Face" pitchFamily="18" charset="0"/>
                        </a:rPr>
                        <a:t>3.</a:t>
                      </a:r>
                    </a:p>
                  </a:txBody>
                  <a:tcPr marT="54012" marB="54012" anchor="ctr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askerville Old Face" pitchFamily="18" charset="0"/>
                        </a:rPr>
                        <a:t>У природі зустрічається тільки  у зв'язаному стані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askerville Old Face" pitchFamily="18" charset="0"/>
                        </a:rPr>
                        <a:t>.</a:t>
                      </a:r>
                    </a:p>
                  </a:txBody>
                  <a:tcPr marT="54012" marB="54012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C2C2"/>
                    </a:solidFill>
                  </a:tcPr>
                </a:tc>
              </a:tr>
              <a:tr h="1325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askerville Old Face" pitchFamily="18" charset="0"/>
                        </a:rPr>
                        <a:t>4.</a:t>
                      </a:r>
                    </a:p>
                  </a:txBody>
                  <a:tcPr marT="54012" marB="54012" anchor="ctr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askerville Old Face" pitchFamily="18" charset="0"/>
                        </a:rPr>
                        <a:t>Утворює кілька простих речовин, які помітно різняться за властивостями: білий, червоний, чорний фосфор.</a:t>
                      </a:r>
                    </a:p>
                  </a:txBody>
                  <a:tcPr marT="54012" marB="54012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C2C2"/>
                    </a:solidFill>
                  </a:tcPr>
                </a:tc>
              </a:tr>
              <a:tr h="8538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askerville Old Face" pitchFamily="18" charset="0"/>
                        </a:rPr>
                        <a:t>5.</a:t>
                      </a:r>
                    </a:p>
                  </a:txBody>
                  <a:tcPr marT="54012" marB="54012" anchor="ctr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Е=2,1;</a:t>
                      </a:r>
                      <a:r>
                        <a:rPr lang="uk-UA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найнижчий ступінь окислення –3, найвищий ступінь окислення +5. </a:t>
                      </a:r>
                      <a:endParaRPr kumimoji="0" lang="en-US" sz="2100" b="0" i="0" u="sng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askerville Old Face" pitchFamily="18" charset="0"/>
                      </a:endParaRPr>
                    </a:p>
                  </a:txBody>
                  <a:tcPr marT="54012" marB="54012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C2C2"/>
                    </a:solidFill>
                  </a:tcPr>
                </a:tc>
              </a:tr>
            </a:tbl>
          </a:graphicData>
        </a:graphic>
      </p:graphicFrame>
      <p:grpSp>
        <p:nvGrpSpPr>
          <p:cNvPr id="2" name="Group 57"/>
          <p:cNvGrpSpPr>
            <a:grpSpLocks/>
          </p:cNvGrpSpPr>
          <p:nvPr/>
        </p:nvGrpSpPr>
        <p:grpSpPr bwMode="auto">
          <a:xfrm>
            <a:off x="2124075" y="2060575"/>
            <a:ext cx="3168650" cy="3262313"/>
            <a:chOff x="748" y="1117"/>
            <a:chExt cx="1996" cy="2055"/>
          </a:xfrm>
        </p:grpSpPr>
        <p:sp>
          <p:nvSpPr>
            <p:cNvPr id="16442" name="Text Box 58"/>
            <p:cNvSpPr txBox="1">
              <a:spLocks noChangeArrowheads="1"/>
            </p:cNvSpPr>
            <p:nvPr/>
          </p:nvSpPr>
          <p:spPr bwMode="auto">
            <a:xfrm>
              <a:off x="1202" y="1117"/>
              <a:ext cx="1497" cy="20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20800">
                <a:solidFill>
                  <a:srgbClr val="FF0000"/>
                </a:solidFill>
              </a:endParaRPr>
            </a:p>
          </p:txBody>
        </p:sp>
        <p:sp>
          <p:nvSpPr>
            <p:cNvPr id="16443" name="Text Box 59"/>
            <p:cNvSpPr txBox="1">
              <a:spLocks noChangeArrowheads="1"/>
            </p:cNvSpPr>
            <p:nvPr/>
          </p:nvSpPr>
          <p:spPr bwMode="auto">
            <a:xfrm>
              <a:off x="884" y="1298"/>
              <a:ext cx="590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800" b="1">
                  <a:latin typeface="Baskerville Old Face" pitchFamily="18" charset="0"/>
                </a:rPr>
                <a:t>31</a:t>
              </a:r>
              <a:endParaRPr lang="ru-RU" sz="4800" b="1">
                <a:latin typeface="Baskerville Old Face" pitchFamily="18" charset="0"/>
              </a:endParaRPr>
            </a:p>
          </p:txBody>
        </p:sp>
        <p:sp>
          <p:nvSpPr>
            <p:cNvPr id="16444" name="Text Box 60"/>
            <p:cNvSpPr txBox="1">
              <a:spLocks noChangeArrowheads="1"/>
            </p:cNvSpPr>
            <p:nvPr/>
          </p:nvSpPr>
          <p:spPr bwMode="auto">
            <a:xfrm>
              <a:off x="748" y="2614"/>
              <a:ext cx="953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800" b="1">
                  <a:latin typeface="Baskerville Old Face" pitchFamily="18" charset="0"/>
                </a:rPr>
                <a:t> +15</a:t>
              </a:r>
              <a:endParaRPr lang="ru-RU" sz="4800" b="1">
                <a:latin typeface="Baskerville Old Face" pitchFamily="18" charset="0"/>
              </a:endParaRPr>
            </a:p>
          </p:txBody>
        </p:sp>
        <p:sp>
          <p:nvSpPr>
            <p:cNvPr id="16445" name="Text Box 61"/>
            <p:cNvSpPr txBox="1">
              <a:spLocks noChangeArrowheads="1"/>
            </p:cNvSpPr>
            <p:nvPr/>
          </p:nvSpPr>
          <p:spPr bwMode="auto">
            <a:xfrm>
              <a:off x="2154" y="1253"/>
              <a:ext cx="590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800" b="1">
                  <a:latin typeface="Baskerville Old Face" pitchFamily="18" charset="0"/>
                </a:rPr>
                <a:t>0</a:t>
              </a:r>
              <a:endParaRPr lang="ru-RU" sz="4800" b="1">
                <a:latin typeface="Baskerville Old Face" pitchFamily="18" charset="0"/>
              </a:endParaRPr>
            </a:p>
          </p:txBody>
        </p:sp>
      </p:grpSp>
      <p:sp>
        <p:nvSpPr>
          <p:cNvPr id="16440" name="Text Box 63"/>
          <p:cNvSpPr txBox="1">
            <a:spLocks noChangeArrowheads="1"/>
          </p:cNvSpPr>
          <p:nvPr/>
        </p:nvSpPr>
        <p:spPr bwMode="auto">
          <a:xfrm>
            <a:off x="3276600" y="2781300"/>
            <a:ext cx="1079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5184" name="Text Box 64"/>
          <p:cNvSpPr txBox="1">
            <a:spLocks noChangeArrowheads="1"/>
          </p:cNvSpPr>
          <p:nvPr/>
        </p:nvSpPr>
        <p:spPr bwMode="auto">
          <a:xfrm>
            <a:off x="2700338" y="2636838"/>
            <a:ext cx="2303462" cy="247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600">
                <a:solidFill>
                  <a:srgbClr val="A4001F"/>
                </a:solidFill>
                <a:latin typeface="Baskerville Old Face" pitchFamily="18" charset="0"/>
              </a:rPr>
              <a:t> P</a:t>
            </a:r>
            <a:endParaRPr lang="ru-RU" sz="15600">
              <a:solidFill>
                <a:srgbClr val="A4001F"/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3350"/>
                            </p:stCondLst>
                            <p:childTnLst>
                              <p:par>
                                <p:cTn id="12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5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35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350"/>
                            </p:stCondLst>
                            <p:childTnLst>
                              <p:par>
                                <p:cTn id="20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5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8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9"/>
          <p:cNvSpPr>
            <a:spLocks noChangeArrowheads="1"/>
          </p:cNvSpPr>
          <p:nvPr/>
        </p:nvSpPr>
        <p:spPr bwMode="auto">
          <a:xfrm>
            <a:off x="5437188" y="3932238"/>
            <a:ext cx="360362" cy="360362"/>
          </a:xfrm>
          <a:prstGeom prst="rect">
            <a:avLst/>
          </a:prstGeom>
          <a:solidFill>
            <a:srgbClr val="B2B2B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17410" name="WordArt 3"/>
          <p:cNvSpPr>
            <a:spLocks noChangeArrowheads="1" noChangeShapeType="1" noTextEdit="1"/>
          </p:cNvSpPr>
          <p:nvPr/>
        </p:nvSpPr>
        <p:spPr bwMode="auto">
          <a:xfrm>
            <a:off x="2051050" y="549275"/>
            <a:ext cx="4752975" cy="962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6600" b="1" kern="10" spc="1321">
                <a:ln w="9525">
                  <a:noFill/>
                  <a:round/>
                  <a:headEnd/>
                  <a:tailEnd/>
                </a:ln>
                <a:solidFill>
                  <a:srgbClr val="006666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+mn-lt"/>
                <a:ea typeface="+mn-lt"/>
                <a:cs typeface="+mn-lt"/>
              </a:rPr>
              <a:t>Фосфор</a:t>
            </a:r>
          </a:p>
        </p:txBody>
      </p:sp>
      <p:sp>
        <p:nvSpPr>
          <p:cNvPr id="17411" name="WordArt 7"/>
          <p:cNvSpPr>
            <a:spLocks noChangeArrowheads="1" noChangeShapeType="1" noTextEdit="1"/>
          </p:cNvSpPr>
          <p:nvPr/>
        </p:nvSpPr>
        <p:spPr bwMode="auto">
          <a:xfrm>
            <a:off x="755650" y="2284413"/>
            <a:ext cx="1008063" cy="1208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4800" kern="10" spc="960">
                <a:ln w="9525">
                  <a:noFill/>
                  <a:round/>
                  <a:headEnd/>
                  <a:tailEnd/>
                </a:ln>
                <a:solidFill>
                  <a:srgbClr val="006666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+mn-lt"/>
                <a:ea typeface="+mn-lt"/>
                <a:cs typeface="+mn-lt"/>
              </a:rPr>
              <a:t>p</a:t>
            </a:r>
            <a:endParaRPr lang="ru-RU" sz="4800" kern="10" spc="960">
              <a:ln w="9525">
                <a:noFill/>
                <a:round/>
                <a:headEnd/>
                <a:tailEnd/>
              </a:ln>
              <a:solidFill>
                <a:srgbClr val="006666"/>
              </a:solidFill>
              <a:effectLst>
                <a:outerShdw dist="45791" dir="3378596" algn="ctr" rotWithShape="0">
                  <a:srgbClr val="4D4D4D">
                    <a:alpha val="79999"/>
                  </a:srgbClr>
                </a:outerShdw>
              </a:effectLst>
              <a:latin typeface="+mn-lt"/>
              <a:ea typeface="+mn-lt"/>
              <a:cs typeface="+mn-lt"/>
            </a:endParaRPr>
          </a:p>
        </p:txBody>
      </p:sp>
      <p:sp>
        <p:nvSpPr>
          <p:cNvPr id="17412" name="Text Box 8"/>
          <p:cNvSpPr txBox="1">
            <a:spLocks noChangeArrowheads="1"/>
          </p:cNvSpPr>
          <p:nvPr/>
        </p:nvSpPr>
        <p:spPr bwMode="auto">
          <a:xfrm>
            <a:off x="307975" y="2055813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Baskerville Old Face" pitchFamily="18" charset="0"/>
              </a:rPr>
              <a:t>31</a:t>
            </a:r>
            <a:endParaRPr lang="ru-RU" sz="2400" b="1">
              <a:latin typeface="Baskerville Old Face" pitchFamily="18" charset="0"/>
            </a:endParaRPr>
          </a:p>
        </p:txBody>
      </p:sp>
      <p:sp>
        <p:nvSpPr>
          <p:cNvPr id="17413" name="Text Box 9"/>
          <p:cNvSpPr txBox="1">
            <a:spLocks noChangeArrowheads="1"/>
          </p:cNvSpPr>
          <p:nvPr/>
        </p:nvSpPr>
        <p:spPr bwMode="auto">
          <a:xfrm>
            <a:off x="76200" y="3389313"/>
            <a:ext cx="792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Baskerville Old Face" pitchFamily="18" charset="0"/>
              </a:rPr>
              <a:t>+15</a:t>
            </a:r>
            <a:endParaRPr lang="ru-RU" sz="2400" b="1">
              <a:latin typeface="Baskerville Old Face" pitchFamily="18" charset="0"/>
            </a:endParaRPr>
          </a:p>
        </p:txBody>
      </p:sp>
      <p:sp>
        <p:nvSpPr>
          <p:cNvPr id="17414" name="Text Box 10"/>
          <p:cNvSpPr txBox="1">
            <a:spLocks noChangeArrowheads="1"/>
          </p:cNvSpPr>
          <p:nvPr/>
        </p:nvSpPr>
        <p:spPr bwMode="auto">
          <a:xfrm>
            <a:off x="1763713" y="2133600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Baskerville Old Face" pitchFamily="18" charset="0"/>
              </a:rPr>
              <a:t>0</a:t>
            </a:r>
            <a:endParaRPr lang="ru-RU" sz="2400" b="1">
              <a:latin typeface="Baskerville Old Face" pitchFamily="18" charset="0"/>
            </a:endParaRPr>
          </a:p>
        </p:txBody>
      </p:sp>
      <p:sp>
        <p:nvSpPr>
          <p:cNvPr id="17415" name="Arc 11"/>
          <p:cNvSpPr>
            <a:spLocks/>
          </p:cNvSpPr>
          <p:nvPr/>
        </p:nvSpPr>
        <p:spPr bwMode="auto">
          <a:xfrm rot="19449621" flipV="1">
            <a:off x="1476375" y="2506663"/>
            <a:ext cx="1150938" cy="1066800"/>
          </a:xfrm>
          <a:custGeom>
            <a:avLst/>
            <a:gdLst>
              <a:gd name="T0" fmla="*/ 2147483647 w 21600"/>
              <a:gd name="T1" fmla="*/ 0 h 20026"/>
              <a:gd name="T2" fmla="*/ 2147483647 w 21600"/>
              <a:gd name="T3" fmla="*/ 2147483647 h 20026"/>
              <a:gd name="T4" fmla="*/ 0 w 21600"/>
              <a:gd name="T5" fmla="*/ 2147483647 h 20026"/>
              <a:gd name="T6" fmla="*/ 0 60000 65536"/>
              <a:gd name="T7" fmla="*/ 0 60000 65536"/>
              <a:gd name="T8" fmla="*/ 0 60000 65536"/>
              <a:gd name="T9" fmla="*/ 0 w 21600"/>
              <a:gd name="T10" fmla="*/ 0 h 20026"/>
              <a:gd name="T11" fmla="*/ 21600 w 21600"/>
              <a:gd name="T12" fmla="*/ 20026 h 200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0026" fill="none" extrusionOk="0">
                <a:moveTo>
                  <a:pt x="8094" y="0"/>
                </a:moveTo>
                <a:cubicBezTo>
                  <a:pt x="16257" y="3299"/>
                  <a:pt x="21600" y="11222"/>
                  <a:pt x="21600" y="20026"/>
                </a:cubicBezTo>
              </a:path>
              <a:path w="21600" h="20026" stroke="0" extrusionOk="0">
                <a:moveTo>
                  <a:pt x="8094" y="0"/>
                </a:moveTo>
                <a:cubicBezTo>
                  <a:pt x="16257" y="3299"/>
                  <a:pt x="21600" y="11222"/>
                  <a:pt x="21600" y="20026"/>
                </a:cubicBezTo>
                <a:lnTo>
                  <a:pt x="0" y="20026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17416" name="Arc 12"/>
          <p:cNvSpPr>
            <a:spLocks/>
          </p:cNvSpPr>
          <p:nvPr/>
        </p:nvSpPr>
        <p:spPr bwMode="auto">
          <a:xfrm rot="19449621" flipV="1">
            <a:off x="2022475" y="2520950"/>
            <a:ext cx="1150938" cy="1066800"/>
          </a:xfrm>
          <a:custGeom>
            <a:avLst/>
            <a:gdLst>
              <a:gd name="T0" fmla="*/ 2147483647 w 21600"/>
              <a:gd name="T1" fmla="*/ 0 h 20026"/>
              <a:gd name="T2" fmla="*/ 2147483647 w 21600"/>
              <a:gd name="T3" fmla="*/ 2147483647 h 20026"/>
              <a:gd name="T4" fmla="*/ 0 w 21600"/>
              <a:gd name="T5" fmla="*/ 2147483647 h 20026"/>
              <a:gd name="T6" fmla="*/ 0 60000 65536"/>
              <a:gd name="T7" fmla="*/ 0 60000 65536"/>
              <a:gd name="T8" fmla="*/ 0 60000 65536"/>
              <a:gd name="T9" fmla="*/ 0 w 21600"/>
              <a:gd name="T10" fmla="*/ 0 h 20026"/>
              <a:gd name="T11" fmla="*/ 21600 w 21600"/>
              <a:gd name="T12" fmla="*/ 20026 h 200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0026" fill="none" extrusionOk="0">
                <a:moveTo>
                  <a:pt x="8094" y="0"/>
                </a:moveTo>
                <a:cubicBezTo>
                  <a:pt x="16257" y="3299"/>
                  <a:pt x="21600" y="11222"/>
                  <a:pt x="21600" y="20026"/>
                </a:cubicBezTo>
              </a:path>
              <a:path w="21600" h="20026" stroke="0" extrusionOk="0">
                <a:moveTo>
                  <a:pt x="8094" y="0"/>
                </a:moveTo>
                <a:cubicBezTo>
                  <a:pt x="16257" y="3299"/>
                  <a:pt x="21600" y="11222"/>
                  <a:pt x="21600" y="20026"/>
                </a:cubicBezTo>
                <a:lnTo>
                  <a:pt x="0" y="20026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17417" name="Arc 13"/>
          <p:cNvSpPr>
            <a:spLocks/>
          </p:cNvSpPr>
          <p:nvPr/>
        </p:nvSpPr>
        <p:spPr bwMode="auto">
          <a:xfrm rot="19449621" flipV="1">
            <a:off x="2571750" y="2509838"/>
            <a:ext cx="1150938" cy="1066800"/>
          </a:xfrm>
          <a:custGeom>
            <a:avLst/>
            <a:gdLst>
              <a:gd name="T0" fmla="*/ 2147483647 w 21600"/>
              <a:gd name="T1" fmla="*/ 0 h 20026"/>
              <a:gd name="T2" fmla="*/ 2147483647 w 21600"/>
              <a:gd name="T3" fmla="*/ 2147483647 h 20026"/>
              <a:gd name="T4" fmla="*/ 0 w 21600"/>
              <a:gd name="T5" fmla="*/ 2147483647 h 20026"/>
              <a:gd name="T6" fmla="*/ 0 60000 65536"/>
              <a:gd name="T7" fmla="*/ 0 60000 65536"/>
              <a:gd name="T8" fmla="*/ 0 60000 65536"/>
              <a:gd name="T9" fmla="*/ 0 w 21600"/>
              <a:gd name="T10" fmla="*/ 0 h 20026"/>
              <a:gd name="T11" fmla="*/ 21600 w 21600"/>
              <a:gd name="T12" fmla="*/ 20026 h 200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0026" fill="none" extrusionOk="0">
                <a:moveTo>
                  <a:pt x="8094" y="0"/>
                </a:moveTo>
                <a:cubicBezTo>
                  <a:pt x="16257" y="3299"/>
                  <a:pt x="21600" y="11222"/>
                  <a:pt x="21600" y="20026"/>
                </a:cubicBezTo>
              </a:path>
              <a:path w="21600" h="20026" stroke="0" extrusionOk="0">
                <a:moveTo>
                  <a:pt x="8094" y="0"/>
                </a:moveTo>
                <a:cubicBezTo>
                  <a:pt x="16257" y="3299"/>
                  <a:pt x="21600" y="11222"/>
                  <a:pt x="21600" y="20026"/>
                </a:cubicBezTo>
                <a:lnTo>
                  <a:pt x="0" y="20026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17418" name="Text Box 14"/>
          <p:cNvSpPr txBox="1">
            <a:spLocks noChangeArrowheads="1"/>
          </p:cNvSpPr>
          <p:nvPr/>
        </p:nvSpPr>
        <p:spPr bwMode="auto">
          <a:xfrm>
            <a:off x="2124075" y="358775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Baskerville Old Face" pitchFamily="18" charset="0"/>
              </a:rPr>
              <a:t>2</a:t>
            </a:r>
            <a:endParaRPr lang="ru-RU" sz="2000" b="1">
              <a:latin typeface="Baskerville Old Face" pitchFamily="18" charset="0"/>
            </a:endParaRPr>
          </a:p>
        </p:txBody>
      </p:sp>
      <p:sp>
        <p:nvSpPr>
          <p:cNvPr id="17419" name="Text Box 15"/>
          <p:cNvSpPr txBox="1">
            <a:spLocks noChangeArrowheads="1"/>
          </p:cNvSpPr>
          <p:nvPr/>
        </p:nvSpPr>
        <p:spPr bwMode="auto">
          <a:xfrm>
            <a:off x="2627313" y="3602038"/>
            <a:ext cx="360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Baskerville Old Face" pitchFamily="18" charset="0"/>
              </a:rPr>
              <a:t>8</a:t>
            </a:r>
            <a:endParaRPr lang="ru-RU" sz="2000" b="1">
              <a:latin typeface="Baskerville Old Face" pitchFamily="18" charset="0"/>
            </a:endParaRPr>
          </a:p>
        </p:txBody>
      </p:sp>
      <p:sp>
        <p:nvSpPr>
          <p:cNvPr id="17420" name="Text Box 16"/>
          <p:cNvSpPr txBox="1">
            <a:spLocks noChangeArrowheads="1"/>
          </p:cNvSpPr>
          <p:nvPr/>
        </p:nvSpPr>
        <p:spPr bwMode="auto">
          <a:xfrm>
            <a:off x="3203575" y="358775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Baskerville Old Face" pitchFamily="18" charset="0"/>
              </a:rPr>
              <a:t>5</a:t>
            </a:r>
            <a:endParaRPr lang="ru-RU" sz="2000" b="1">
              <a:latin typeface="Baskerville Old Face" pitchFamily="18" charset="0"/>
            </a:endParaRPr>
          </a:p>
        </p:txBody>
      </p:sp>
      <p:sp>
        <p:nvSpPr>
          <p:cNvPr id="17421" name="Text Box 17"/>
          <p:cNvSpPr txBox="1">
            <a:spLocks noChangeArrowheads="1"/>
          </p:cNvSpPr>
          <p:nvPr/>
        </p:nvSpPr>
        <p:spPr bwMode="auto">
          <a:xfrm>
            <a:off x="4716463" y="2133600"/>
            <a:ext cx="172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Baskerville Old Face" pitchFamily="18" charset="0"/>
              </a:rPr>
              <a:t>P = 15</a:t>
            </a:r>
            <a:endParaRPr lang="ru-RU" sz="2400" b="1">
              <a:latin typeface="Baskerville Old Face" pitchFamily="18" charset="0"/>
            </a:endParaRPr>
          </a:p>
        </p:txBody>
      </p:sp>
      <p:sp>
        <p:nvSpPr>
          <p:cNvPr id="17422" name="Text Box 18"/>
          <p:cNvSpPr txBox="1">
            <a:spLocks noChangeArrowheads="1"/>
          </p:cNvSpPr>
          <p:nvPr/>
        </p:nvSpPr>
        <p:spPr bwMode="auto">
          <a:xfrm>
            <a:off x="4716463" y="2636838"/>
            <a:ext cx="172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Baskerville Old Face" pitchFamily="18" charset="0"/>
              </a:rPr>
              <a:t>e =  15</a:t>
            </a:r>
            <a:endParaRPr lang="ru-RU" sz="2400" b="1">
              <a:latin typeface="Baskerville Old Face" pitchFamily="18" charset="0"/>
            </a:endParaRPr>
          </a:p>
        </p:txBody>
      </p:sp>
      <p:sp>
        <p:nvSpPr>
          <p:cNvPr id="17423" name="Text Box 19"/>
          <p:cNvSpPr txBox="1">
            <a:spLocks noChangeArrowheads="1"/>
          </p:cNvSpPr>
          <p:nvPr/>
        </p:nvSpPr>
        <p:spPr bwMode="auto">
          <a:xfrm>
            <a:off x="4716463" y="3141663"/>
            <a:ext cx="172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Baskerville Old Face" pitchFamily="18" charset="0"/>
              </a:rPr>
              <a:t>N = 16</a:t>
            </a:r>
            <a:endParaRPr lang="ru-RU" sz="2400" b="1">
              <a:latin typeface="Baskerville Old Face" pitchFamily="18" charset="0"/>
            </a:endParaRPr>
          </a:p>
        </p:txBody>
      </p:sp>
      <p:sp>
        <p:nvSpPr>
          <p:cNvPr id="17424" name="Text Box 20"/>
          <p:cNvSpPr txBox="1">
            <a:spLocks noChangeArrowheads="1"/>
          </p:cNvSpPr>
          <p:nvPr/>
        </p:nvSpPr>
        <p:spPr bwMode="auto">
          <a:xfrm>
            <a:off x="4730750" y="2593975"/>
            <a:ext cx="215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cs typeface="Arial" charset="0"/>
              </a:rPr>
              <a:t>−</a:t>
            </a:r>
          </a:p>
        </p:txBody>
      </p:sp>
      <p:sp>
        <p:nvSpPr>
          <p:cNvPr id="17425" name="Rectangle 21"/>
          <p:cNvSpPr>
            <a:spLocks noChangeArrowheads="1"/>
          </p:cNvSpPr>
          <p:nvPr/>
        </p:nvSpPr>
        <p:spPr bwMode="auto">
          <a:xfrm>
            <a:off x="1403350" y="5589588"/>
            <a:ext cx="360363" cy="360362"/>
          </a:xfrm>
          <a:prstGeom prst="rect">
            <a:avLst/>
          </a:prstGeom>
          <a:solidFill>
            <a:srgbClr val="B2B2B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17426" name="Rectangle 22"/>
          <p:cNvSpPr>
            <a:spLocks noChangeArrowheads="1"/>
          </p:cNvSpPr>
          <p:nvPr/>
        </p:nvSpPr>
        <p:spPr bwMode="auto">
          <a:xfrm>
            <a:off x="2124075" y="5300663"/>
            <a:ext cx="360363" cy="360362"/>
          </a:xfrm>
          <a:prstGeom prst="rect">
            <a:avLst/>
          </a:prstGeom>
          <a:solidFill>
            <a:srgbClr val="B2B2B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17427" name="Rectangle 23"/>
          <p:cNvSpPr>
            <a:spLocks noChangeArrowheads="1"/>
          </p:cNvSpPr>
          <p:nvPr/>
        </p:nvSpPr>
        <p:spPr bwMode="auto">
          <a:xfrm>
            <a:off x="2484438" y="4941888"/>
            <a:ext cx="360362" cy="360362"/>
          </a:xfrm>
          <a:prstGeom prst="rect">
            <a:avLst/>
          </a:prstGeom>
          <a:solidFill>
            <a:srgbClr val="B2B2B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17428" name="Rectangle 24"/>
          <p:cNvSpPr>
            <a:spLocks noChangeArrowheads="1"/>
          </p:cNvSpPr>
          <p:nvPr/>
        </p:nvSpPr>
        <p:spPr bwMode="auto">
          <a:xfrm>
            <a:off x="2843213" y="4941888"/>
            <a:ext cx="360362" cy="360362"/>
          </a:xfrm>
          <a:prstGeom prst="rect">
            <a:avLst/>
          </a:prstGeom>
          <a:solidFill>
            <a:srgbClr val="B2B2B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17429" name="Rectangle 25"/>
          <p:cNvSpPr>
            <a:spLocks noChangeArrowheads="1"/>
          </p:cNvSpPr>
          <p:nvPr/>
        </p:nvSpPr>
        <p:spPr bwMode="auto">
          <a:xfrm>
            <a:off x="3203575" y="4941888"/>
            <a:ext cx="360363" cy="360362"/>
          </a:xfrm>
          <a:prstGeom prst="rect">
            <a:avLst/>
          </a:prstGeom>
          <a:solidFill>
            <a:srgbClr val="B2B2B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17430" name="Rectangle 26"/>
          <p:cNvSpPr>
            <a:spLocks noChangeArrowheads="1"/>
          </p:cNvSpPr>
          <p:nvPr/>
        </p:nvSpPr>
        <p:spPr bwMode="auto">
          <a:xfrm>
            <a:off x="3995738" y="4652963"/>
            <a:ext cx="360362" cy="360362"/>
          </a:xfrm>
          <a:prstGeom prst="rect">
            <a:avLst/>
          </a:prstGeom>
          <a:solidFill>
            <a:srgbClr val="B2B2B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17431" name="Rectangle 27"/>
          <p:cNvSpPr>
            <a:spLocks noChangeArrowheads="1"/>
          </p:cNvSpPr>
          <p:nvPr/>
        </p:nvSpPr>
        <p:spPr bwMode="auto">
          <a:xfrm>
            <a:off x="4356100" y="4292600"/>
            <a:ext cx="360363" cy="360363"/>
          </a:xfrm>
          <a:prstGeom prst="rect">
            <a:avLst/>
          </a:prstGeom>
          <a:solidFill>
            <a:srgbClr val="B2B2B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17432" name="Rectangle 28"/>
          <p:cNvSpPr>
            <a:spLocks noChangeArrowheads="1"/>
          </p:cNvSpPr>
          <p:nvPr/>
        </p:nvSpPr>
        <p:spPr bwMode="auto">
          <a:xfrm>
            <a:off x="4716463" y="4292600"/>
            <a:ext cx="360362" cy="360363"/>
          </a:xfrm>
          <a:prstGeom prst="rect">
            <a:avLst/>
          </a:prstGeom>
          <a:solidFill>
            <a:srgbClr val="B2B2B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17433" name="Rectangle 29"/>
          <p:cNvSpPr>
            <a:spLocks noChangeArrowheads="1"/>
          </p:cNvSpPr>
          <p:nvPr/>
        </p:nvSpPr>
        <p:spPr bwMode="auto">
          <a:xfrm>
            <a:off x="5076825" y="4292600"/>
            <a:ext cx="360363" cy="360363"/>
          </a:xfrm>
          <a:prstGeom prst="rect">
            <a:avLst/>
          </a:prstGeom>
          <a:solidFill>
            <a:srgbClr val="B2B2B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7203" name="Line 35"/>
          <p:cNvSpPr>
            <a:spLocks noChangeShapeType="1"/>
          </p:cNvSpPr>
          <p:nvPr/>
        </p:nvSpPr>
        <p:spPr bwMode="auto">
          <a:xfrm>
            <a:off x="1619250" y="5624513"/>
            <a:ext cx="0" cy="288925"/>
          </a:xfrm>
          <a:prstGeom prst="line">
            <a:avLst/>
          </a:prstGeom>
          <a:noFill/>
          <a:ln w="19050">
            <a:solidFill>
              <a:srgbClr val="0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204" name="Line 36"/>
          <p:cNvSpPr>
            <a:spLocks noChangeShapeType="1"/>
          </p:cNvSpPr>
          <p:nvPr/>
        </p:nvSpPr>
        <p:spPr bwMode="auto">
          <a:xfrm flipV="1">
            <a:off x="1533525" y="5616575"/>
            <a:ext cx="0" cy="288925"/>
          </a:xfrm>
          <a:prstGeom prst="line">
            <a:avLst/>
          </a:prstGeom>
          <a:noFill/>
          <a:ln w="19050">
            <a:solidFill>
              <a:srgbClr val="0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205" name="Line 37"/>
          <p:cNvSpPr>
            <a:spLocks noChangeShapeType="1"/>
          </p:cNvSpPr>
          <p:nvPr/>
        </p:nvSpPr>
        <p:spPr bwMode="auto">
          <a:xfrm flipV="1">
            <a:off x="2252663" y="5330825"/>
            <a:ext cx="0" cy="288925"/>
          </a:xfrm>
          <a:prstGeom prst="line">
            <a:avLst/>
          </a:prstGeom>
          <a:noFill/>
          <a:ln w="19050">
            <a:solidFill>
              <a:srgbClr val="0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206" name="Line 38"/>
          <p:cNvSpPr>
            <a:spLocks noChangeShapeType="1"/>
          </p:cNvSpPr>
          <p:nvPr/>
        </p:nvSpPr>
        <p:spPr bwMode="auto">
          <a:xfrm flipV="1">
            <a:off x="2967038" y="4972050"/>
            <a:ext cx="0" cy="288925"/>
          </a:xfrm>
          <a:prstGeom prst="line">
            <a:avLst/>
          </a:prstGeom>
          <a:noFill/>
          <a:ln w="19050">
            <a:solidFill>
              <a:srgbClr val="0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207" name="Line 39"/>
          <p:cNvSpPr>
            <a:spLocks noChangeShapeType="1"/>
          </p:cNvSpPr>
          <p:nvPr/>
        </p:nvSpPr>
        <p:spPr bwMode="auto">
          <a:xfrm flipV="1">
            <a:off x="3333750" y="4970463"/>
            <a:ext cx="0" cy="288925"/>
          </a:xfrm>
          <a:prstGeom prst="line">
            <a:avLst/>
          </a:prstGeom>
          <a:noFill/>
          <a:ln w="19050">
            <a:solidFill>
              <a:srgbClr val="0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208" name="Line 40"/>
          <p:cNvSpPr>
            <a:spLocks noChangeShapeType="1"/>
          </p:cNvSpPr>
          <p:nvPr/>
        </p:nvSpPr>
        <p:spPr bwMode="auto">
          <a:xfrm flipV="1">
            <a:off x="4130675" y="4675188"/>
            <a:ext cx="0" cy="288925"/>
          </a:xfrm>
          <a:prstGeom prst="line">
            <a:avLst/>
          </a:prstGeom>
          <a:noFill/>
          <a:ln w="19050">
            <a:solidFill>
              <a:srgbClr val="0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209" name="Line 41"/>
          <p:cNvSpPr>
            <a:spLocks noChangeShapeType="1"/>
          </p:cNvSpPr>
          <p:nvPr/>
        </p:nvSpPr>
        <p:spPr bwMode="auto">
          <a:xfrm flipV="1">
            <a:off x="4491038" y="4322763"/>
            <a:ext cx="0" cy="288925"/>
          </a:xfrm>
          <a:prstGeom prst="line">
            <a:avLst/>
          </a:prstGeom>
          <a:noFill/>
          <a:ln w="19050">
            <a:solidFill>
              <a:srgbClr val="0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212" name="Line 44"/>
          <p:cNvSpPr>
            <a:spLocks noChangeShapeType="1"/>
          </p:cNvSpPr>
          <p:nvPr/>
        </p:nvSpPr>
        <p:spPr bwMode="auto">
          <a:xfrm>
            <a:off x="2333625" y="5338763"/>
            <a:ext cx="0" cy="288925"/>
          </a:xfrm>
          <a:prstGeom prst="line">
            <a:avLst/>
          </a:prstGeom>
          <a:noFill/>
          <a:ln w="19050">
            <a:solidFill>
              <a:srgbClr val="0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213" name="Line 45"/>
          <p:cNvSpPr>
            <a:spLocks noChangeShapeType="1"/>
          </p:cNvSpPr>
          <p:nvPr/>
        </p:nvSpPr>
        <p:spPr bwMode="auto">
          <a:xfrm>
            <a:off x="2706688" y="4986338"/>
            <a:ext cx="0" cy="288925"/>
          </a:xfrm>
          <a:prstGeom prst="line">
            <a:avLst/>
          </a:prstGeom>
          <a:noFill/>
          <a:ln w="19050">
            <a:solidFill>
              <a:srgbClr val="0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214" name="Line 46"/>
          <p:cNvSpPr>
            <a:spLocks noChangeShapeType="1"/>
          </p:cNvSpPr>
          <p:nvPr/>
        </p:nvSpPr>
        <p:spPr bwMode="auto">
          <a:xfrm>
            <a:off x="3059113" y="4979988"/>
            <a:ext cx="0" cy="288925"/>
          </a:xfrm>
          <a:prstGeom prst="line">
            <a:avLst/>
          </a:prstGeom>
          <a:noFill/>
          <a:ln w="19050">
            <a:solidFill>
              <a:srgbClr val="0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215" name="Line 47"/>
          <p:cNvSpPr>
            <a:spLocks noChangeShapeType="1"/>
          </p:cNvSpPr>
          <p:nvPr/>
        </p:nvSpPr>
        <p:spPr bwMode="auto">
          <a:xfrm>
            <a:off x="3432175" y="4984750"/>
            <a:ext cx="0" cy="288925"/>
          </a:xfrm>
          <a:prstGeom prst="line">
            <a:avLst/>
          </a:prstGeom>
          <a:noFill/>
          <a:ln w="19050">
            <a:solidFill>
              <a:srgbClr val="0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216" name="Line 48"/>
          <p:cNvSpPr>
            <a:spLocks noChangeShapeType="1"/>
          </p:cNvSpPr>
          <p:nvPr/>
        </p:nvSpPr>
        <p:spPr bwMode="auto">
          <a:xfrm>
            <a:off x="4214813" y="4643438"/>
            <a:ext cx="0" cy="288925"/>
          </a:xfrm>
          <a:prstGeom prst="line">
            <a:avLst/>
          </a:prstGeom>
          <a:noFill/>
          <a:ln w="19050">
            <a:solidFill>
              <a:srgbClr val="0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46" name="Text Box 50"/>
          <p:cNvSpPr txBox="1">
            <a:spLocks noChangeArrowheads="1"/>
          </p:cNvSpPr>
          <p:nvPr/>
        </p:nvSpPr>
        <p:spPr bwMode="auto">
          <a:xfrm>
            <a:off x="500063" y="6215063"/>
            <a:ext cx="54721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b="1">
                <a:latin typeface="Baskerville Old Face" pitchFamily="18" charset="0"/>
              </a:rPr>
              <a:t>Короткий електронний запис</a:t>
            </a:r>
            <a:r>
              <a:rPr lang="uk-UA">
                <a:latin typeface="Baskerville Old Face" pitchFamily="18" charset="0"/>
              </a:rPr>
              <a:t>:               </a:t>
            </a:r>
            <a:endParaRPr lang="uk-UA" b="1"/>
          </a:p>
        </p:txBody>
      </p:sp>
      <p:sp>
        <p:nvSpPr>
          <p:cNvPr id="17447" name="Text Box 53"/>
          <p:cNvSpPr txBox="1">
            <a:spLocks noChangeArrowheads="1"/>
          </p:cNvSpPr>
          <p:nvPr/>
        </p:nvSpPr>
        <p:spPr bwMode="auto">
          <a:xfrm>
            <a:off x="1560513" y="521652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400" b="1">
              <a:latin typeface="Baskerville Old Face" pitchFamily="18" charset="0"/>
            </a:endParaRPr>
          </a:p>
        </p:txBody>
      </p:sp>
      <p:sp>
        <p:nvSpPr>
          <p:cNvPr id="7223" name="Text Box 55"/>
          <p:cNvSpPr txBox="1">
            <a:spLocks noChangeArrowheads="1"/>
          </p:cNvSpPr>
          <p:nvPr/>
        </p:nvSpPr>
        <p:spPr bwMode="auto">
          <a:xfrm>
            <a:off x="1000125" y="5214938"/>
            <a:ext cx="6429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Baskerville Old Face" pitchFamily="18" charset="0"/>
              </a:rPr>
              <a:t>1</a:t>
            </a:r>
            <a:r>
              <a:rPr lang="en-US" sz="2400" b="1">
                <a:latin typeface="Baskerville Old Face" pitchFamily="18" charset="0"/>
              </a:rPr>
              <a:t>s²</a:t>
            </a:r>
            <a:endParaRPr lang="ru-RU" sz="2400" b="1">
              <a:latin typeface="Baskerville Old Face" pitchFamily="18" charset="0"/>
            </a:endParaRPr>
          </a:p>
        </p:txBody>
      </p:sp>
      <p:sp>
        <p:nvSpPr>
          <p:cNvPr id="7225" name="Line 57"/>
          <p:cNvSpPr>
            <a:spLocks noChangeShapeType="1"/>
          </p:cNvSpPr>
          <p:nvPr/>
        </p:nvSpPr>
        <p:spPr bwMode="auto">
          <a:xfrm flipV="1">
            <a:off x="2619375" y="4979988"/>
            <a:ext cx="0" cy="288925"/>
          </a:xfrm>
          <a:prstGeom prst="line">
            <a:avLst/>
          </a:prstGeom>
          <a:noFill/>
          <a:ln w="19050">
            <a:solidFill>
              <a:srgbClr val="0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50" name="Text Box 60"/>
          <p:cNvSpPr txBox="1">
            <a:spLocks noChangeArrowheads="1"/>
          </p:cNvSpPr>
          <p:nvPr/>
        </p:nvSpPr>
        <p:spPr bwMode="auto">
          <a:xfrm>
            <a:off x="2255838" y="4899025"/>
            <a:ext cx="288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400" b="1">
              <a:latin typeface="Baskerville Old Face" pitchFamily="18" charset="0"/>
            </a:endParaRPr>
          </a:p>
        </p:txBody>
      </p:sp>
      <p:sp>
        <p:nvSpPr>
          <p:cNvPr id="7233" name="Text Box 65"/>
          <p:cNvSpPr txBox="1">
            <a:spLocks noChangeArrowheads="1"/>
          </p:cNvSpPr>
          <p:nvPr/>
        </p:nvSpPr>
        <p:spPr bwMode="auto">
          <a:xfrm>
            <a:off x="2428875" y="4533900"/>
            <a:ext cx="8509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Baskerville Old Face" pitchFamily="18" charset="0"/>
              </a:rPr>
              <a:t>2p⁶</a:t>
            </a:r>
            <a:endParaRPr lang="ru-RU" sz="2400" b="1">
              <a:latin typeface="Baskerville Old Face" pitchFamily="18" charset="0"/>
            </a:endParaRPr>
          </a:p>
        </p:txBody>
      </p:sp>
      <p:grpSp>
        <p:nvGrpSpPr>
          <p:cNvPr id="2" name="Group 76"/>
          <p:cNvGrpSpPr>
            <a:grpSpLocks/>
          </p:cNvGrpSpPr>
          <p:nvPr/>
        </p:nvGrpSpPr>
        <p:grpSpPr bwMode="auto">
          <a:xfrm>
            <a:off x="4572000" y="3714750"/>
            <a:ext cx="538163" cy="495300"/>
            <a:chOff x="2931" y="2427"/>
            <a:chExt cx="339" cy="312"/>
          </a:xfrm>
        </p:grpSpPr>
        <p:sp>
          <p:nvSpPr>
            <p:cNvPr id="17464" name="Text Box 77"/>
            <p:cNvSpPr txBox="1">
              <a:spLocks noChangeArrowheads="1"/>
            </p:cNvSpPr>
            <p:nvPr/>
          </p:nvSpPr>
          <p:spPr bwMode="auto">
            <a:xfrm>
              <a:off x="2931" y="2451"/>
              <a:ext cx="3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latin typeface="Baskerville Old Face" pitchFamily="18" charset="0"/>
                </a:rPr>
                <a:t>3</a:t>
              </a:r>
              <a:r>
                <a:rPr lang="en-US" sz="2400" b="1">
                  <a:latin typeface="Baskerville Old Face" pitchFamily="18" charset="0"/>
                </a:rPr>
                <a:t>p</a:t>
              </a:r>
              <a:endParaRPr lang="ru-RU" sz="2400" b="1">
                <a:latin typeface="Baskerville Old Face" pitchFamily="18" charset="0"/>
              </a:endParaRPr>
            </a:p>
          </p:txBody>
        </p:sp>
        <p:sp>
          <p:nvSpPr>
            <p:cNvPr id="17465" name="Text Box 78"/>
            <p:cNvSpPr txBox="1">
              <a:spLocks noChangeArrowheads="1"/>
            </p:cNvSpPr>
            <p:nvPr/>
          </p:nvSpPr>
          <p:spPr bwMode="auto">
            <a:xfrm>
              <a:off x="3088" y="2427"/>
              <a:ext cx="18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>
                  <a:latin typeface="Baskerville Old Face" pitchFamily="18" charset="0"/>
                </a:rPr>
                <a:t>3</a:t>
              </a:r>
              <a:endParaRPr lang="ru-RU" sz="1400" b="1">
                <a:latin typeface="Baskerville Old Face" pitchFamily="18" charset="0"/>
              </a:endParaRPr>
            </a:p>
          </p:txBody>
        </p:sp>
      </p:grpSp>
      <p:sp>
        <p:nvSpPr>
          <p:cNvPr id="17453" name="Line 85"/>
          <p:cNvSpPr>
            <a:spLocks noChangeShapeType="1"/>
          </p:cNvSpPr>
          <p:nvPr/>
        </p:nvSpPr>
        <p:spPr bwMode="auto">
          <a:xfrm flipV="1">
            <a:off x="4786313" y="6572250"/>
            <a:ext cx="2286000" cy="46038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3" name="Text Box 55"/>
          <p:cNvSpPr txBox="1">
            <a:spLocks noChangeArrowheads="1"/>
          </p:cNvSpPr>
          <p:nvPr/>
        </p:nvSpPr>
        <p:spPr bwMode="auto">
          <a:xfrm>
            <a:off x="1857375" y="4857750"/>
            <a:ext cx="5762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Baskerville Old Face" pitchFamily="18" charset="0"/>
              </a:rPr>
              <a:t>2s²</a:t>
            </a:r>
            <a:endParaRPr lang="ru-RU" sz="2400" b="1">
              <a:latin typeface="Baskerville Old Face" pitchFamily="18" charset="0"/>
            </a:endParaRPr>
          </a:p>
        </p:txBody>
      </p:sp>
      <p:sp>
        <p:nvSpPr>
          <p:cNvPr id="74" name="Text Box 55"/>
          <p:cNvSpPr txBox="1">
            <a:spLocks noChangeArrowheads="1"/>
          </p:cNvSpPr>
          <p:nvPr/>
        </p:nvSpPr>
        <p:spPr bwMode="auto">
          <a:xfrm>
            <a:off x="3714750" y="4214813"/>
            <a:ext cx="6477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Baskerville Old Face" pitchFamily="18" charset="0"/>
              </a:rPr>
              <a:t>3s²</a:t>
            </a:r>
            <a:endParaRPr lang="ru-RU" sz="2400" b="1">
              <a:latin typeface="Baskerville Old Face" pitchFamily="18" charset="0"/>
            </a:endParaRPr>
          </a:p>
        </p:txBody>
      </p:sp>
      <p:sp>
        <p:nvSpPr>
          <p:cNvPr id="52" name="Line 41"/>
          <p:cNvSpPr>
            <a:spLocks noChangeShapeType="1"/>
          </p:cNvSpPr>
          <p:nvPr/>
        </p:nvSpPr>
        <p:spPr bwMode="auto">
          <a:xfrm flipV="1">
            <a:off x="4897438" y="4322763"/>
            <a:ext cx="0" cy="288925"/>
          </a:xfrm>
          <a:prstGeom prst="line">
            <a:avLst/>
          </a:prstGeom>
          <a:noFill/>
          <a:ln w="19050">
            <a:solidFill>
              <a:srgbClr val="0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3" name="Line 41"/>
          <p:cNvSpPr>
            <a:spLocks noChangeShapeType="1"/>
          </p:cNvSpPr>
          <p:nvPr/>
        </p:nvSpPr>
        <p:spPr bwMode="auto">
          <a:xfrm flipV="1">
            <a:off x="5256213" y="4330700"/>
            <a:ext cx="0" cy="288925"/>
          </a:xfrm>
          <a:prstGeom prst="line">
            <a:avLst/>
          </a:prstGeom>
          <a:noFill/>
          <a:ln w="19050">
            <a:solidFill>
              <a:srgbClr val="0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58" name="Rectangle 29"/>
          <p:cNvSpPr>
            <a:spLocks noChangeArrowheads="1"/>
          </p:cNvSpPr>
          <p:nvPr/>
        </p:nvSpPr>
        <p:spPr bwMode="auto">
          <a:xfrm>
            <a:off x="6878638" y="3932238"/>
            <a:ext cx="360362" cy="360362"/>
          </a:xfrm>
          <a:prstGeom prst="rect">
            <a:avLst/>
          </a:prstGeom>
          <a:solidFill>
            <a:srgbClr val="B2B2B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17459" name="Rectangle 29"/>
          <p:cNvSpPr>
            <a:spLocks noChangeArrowheads="1"/>
          </p:cNvSpPr>
          <p:nvPr/>
        </p:nvSpPr>
        <p:spPr bwMode="auto">
          <a:xfrm>
            <a:off x="6157913" y="3932238"/>
            <a:ext cx="360362" cy="360362"/>
          </a:xfrm>
          <a:prstGeom prst="rect">
            <a:avLst/>
          </a:prstGeom>
          <a:solidFill>
            <a:srgbClr val="B2B2B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17460" name="Rectangle 29"/>
          <p:cNvSpPr>
            <a:spLocks noChangeArrowheads="1"/>
          </p:cNvSpPr>
          <p:nvPr/>
        </p:nvSpPr>
        <p:spPr bwMode="auto">
          <a:xfrm>
            <a:off x="5797550" y="3932238"/>
            <a:ext cx="360363" cy="360362"/>
          </a:xfrm>
          <a:prstGeom prst="rect">
            <a:avLst/>
          </a:prstGeom>
          <a:solidFill>
            <a:srgbClr val="B2B2B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17461" name="Rectangle 29"/>
          <p:cNvSpPr>
            <a:spLocks noChangeArrowheads="1"/>
          </p:cNvSpPr>
          <p:nvPr/>
        </p:nvSpPr>
        <p:spPr bwMode="auto">
          <a:xfrm>
            <a:off x="6518275" y="3932238"/>
            <a:ext cx="360363" cy="360362"/>
          </a:xfrm>
          <a:prstGeom prst="rect">
            <a:avLst/>
          </a:prstGeom>
          <a:solidFill>
            <a:srgbClr val="B2B2B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17462" name="Text Box 77"/>
          <p:cNvSpPr txBox="1">
            <a:spLocks noChangeArrowheads="1"/>
          </p:cNvSpPr>
          <p:nvPr/>
        </p:nvSpPr>
        <p:spPr bwMode="auto">
          <a:xfrm>
            <a:off x="6157913" y="3384550"/>
            <a:ext cx="5048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Baskerville Old Face" pitchFamily="18" charset="0"/>
              </a:rPr>
              <a:t>3</a:t>
            </a:r>
            <a:r>
              <a:rPr lang="en-US" sz="2400" b="1">
                <a:latin typeface="Baskerville Old Face" pitchFamily="18" charset="0"/>
              </a:rPr>
              <a:t>d</a:t>
            </a:r>
            <a:endParaRPr lang="ru-RU" sz="2400" b="1">
              <a:latin typeface="Baskerville Old Face" pitchFamily="18" charset="0"/>
            </a:endParaRPr>
          </a:p>
        </p:txBody>
      </p:sp>
      <p:sp>
        <p:nvSpPr>
          <p:cNvPr id="17463" name="Text Box 78"/>
          <p:cNvSpPr txBox="1">
            <a:spLocks noChangeArrowheads="1"/>
          </p:cNvSpPr>
          <p:nvPr/>
        </p:nvSpPr>
        <p:spPr bwMode="auto">
          <a:xfrm>
            <a:off x="6459538" y="3273425"/>
            <a:ext cx="288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latin typeface="Baskerville Old Face" pitchFamily="18" charset="0"/>
              </a:rPr>
              <a:t>0</a:t>
            </a:r>
            <a:endParaRPr lang="ru-RU" sz="1400" b="1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500"/>
                            </p:stCondLst>
                            <p:childTnLst>
                              <p:par>
                                <p:cTn id="8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51 0.02752 C -0.00903 0.05643 -0.02257 0.08557 0.00607 0.09505 C 0.03472 0.10453 0.15208 0.11702 0.17691 0.08487 C 0.20173 0.05273 0.15902 -0.0673 0.15538 -0.0976 " pathEditMode="relative" rAng="0" ptsTypes="aaaA">
                                      <p:cBhvr>
                                        <p:cTn id="81" dur="2000" fill="hold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" y="-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9500"/>
                            </p:stCondLst>
                            <p:childTnLst>
                              <p:par>
                                <p:cTn id="83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84" dur="2000" fill="hold"/>
                                        <p:tgtEl>
                                          <p:spTgt spid="72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1500"/>
                            </p:stCondLst>
                            <p:childTnLst>
                              <p:par>
                                <p:cTn id="86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424 0.05249 L 0.37917 0.13644 " pathEditMode="relative" ptsTypes="AA">
                                      <p:cBhvr>
                                        <p:cTn id="87" dur="2000" fill="hold"/>
                                        <p:tgtEl>
                                          <p:spTgt spid="72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3500"/>
                            </p:stCondLst>
                            <p:childTnLst>
                              <p:par>
                                <p:cTn id="8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278 0.07755 L 0.32847 0.19282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" y="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5500"/>
                            </p:stCondLst>
                            <p:childTnLst>
                              <p:par>
                                <p:cTn id="92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181 0.07222 L 0.29809 0.24004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72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" y="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7500"/>
                            </p:stCondLst>
                            <p:childTnLst>
                              <p:par>
                                <p:cTn id="9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892 0.05579 L 0.20798 0.28657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" y="1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9500"/>
                            </p:stCondLst>
                            <p:childTnLst>
                              <p:par>
                                <p:cTn id="9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8 0.11111 L 0.15174 0.35254 " pathEditMode="relative" rAng="0" ptsTypes="AA">
                                      <p:cBhvr>
                                        <p:cTn id="9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" y="1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03" grpId="0" animBg="1"/>
      <p:bldP spid="7204" grpId="0" animBg="1"/>
      <p:bldP spid="7205" grpId="0" animBg="1"/>
      <p:bldP spid="7206" grpId="0" animBg="1"/>
      <p:bldP spid="7207" grpId="0" animBg="1"/>
      <p:bldP spid="7208" grpId="0" animBg="1"/>
      <p:bldP spid="7208" grpId="1" animBg="1"/>
      <p:bldP spid="7209" grpId="0" animBg="1"/>
      <p:bldP spid="7212" grpId="0" animBg="1"/>
      <p:bldP spid="7213" grpId="0" animBg="1"/>
      <p:bldP spid="7214" grpId="0" animBg="1"/>
      <p:bldP spid="7215" grpId="0" animBg="1"/>
      <p:bldP spid="7216" grpId="0" animBg="1"/>
      <p:bldP spid="7216" grpId="1" animBg="1"/>
      <p:bldP spid="7223" grpId="0"/>
      <p:bldP spid="7225" grpId="0" animBg="1"/>
      <p:bldP spid="7233" grpId="0"/>
      <p:bldP spid="73" grpId="0"/>
      <p:bldP spid="74" grpId="0"/>
      <p:bldP spid="52" grpId="0" animBg="1"/>
      <p:bldP spid="5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19175" y="476250"/>
            <a:ext cx="6781800" cy="881063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Хімічні властивості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458" name="Прямоугольник 3"/>
          <p:cNvSpPr>
            <a:spLocks noChangeArrowheads="1"/>
          </p:cNvSpPr>
          <p:nvPr/>
        </p:nvSpPr>
        <p:spPr bwMode="auto">
          <a:xfrm>
            <a:off x="1116013" y="1557338"/>
            <a:ext cx="6624637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ea typeface="Aharoni"/>
                <a:cs typeface="Aharoni"/>
              </a:rPr>
              <a:t>Для фосфору </a:t>
            </a:r>
            <a:r>
              <a:rPr lang="uk-UA" sz="2400">
                <a:latin typeface="Times New Roman" pitchFamily="18" charset="0"/>
                <a:ea typeface="Aharoni"/>
                <a:cs typeface="Aharoni"/>
              </a:rPr>
              <a:t>характерні</a:t>
            </a:r>
            <a:r>
              <a:rPr lang="ru-RU" sz="2400">
                <a:latin typeface="Times New Roman" pitchFamily="18" charset="0"/>
                <a:ea typeface="Aharoni"/>
                <a:cs typeface="Aharoni"/>
              </a:rPr>
              <a:t> </a:t>
            </a:r>
            <a:r>
              <a:rPr lang="uk-UA" sz="2400">
                <a:latin typeface="Times New Roman" pitchFamily="18" charset="0"/>
                <a:ea typeface="Aharoni"/>
                <a:cs typeface="Aharoni"/>
              </a:rPr>
              <a:t>відновні</a:t>
            </a:r>
            <a:r>
              <a:rPr lang="ru-RU" sz="2400">
                <a:latin typeface="Times New Roman" pitchFamily="18" charset="0"/>
                <a:ea typeface="Aharoni"/>
                <a:cs typeface="Aharoni"/>
              </a:rPr>
              <a:t> власти</a:t>
            </a:r>
            <a:r>
              <a:rPr lang="uk-UA" sz="2400">
                <a:latin typeface="Times New Roman" pitchFamily="18" charset="0"/>
                <a:ea typeface="Aharoni"/>
                <a:cs typeface="Aharoni"/>
              </a:rPr>
              <a:t>вості</a:t>
            </a:r>
            <a:r>
              <a:rPr lang="ru-RU" sz="2400">
                <a:latin typeface="Times New Roman" pitchFamily="18" charset="0"/>
                <a:ea typeface="Aharoni"/>
                <a:cs typeface="Aharoni"/>
              </a:rPr>
              <a:t>,  </a:t>
            </a:r>
            <a:r>
              <a:rPr lang="uk-UA" sz="2400">
                <a:latin typeface="Times New Roman" pitchFamily="18" charset="0"/>
                <a:ea typeface="Aharoni"/>
                <a:cs typeface="Aharoni"/>
              </a:rPr>
              <a:t>які</a:t>
            </a:r>
            <a:r>
              <a:rPr lang="ru-RU" sz="2400">
                <a:latin typeface="Times New Roman" pitchFamily="18" charset="0"/>
                <a:ea typeface="Aharoni"/>
                <a:cs typeface="Aharoni"/>
              </a:rPr>
              <a:t> </a:t>
            </a:r>
            <a:r>
              <a:rPr lang="uk-UA" sz="2400">
                <a:latin typeface="Times New Roman" pitchFamily="18" charset="0"/>
                <a:ea typeface="Aharoni"/>
                <a:cs typeface="Aharoni"/>
              </a:rPr>
              <a:t>він</a:t>
            </a:r>
            <a:r>
              <a:rPr lang="ru-RU" sz="2400">
                <a:latin typeface="Times New Roman" pitchFamily="18" charset="0"/>
                <a:ea typeface="Aharoni"/>
                <a:cs typeface="Aharoni"/>
              </a:rPr>
              <a:t> </a:t>
            </a:r>
            <a:r>
              <a:rPr lang="uk-UA" sz="2400">
                <a:latin typeface="Times New Roman" pitchFamily="18" charset="0"/>
                <a:ea typeface="Aharoni"/>
                <a:cs typeface="Aharoni"/>
              </a:rPr>
              <a:t>виявляє</a:t>
            </a:r>
            <a:r>
              <a:rPr lang="ru-RU" sz="2400">
                <a:latin typeface="Times New Roman" pitchFamily="18" charset="0"/>
                <a:ea typeface="Aharoni"/>
                <a:cs typeface="Aharoni"/>
              </a:rPr>
              <a:t> у </a:t>
            </a:r>
            <a:r>
              <a:rPr lang="uk-UA" sz="2400">
                <a:latin typeface="Times New Roman" pitchFamily="18" charset="0"/>
                <a:ea typeface="Aharoni"/>
                <a:cs typeface="Aharoni"/>
              </a:rPr>
              <a:t>реакціях</a:t>
            </a:r>
            <a:r>
              <a:rPr lang="ru-RU" sz="2400">
                <a:latin typeface="Times New Roman" pitchFamily="18" charset="0"/>
                <a:ea typeface="Aharoni"/>
                <a:cs typeface="Aharoni"/>
              </a:rPr>
              <a:t> з </a:t>
            </a:r>
            <a:r>
              <a:rPr lang="uk-UA" sz="2400">
                <a:latin typeface="Times New Roman" pitchFamily="18" charset="0"/>
                <a:ea typeface="Aharoni"/>
                <a:cs typeface="Aharoni"/>
              </a:rPr>
              <a:t>неметалами</a:t>
            </a:r>
            <a:r>
              <a:rPr lang="ru-RU" sz="2400">
                <a:latin typeface="Times New Roman" pitchFamily="18" charset="0"/>
                <a:ea typeface="Aharoni"/>
                <a:cs typeface="Aharoni"/>
              </a:rPr>
              <a:t>: </a:t>
            </a:r>
          </a:p>
          <a:p>
            <a:r>
              <a:rPr lang="ru-RU" sz="2400">
                <a:latin typeface="Times New Roman" pitchFamily="18" charset="0"/>
                <a:ea typeface="Arabic Typesetting"/>
                <a:cs typeface="Arabic Typesetting"/>
              </a:rPr>
              <a:t>                   </a:t>
            </a:r>
          </a:p>
          <a:p>
            <a:r>
              <a:rPr lang="ru-RU" sz="2400">
                <a:latin typeface="Times New Roman" pitchFamily="18" charset="0"/>
              </a:rPr>
              <a:t>                   4</a:t>
            </a:r>
            <a:r>
              <a:rPr lang="en-US" sz="2400">
                <a:latin typeface="Times New Roman" pitchFamily="18" charset="0"/>
              </a:rPr>
              <a:t>P+3O</a:t>
            </a:r>
            <a:r>
              <a:rPr lang="en-US" sz="2400" baseline="-25000">
                <a:latin typeface="Times New Roman" pitchFamily="18" charset="0"/>
              </a:rPr>
              <a:t>2</a:t>
            </a:r>
            <a:r>
              <a:rPr lang="en-US" sz="2400">
                <a:latin typeface="Times New Roman" pitchFamily="18" charset="0"/>
              </a:rPr>
              <a:t> (</a:t>
            </a:r>
            <a:r>
              <a:rPr lang="uk-UA" sz="2000">
                <a:latin typeface="Times New Roman" pitchFamily="18" charset="0"/>
              </a:rPr>
              <a:t>нестача</a:t>
            </a:r>
            <a:r>
              <a:rPr lang="ru-RU" sz="2400">
                <a:latin typeface="Times New Roman" pitchFamily="18" charset="0"/>
              </a:rPr>
              <a:t>)       2</a:t>
            </a:r>
            <a:r>
              <a:rPr lang="en-US" sz="2400">
                <a:latin typeface="Times New Roman" pitchFamily="18" charset="0"/>
              </a:rPr>
              <a:t>P</a:t>
            </a:r>
            <a:r>
              <a:rPr lang="en-US" sz="2400" baseline="-25000">
                <a:latin typeface="Times New Roman" pitchFamily="18" charset="0"/>
              </a:rPr>
              <a:t>2</a:t>
            </a:r>
            <a:r>
              <a:rPr lang="en-US" sz="2400">
                <a:latin typeface="Times New Roman" pitchFamily="18" charset="0"/>
              </a:rPr>
              <a:t>O</a:t>
            </a:r>
            <a:r>
              <a:rPr lang="en-US" sz="2400" baseline="-25000">
                <a:latin typeface="Times New Roman" pitchFamily="18" charset="0"/>
              </a:rPr>
              <a:t>3</a:t>
            </a:r>
          </a:p>
          <a:p>
            <a:r>
              <a:rPr lang="en-US" sz="2400">
                <a:latin typeface="Times New Roman" pitchFamily="18" charset="0"/>
              </a:rPr>
              <a:t>                 </a:t>
            </a:r>
            <a:r>
              <a:rPr lang="uk-UA" sz="2400">
                <a:latin typeface="Times New Roman" pitchFamily="18" charset="0"/>
              </a:rPr>
              <a:t> </a:t>
            </a:r>
            <a:r>
              <a:rPr lang="en-US" sz="2400">
                <a:latin typeface="Times New Roman" pitchFamily="18" charset="0"/>
              </a:rPr>
              <a:t> 4P+5O</a:t>
            </a:r>
            <a:r>
              <a:rPr lang="en-US" sz="2400" baseline="-25000">
                <a:latin typeface="Times New Roman" pitchFamily="18" charset="0"/>
              </a:rPr>
              <a:t>2</a:t>
            </a:r>
            <a:r>
              <a:rPr lang="en-US" sz="2400">
                <a:latin typeface="Times New Roman" pitchFamily="18" charset="0"/>
              </a:rPr>
              <a:t> (</a:t>
            </a:r>
            <a:r>
              <a:rPr lang="uk-UA" sz="2000">
                <a:latin typeface="Times New Roman" pitchFamily="18" charset="0"/>
              </a:rPr>
              <a:t>надлишок</a:t>
            </a:r>
            <a:r>
              <a:rPr lang="ru-RU" sz="2400">
                <a:latin typeface="Times New Roman" pitchFamily="18" charset="0"/>
              </a:rPr>
              <a:t>)       2</a:t>
            </a:r>
            <a:r>
              <a:rPr lang="en-US" sz="2400">
                <a:latin typeface="Times New Roman" pitchFamily="18" charset="0"/>
              </a:rPr>
              <a:t>P</a:t>
            </a:r>
            <a:r>
              <a:rPr lang="en-US" sz="2400" baseline="-25000">
                <a:latin typeface="Times New Roman" pitchFamily="18" charset="0"/>
              </a:rPr>
              <a:t>2</a:t>
            </a:r>
            <a:r>
              <a:rPr lang="en-US" sz="2400">
                <a:latin typeface="Times New Roman" pitchFamily="18" charset="0"/>
              </a:rPr>
              <a:t>O</a:t>
            </a:r>
            <a:r>
              <a:rPr lang="en-US" sz="2400" baseline="-25000">
                <a:latin typeface="Times New Roman" pitchFamily="18" charset="0"/>
              </a:rPr>
              <a:t>5</a:t>
            </a:r>
          </a:p>
          <a:p>
            <a:r>
              <a:rPr lang="en-US" sz="2400">
                <a:latin typeface="Times New Roman" pitchFamily="18" charset="0"/>
              </a:rPr>
              <a:t>                   2P+5Cl</a:t>
            </a:r>
            <a:r>
              <a:rPr lang="en-US" sz="2400" baseline="-25000">
                <a:latin typeface="Times New Roman" pitchFamily="18" charset="0"/>
              </a:rPr>
              <a:t>2</a:t>
            </a:r>
            <a:r>
              <a:rPr lang="en-US" sz="2400">
                <a:latin typeface="Times New Roman" pitchFamily="18" charset="0"/>
              </a:rPr>
              <a:t> (</a:t>
            </a:r>
            <a:r>
              <a:rPr lang="uk-UA" sz="2000">
                <a:latin typeface="Times New Roman" pitchFamily="18" charset="0"/>
              </a:rPr>
              <a:t>надлишок)</a:t>
            </a:r>
            <a:r>
              <a:rPr lang="ru-RU" sz="2400">
                <a:latin typeface="Times New Roman" pitchFamily="18" charset="0"/>
              </a:rPr>
              <a:t>       2</a:t>
            </a:r>
            <a:r>
              <a:rPr lang="en-US" sz="2400">
                <a:latin typeface="Times New Roman" pitchFamily="18" charset="0"/>
              </a:rPr>
              <a:t>PCl</a:t>
            </a:r>
            <a:r>
              <a:rPr lang="en-US" sz="2400" baseline="-25000">
                <a:latin typeface="Times New Roman" pitchFamily="18" charset="0"/>
              </a:rPr>
              <a:t>5</a:t>
            </a:r>
            <a:endParaRPr lang="uk-UA" sz="2400" baseline="-25000">
              <a:latin typeface="Times New Roman" pitchFamily="18" charset="0"/>
            </a:endParaRPr>
          </a:p>
          <a:p>
            <a:endParaRPr lang="uk-UA" sz="2400">
              <a:latin typeface="Times New Roman" pitchFamily="18" charset="0"/>
            </a:endParaRPr>
          </a:p>
          <a:p>
            <a:r>
              <a:rPr lang="ru-RU" sz="2400">
                <a:latin typeface="Times New Roman" pitchFamily="18" charset="0"/>
              </a:rPr>
              <a:t>В </a:t>
            </a:r>
            <a:r>
              <a:rPr lang="uk-UA" sz="2400">
                <a:latin typeface="Times New Roman" pitchFamily="18" charset="0"/>
              </a:rPr>
              <a:t>реакціях</a:t>
            </a:r>
            <a:r>
              <a:rPr lang="ru-RU" sz="2400">
                <a:latin typeface="Times New Roman" pitchFamily="18" charset="0"/>
              </a:rPr>
              <a:t> з </a:t>
            </a:r>
            <a:r>
              <a:rPr lang="uk-UA" sz="2400">
                <a:latin typeface="Times New Roman" pitchFamily="18" charset="0"/>
              </a:rPr>
              <a:t>активними</a:t>
            </a:r>
            <a:r>
              <a:rPr lang="ru-RU" sz="2400">
                <a:latin typeface="Times New Roman" pitchFamily="18" charset="0"/>
              </a:rPr>
              <a:t> </a:t>
            </a:r>
            <a:r>
              <a:rPr lang="uk-UA" sz="2400">
                <a:latin typeface="Times New Roman" pitchFamily="18" charset="0"/>
              </a:rPr>
              <a:t>металами</a:t>
            </a:r>
            <a:r>
              <a:rPr lang="ru-RU" sz="2400">
                <a:latin typeface="Times New Roman" pitchFamily="18" charset="0"/>
              </a:rPr>
              <a:t> фосфор </a:t>
            </a:r>
            <a:r>
              <a:rPr lang="uk-UA" sz="2400">
                <a:latin typeface="Times New Roman" pitchFamily="18" charset="0"/>
              </a:rPr>
              <a:t>виступає в ролі окисника: </a:t>
            </a:r>
          </a:p>
          <a:p>
            <a:r>
              <a:rPr lang="uk-UA" sz="2400">
                <a:latin typeface="Times New Roman" pitchFamily="18" charset="0"/>
              </a:rPr>
              <a:t>                    </a:t>
            </a:r>
          </a:p>
          <a:p>
            <a:r>
              <a:rPr lang="ru-RU" sz="2400">
                <a:latin typeface="Times New Roman" pitchFamily="18" charset="0"/>
              </a:rPr>
              <a:t>                            3</a:t>
            </a:r>
            <a:r>
              <a:rPr lang="en-US" sz="2400">
                <a:latin typeface="Times New Roman" pitchFamily="18" charset="0"/>
              </a:rPr>
              <a:t>Mg+2P</a:t>
            </a:r>
            <a:r>
              <a:rPr lang="uk-UA" sz="2400">
                <a:latin typeface="Times New Roman" pitchFamily="18" charset="0"/>
              </a:rPr>
              <a:t>       </a:t>
            </a:r>
            <a:r>
              <a:rPr lang="en-US" sz="2400">
                <a:latin typeface="Times New Roman" pitchFamily="18" charset="0"/>
              </a:rPr>
              <a:t>Mg</a:t>
            </a:r>
            <a:r>
              <a:rPr lang="en-US" sz="2400" baseline="-25000">
                <a:latin typeface="Times New Roman" pitchFamily="18" charset="0"/>
              </a:rPr>
              <a:t>3</a:t>
            </a:r>
            <a:r>
              <a:rPr lang="en-US" sz="2400">
                <a:latin typeface="Times New Roman" pitchFamily="18" charset="0"/>
              </a:rPr>
              <a:t>P.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4892675" y="2917825"/>
            <a:ext cx="36036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092700" y="3284538"/>
            <a:ext cx="36036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124450" y="3633788"/>
            <a:ext cx="36036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524375" y="5445125"/>
            <a:ext cx="36036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9463" name="Picture 11" descr="MMj03544060000[1]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6688" y="4508500"/>
            <a:ext cx="223202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Мои документы\картинки для семинара\кругообіг фосфору.png"/>
          <p:cNvPicPr>
            <a:picLocks noChangeAspect="1" noChangeArrowheads="1"/>
          </p:cNvPicPr>
          <p:nvPr/>
        </p:nvPicPr>
        <p:blipFill>
          <a:blip r:embed="rId2">
            <a:extLst/>
          </a:blip>
          <a:srcRect/>
          <a:stretch>
            <a:fillRect/>
          </a:stretch>
        </p:blipFill>
        <p:spPr bwMode="auto">
          <a:xfrm>
            <a:off x="1475656" y="1052736"/>
            <a:ext cx="5904656" cy="5616624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16013" y="476250"/>
            <a:ext cx="6781800" cy="576263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Кругообіг фосфору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20483" name="Picture 4" descr="D:\Мои документы\картинки\PFILES\MSOFFICE\MEDIA\CNTCD1\ANIMATED\J0223779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80288" y="2997200"/>
            <a:ext cx="154940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5" descr="D:\Мои документы\картинки\PFILES\MSOFFICE\MEDIA\CNTCD1\ANIMATED\J0282868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950" y="765175"/>
            <a:ext cx="1439863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6" descr="D:\Мои документы\картинки\PFILES\MSOFFICE\MEDIA\CNTCD1\ANIMATED\J0282885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83463" y="4724400"/>
            <a:ext cx="1439862" cy="135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7" descr="D:\Мои документы\картинки\PFILES\MSOFFICE\MEDIA\CNTCD1\ANIMATED\J0282881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383463" y="908050"/>
            <a:ext cx="1581150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4" descr="D:\Мои документы\Rumar\картинки\PFILES\MSOFFICE\MEDIA\CNTCD1\ANIMATED\J0254472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90525" y="4848225"/>
            <a:ext cx="85725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8" name="Picture 3" descr="D:\Мои документы\Rumar\картинки\PFILES\MSOFFICE\MEDIA\CNTCD1\ANIMATED\J0254471.GIF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63513" y="3038475"/>
            <a:ext cx="1312862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Мои документы\хімія_семінар\картинки для семинара\Фосфат дефторированный.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393825"/>
            <a:ext cx="3600450" cy="232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D:\Мои документы\хімія_семінар\картинки для семинара\фосфати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4286250"/>
            <a:ext cx="3616325" cy="232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D:\Мои документы\хімія_семінар\картинки для семинара\фосфорит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7900" y="1374775"/>
            <a:ext cx="3024188" cy="195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D:\Мои документы\хімія_семінар\картинки для семинара\фосфорити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87900" y="3500438"/>
            <a:ext cx="3024188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755576" y="477389"/>
            <a:ext cx="7560840" cy="76944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Природні сполуки фосфору</a:t>
            </a:r>
            <a:endParaRPr lang="ru-RU" sz="4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98747" y="3456187"/>
            <a:ext cx="2361929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фосфати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859383" y="1772816"/>
            <a:ext cx="889081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b="1" cap="all" dirty="0">
                <a:ln w="9000" cmpd="sng">
                  <a:solidFill>
                    <a:srgbClr val="808DA9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8DA9">
                        <a:shade val="20000"/>
                        <a:satMod val="245000"/>
                      </a:srgbClr>
                    </a:gs>
                    <a:gs pos="43000">
                      <a:srgbClr val="808DA9">
                        <a:satMod val="255000"/>
                      </a:srgbClr>
                    </a:gs>
                    <a:gs pos="48000">
                      <a:srgbClr val="808DA9">
                        <a:shade val="85000"/>
                        <a:satMod val="255000"/>
                      </a:srgbClr>
                    </a:gs>
                    <a:gs pos="100000">
                      <a:srgbClr val="808DA9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Ф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b="1" cap="all" dirty="0">
                <a:ln w="9000" cmpd="sng">
                  <a:solidFill>
                    <a:srgbClr val="808DA9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8DA9">
                        <a:shade val="20000"/>
                        <a:satMod val="245000"/>
                      </a:srgbClr>
                    </a:gs>
                    <a:gs pos="43000">
                      <a:srgbClr val="808DA9">
                        <a:satMod val="255000"/>
                      </a:srgbClr>
                    </a:gs>
                    <a:gs pos="48000">
                      <a:srgbClr val="808DA9">
                        <a:shade val="85000"/>
                        <a:satMod val="255000"/>
                      </a:srgbClr>
                    </a:gs>
                    <a:gs pos="100000">
                      <a:srgbClr val="808DA9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b="1" cap="all" dirty="0">
                <a:ln w="9000" cmpd="sng">
                  <a:solidFill>
                    <a:srgbClr val="808DA9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8DA9">
                        <a:shade val="20000"/>
                        <a:satMod val="245000"/>
                      </a:srgbClr>
                    </a:gs>
                    <a:gs pos="43000">
                      <a:srgbClr val="808DA9">
                        <a:satMod val="255000"/>
                      </a:srgbClr>
                    </a:gs>
                    <a:gs pos="48000">
                      <a:srgbClr val="808DA9">
                        <a:shade val="85000"/>
                        <a:satMod val="255000"/>
                      </a:srgbClr>
                    </a:gs>
                    <a:gs pos="100000">
                      <a:srgbClr val="808DA9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С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b="1" cap="all" dirty="0">
                <a:ln w="9000" cmpd="sng">
                  <a:solidFill>
                    <a:srgbClr val="808DA9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8DA9">
                        <a:shade val="20000"/>
                        <a:satMod val="245000"/>
                      </a:srgbClr>
                    </a:gs>
                    <a:gs pos="43000">
                      <a:srgbClr val="808DA9">
                        <a:satMod val="255000"/>
                      </a:srgbClr>
                    </a:gs>
                    <a:gs pos="48000">
                      <a:srgbClr val="808DA9">
                        <a:shade val="85000"/>
                        <a:satMod val="255000"/>
                      </a:srgbClr>
                    </a:gs>
                    <a:gs pos="100000">
                      <a:srgbClr val="808DA9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Ф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b="1" cap="all" dirty="0">
                <a:ln w="9000" cmpd="sng">
                  <a:solidFill>
                    <a:srgbClr val="808DA9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8DA9">
                        <a:shade val="20000"/>
                        <a:satMod val="245000"/>
                      </a:srgbClr>
                    </a:gs>
                    <a:gs pos="43000">
                      <a:srgbClr val="808DA9">
                        <a:satMod val="255000"/>
                      </a:srgbClr>
                    </a:gs>
                    <a:gs pos="48000">
                      <a:srgbClr val="808DA9">
                        <a:shade val="85000"/>
                        <a:satMod val="255000"/>
                      </a:srgbClr>
                    </a:gs>
                    <a:gs pos="100000">
                      <a:srgbClr val="808DA9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b="1" cap="all" dirty="0">
                <a:ln w="9000" cmpd="sng">
                  <a:solidFill>
                    <a:srgbClr val="808DA9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8DA9">
                        <a:shade val="20000"/>
                        <a:satMod val="245000"/>
                      </a:srgbClr>
                    </a:gs>
                    <a:gs pos="43000">
                      <a:srgbClr val="808DA9">
                        <a:satMod val="255000"/>
                      </a:srgbClr>
                    </a:gs>
                    <a:gs pos="48000">
                      <a:srgbClr val="808DA9">
                        <a:shade val="85000"/>
                        <a:satMod val="255000"/>
                      </a:srgbClr>
                    </a:gs>
                    <a:gs pos="100000">
                      <a:srgbClr val="808DA9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Р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b="1" cap="all" dirty="0">
                <a:ln w="9000" cmpd="sng">
                  <a:solidFill>
                    <a:srgbClr val="808DA9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8DA9">
                        <a:shade val="20000"/>
                        <a:satMod val="245000"/>
                      </a:srgbClr>
                    </a:gs>
                    <a:gs pos="43000">
                      <a:srgbClr val="808DA9">
                        <a:satMod val="255000"/>
                      </a:srgbClr>
                    </a:gs>
                    <a:gs pos="48000">
                      <a:srgbClr val="808DA9">
                        <a:shade val="85000"/>
                        <a:satMod val="255000"/>
                      </a:srgbClr>
                    </a:gs>
                    <a:gs pos="100000">
                      <a:srgbClr val="808DA9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b="1" cap="all" dirty="0">
                <a:ln w="9000" cmpd="sng">
                  <a:solidFill>
                    <a:srgbClr val="808DA9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8DA9">
                        <a:shade val="20000"/>
                        <a:satMod val="245000"/>
                      </a:srgbClr>
                    </a:gs>
                    <a:gs pos="43000">
                      <a:srgbClr val="808DA9">
                        <a:satMod val="255000"/>
                      </a:srgbClr>
                    </a:gs>
                    <a:gs pos="48000">
                      <a:srgbClr val="808DA9">
                        <a:shade val="85000"/>
                        <a:satMod val="255000"/>
                      </a:srgbClr>
                    </a:gs>
                    <a:gs pos="100000">
                      <a:srgbClr val="808DA9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Т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b="1" cap="all" dirty="0">
                <a:ln w="9000" cmpd="sng">
                  <a:solidFill>
                    <a:srgbClr val="808DA9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8DA9">
                        <a:shade val="20000"/>
                        <a:satMod val="245000"/>
                      </a:srgbClr>
                    </a:gs>
                    <a:gs pos="43000">
                      <a:srgbClr val="808DA9">
                        <a:satMod val="255000"/>
                      </a:srgbClr>
                    </a:gs>
                    <a:gs pos="48000">
                      <a:srgbClr val="808DA9">
                        <a:shade val="85000"/>
                        <a:satMod val="255000"/>
                      </a:srgbClr>
                    </a:gs>
                    <a:gs pos="100000">
                      <a:srgbClr val="808DA9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6" descr="фосфорные удобрения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4678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WordArt 10"/>
          <p:cNvSpPr>
            <a:spLocks noChangeArrowheads="1" noChangeShapeType="1" noTextEdit="1"/>
          </p:cNvSpPr>
          <p:nvPr/>
        </p:nvSpPr>
        <p:spPr bwMode="auto">
          <a:xfrm>
            <a:off x="-7021513" y="1989138"/>
            <a:ext cx="3943350" cy="2057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Діяльність людини порушила </a:t>
            </a:r>
          </a:p>
          <a:p>
            <a:pPr algn="ctr"/>
            <a:r>
              <a:rPr lang="ru-RU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природний кругообіг Фосфору.</a:t>
            </a:r>
          </a:p>
          <a:p>
            <a:pPr algn="ctr"/>
            <a:endParaRPr lang="ru-RU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"/>
              <a:cs typeface="Arial"/>
            </a:endParaRPr>
          </a:p>
          <a:p>
            <a:pPr algn="ctr"/>
            <a:r>
              <a:rPr lang="ru-RU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Сполуки Фосфору використовуються</a:t>
            </a:r>
          </a:p>
          <a:p>
            <a:pPr algn="ctr"/>
            <a:r>
              <a:rPr lang="ru-RU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для виробництва добрив</a:t>
            </a:r>
          </a:p>
          <a:p>
            <a:pPr algn="ctr"/>
            <a:r>
              <a:rPr lang="ru-RU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та мийних засобів.</a:t>
            </a:r>
          </a:p>
          <a:p>
            <a:pPr algn="ctr"/>
            <a:r>
              <a:rPr lang="ru-RU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 Це призводить до забруднення</a:t>
            </a:r>
          </a:p>
          <a:p>
            <a:pPr algn="ctr"/>
            <a:r>
              <a:rPr lang="ru-RU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 водойм сполуками Фосфору.</a:t>
            </a:r>
          </a:p>
        </p:txBody>
      </p:sp>
      <p:sp>
        <p:nvSpPr>
          <p:cNvPr id="22531" name="WordArt 11"/>
          <p:cNvSpPr>
            <a:spLocks noChangeArrowheads="1" noChangeShapeType="1" noTextEdit="1"/>
          </p:cNvSpPr>
          <p:nvPr/>
        </p:nvSpPr>
        <p:spPr bwMode="auto">
          <a:xfrm>
            <a:off x="468313" y="549275"/>
            <a:ext cx="8351837" cy="5184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99FF"/>
                </a:solidFill>
                <a:latin typeface="Arial"/>
                <a:cs typeface="Arial"/>
              </a:rPr>
              <a:t>Діяльність людини порушила</a:t>
            </a:r>
          </a:p>
          <a:p>
            <a:pPr algn="ctr"/>
            <a:r>
              <a:rPr lang="ru-RU" sz="1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99FF"/>
                </a:solidFill>
                <a:latin typeface="Arial"/>
                <a:cs typeface="Arial"/>
              </a:rPr>
              <a:t> природний кругообіг Фосфору.</a:t>
            </a:r>
          </a:p>
          <a:p>
            <a:pPr algn="ctr"/>
            <a:r>
              <a:rPr lang="ru-RU" sz="1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99FF"/>
                </a:solidFill>
                <a:latin typeface="Arial"/>
                <a:cs typeface="Arial"/>
              </a:rPr>
              <a:t>Сполуки Фосфору використовуються</a:t>
            </a:r>
          </a:p>
          <a:p>
            <a:pPr algn="ctr"/>
            <a:r>
              <a:rPr lang="ru-RU" sz="1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99FF"/>
                </a:solidFill>
                <a:latin typeface="Arial"/>
                <a:cs typeface="Arial"/>
              </a:rPr>
              <a:t> для виробництва добрив та мийних засобів. </a:t>
            </a:r>
          </a:p>
          <a:p>
            <a:pPr algn="ctr"/>
            <a:r>
              <a:rPr lang="ru-RU" sz="1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99FF"/>
                </a:solidFill>
                <a:latin typeface="Arial"/>
                <a:cs typeface="Arial"/>
              </a:rPr>
              <a:t>Це призводить до забруднення</a:t>
            </a:r>
          </a:p>
          <a:p>
            <a:pPr algn="ctr"/>
            <a:r>
              <a:rPr lang="ru-RU" sz="1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99FF"/>
                </a:solidFill>
                <a:latin typeface="Arial"/>
                <a:cs typeface="Arial"/>
              </a:rPr>
              <a:t> водойм сполуками Фосфору.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258</TotalTime>
  <Words>171</Words>
  <Application>Microsoft Office PowerPoint</Application>
  <PresentationFormat>Экран (4:3)</PresentationFormat>
  <Paragraphs>79</Paragraphs>
  <Slides>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6</vt:i4>
      </vt:variant>
      <vt:variant>
        <vt:lpstr>Заголовки слайдов</vt:lpstr>
      </vt:variant>
      <vt:variant>
        <vt:i4>7</vt:i4>
      </vt:variant>
    </vt:vector>
  </HeadingPairs>
  <TitlesOfParts>
    <vt:vector size="20" baseType="lpstr">
      <vt:lpstr>Arial</vt:lpstr>
      <vt:lpstr>Impact</vt:lpstr>
      <vt:lpstr>Times New Roman</vt:lpstr>
      <vt:lpstr>Calibri</vt:lpstr>
      <vt:lpstr>Baskerville Old Face</vt:lpstr>
      <vt:lpstr>Aharoni</vt:lpstr>
      <vt:lpstr>Arabic Typesetting</vt:lpstr>
      <vt:lpstr>NewsPrint</vt:lpstr>
      <vt:lpstr>NewsPrint</vt:lpstr>
      <vt:lpstr>NewsPrint</vt:lpstr>
      <vt:lpstr>NewsPrint</vt:lpstr>
      <vt:lpstr>NewsPrint</vt:lpstr>
      <vt:lpstr>NewsPrint</vt:lpstr>
      <vt:lpstr>Фосфор</vt:lpstr>
      <vt:lpstr>Слайд 2</vt:lpstr>
      <vt:lpstr>Слайд 3</vt:lpstr>
      <vt:lpstr>Хімічні властивості</vt:lpstr>
      <vt:lpstr>Кругообіг фосфору</vt:lpstr>
      <vt:lpstr>Слайд 6</vt:lpstr>
      <vt:lpstr>Слайд 7</vt:lpstr>
    </vt:vector>
  </TitlesOfParts>
  <Company>*Питер-Company*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Фосфор</dc:title>
  <dc:creator>Дмитрий Каленюк</dc:creator>
  <cp:lastModifiedBy>Admin</cp:lastModifiedBy>
  <cp:revision>23</cp:revision>
  <dcterms:created xsi:type="dcterms:W3CDTF">2012-01-18T20:22:45Z</dcterms:created>
  <dcterms:modified xsi:type="dcterms:W3CDTF">2012-02-16T07:04:09Z</dcterms:modified>
</cp:coreProperties>
</file>