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60" r:id="rId4"/>
    <p:sldId id="257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CC"/>
    <a:srgbClr val="9E5E2A"/>
    <a:srgbClr val="AC1C79"/>
    <a:srgbClr val="93BE0A"/>
    <a:srgbClr val="4B7D70"/>
    <a:srgbClr val="FF00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12" autoAdjust="0"/>
    <p:restoredTop sz="94660"/>
  </p:normalViewPr>
  <p:slideViewPr>
    <p:cSldViewPr>
      <p:cViewPr varScale="1">
        <p:scale>
          <a:sx n="90" d="100"/>
          <a:sy n="90" d="100"/>
        </p:scale>
        <p:origin x="-96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10F051-2AF5-4A9B-B5F6-349A00464606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9FBC12-4C19-4819-AB86-FD63635D7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931F08-1BB5-4788-82A2-97D784706D58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6A8975-9419-47F7-BD54-19551663D052}" type="slidenum">
              <a:rPr lang="ru-RU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AE8D1D-00EC-4B60-B2C8-A7224C8E8619}" type="slidenum">
              <a:rPr lang="ru-RU" sz="1200">
                <a:cs typeface="Arial" charset="0"/>
              </a:rPr>
              <a:pPr algn="r"/>
              <a:t>7</a:t>
            </a:fld>
            <a:endParaRPr lang="ru-RU" sz="120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1794A-4142-45DC-A86D-6CD2922F65FD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1F4EC-CE6B-4B93-A88B-E5BFCBCFE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2CB79-8FDE-4C2A-B784-AC6C4D338906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DD25-3A59-4784-BFD2-177F4251C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1590-EA14-4082-AA67-9D161BB10A64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87C-FF77-45C7-B1EE-D0DAF7AFA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E3AB-1BB6-480A-A8BA-70E4DF87A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855C-90C7-4FE7-93C6-35D0F1DCA8E9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208C8-3BDB-42E1-8093-640947A99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D18D-F251-4DB7-BF64-AC0EDB41CB44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FBD97-B374-4C24-A19D-A7CB02EC2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BE57C-DCDD-4DB3-891E-C07B3BE11DAE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DDF8-45B5-4370-8245-54CF0D4CF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9F36F-27EB-4929-B916-CB759365DD45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42A51-E9CF-4A18-A9AF-0005335BD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51017-9B8E-49D9-9E88-17B25FB44570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234CF-2BA6-4ED5-A82A-C89D045D22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FA0AD-44CE-4A05-AE9F-D0A8F8147696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A85F3-8507-4FA1-9559-31A3EED31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65632-4CD0-4534-BDDB-639E0610FC31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3589-75D6-4FA0-8A49-BA0A1F8183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6033E-A666-471E-8AEF-3D59042FC881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52864-293F-4DC5-AF27-69C9DEF5C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B7B9B6-EF81-4A4D-90DC-7CC83182FBEC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9CB70C9-186A-4F2A-A674-143408419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5" r:id="rId5"/>
    <p:sldLayoutId id="2147483670" r:id="rId6"/>
    <p:sldLayoutId id="2147483669" r:id="rId7"/>
    <p:sldLayoutId id="2147483676" r:id="rId8"/>
    <p:sldLayoutId id="2147483668" r:id="rId9"/>
    <p:sldLayoutId id="2147483667" r:id="rId10"/>
    <p:sldLayoutId id="2147483666" r:id="rId11"/>
    <p:sldLayoutId id="214748367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Фосфор</a:t>
            </a: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250" y="4941888"/>
            <a:ext cx="6858000" cy="990600"/>
          </a:xfrm>
        </p:spPr>
        <p:txBody>
          <a:bodyPr rtlCol="0">
            <a:normAutofit fontScale="925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/>
              <a:t>Характеристика </a:t>
            </a:r>
            <a:r>
              <a:rPr lang="ru-RU" b="1" i="1" smtClean="0"/>
              <a:t> </a:t>
            </a:r>
            <a:r>
              <a:rPr lang="uk-UA" b="1" i="1" dirty="0" smtClean="0"/>
              <a:t>елемента та утворених </a:t>
            </a:r>
            <a:r>
              <a:rPr lang="ru-RU" b="1" i="1" dirty="0" smtClean="0"/>
              <a:t>ним </a:t>
            </a:r>
            <a:r>
              <a:rPr lang="uk-UA" b="1" i="1" dirty="0" smtClean="0"/>
              <a:t>сполук, кругообіг елемента в природі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5363" name="Picture 2" descr="D:\Мои документы\картинки\PFILES\MSOFFICE\MEDIA\CNTCD1\ANIMATED\J017822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25" y="1989138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D:\Мои документы\картинки\PFILES\MSOFFICE\MEDIA\CNTCD1\ANIMATED\J017822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5513" y="3730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D:\Мои документы\картинки\PFILES\MSOFFICE\MEDIA\CNTCD1\ANIMATED\J017822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989138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D:\Мои документы\картинки\PFILES\MSOFFICE\MEDIA\CNTCD1\ANIMATED\J017822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4413" y="3746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6" descr="D:\Мои документы\картинки\PFILES\MSOFFICE\MEDIA\CNTCD1\ANIMATED\J017822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3337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7" descr="D:\Мои документы\картинки\PFILES\MSOFFICE\MEDIA\CNTCD1\ANIMATED\J017822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21526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1979613" y="1206500"/>
            <a:ext cx="6985000" cy="4968875"/>
          </a:xfrm>
          <a:prstGeom prst="rect">
            <a:avLst/>
          </a:prstGeom>
          <a:solidFill>
            <a:srgbClr val="C2C2C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0825" y="295275"/>
            <a:ext cx="8640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006666"/>
                </a:solidFill>
                <a:latin typeface="Baskerville Old Face" pitchFamily="18" charset="0"/>
              </a:rPr>
              <a:t>Періодична система хімічних елементів Д.І.Менделєєва</a:t>
            </a:r>
            <a:r>
              <a:rPr lang="ru-RU" sz="2400" b="1">
                <a:solidFill>
                  <a:srgbClr val="006666"/>
                </a:solidFill>
                <a:latin typeface="Baskerville Old Face" pitchFamily="18" charset="0"/>
              </a:rPr>
              <a:t> 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765175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1600">
                <a:latin typeface="Baskerville Old Face" pitchFamily="18" charset="0"/>
              </a:rPr>
              <a:t>Періоди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250825" y="1268413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1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250825" y="1773238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2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250825" y="2276475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3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250825" y="2781300"/>
            <a:ext cx="1008063" cy="1008063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4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250825" y="3789363"/>
            <a:ext cx="1008063" cy="9366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5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250825" y="4724400"/>
            <a:ext cx="1008063" cy="100965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6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250825" y="5734050"/>
            <a:ext cx="1008063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7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1258888" y="765175"/>
            <a:ext cx="720725" cy="5032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>
                <a:latin typeface="Baskerville Old Face" pitchFamily="18" charset="0"/>
              </a:rPr>
              <a:t>Ряди</a:t>
            </a:r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1258888" y="1268413"/>
            <a:ext cx="720725" cy="503237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1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7" name="Rectangle 14"/>
          <p:cNvSpPr>
            <a:spLocks noChangeArrowheads="1"/>
          </p:cNvSpPr>
          <p:nvPr/>
        </p:nvSpPr>
        <p:spPr bwMode="auto">
          <a:xfrm>
            <a:off x="1258888" y="1773238"/>
            <a:ext cx="720725" cy="503237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2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1258888" y="2276475"/>
            <a:ext cx="720725" cy="5032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3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1258888" y="2781300"/>
            <a:ext cx="720725" cy="5032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4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>
            <a:off x="1258888" y="5661025"/>
            <a:ext cx="720725" cy="576263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10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1258888" y="5229225"/>
            <a:ext cx="720725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9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2" name="Rectangle 19"/>
          <p:cNvSpPr>
            <a:spLocks noChangeArrowheads="1"/>
          </p:cNvSpPr>
          <p:nvPr/>
        </p:nvSpPr>
        <p:spPr bwMode="auto">
          <a:xfrm>
            <a:off x="1258888" y="4724400"/>
            <a:ext cx="720725" cy="50482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8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3" name="Rectangle 20"/>
          <p:cNvSpPr>
            <a:spLocks noChangeArrowheads="1"/>
          </p:cNvSpPr>
          <p:nvPr/>
        </p:nvSpPr>
        <p:spPr bwMode="auto">
          <a:xfrm>
            <a:off x="1258888" y="4149725"/>
            <a:ext cx="720725" cy="574675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7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4" name="Rectangle 21"/>
          <p:cNvSpPr>
            <a:spLocks noChangeArrowheads="1"/>
          </p:cNvSpPr>
          <p:nvPr/>
        </p:nvSpPr>
        <p:spPr bwMode="auto">
          <a:xfrm>
            <a:off x="1258888" y="3284538"/>
            <a:ext cx="720725" cy="6477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5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5" name="Rectangle 22"/>
          <p:cNvSpPr>
            <a:spLocks noChangeArrowheads="1"/>
          </p:cNvSpPr>
          <p:nvPr/>
        </p:nvSpPr>
        <p:spPr bwMode="auto">
          <a:xfrm>
            <a:off x="1258888" y="3789363"/>
            <a:ext cx="720725" cy="503237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Baskerville Old Face" pitchFamily="18" charset="0"/>
              </a:rPr>
              <a:t>6</a:t>
            </a:r>
            <a:endParaRPr lang="ru-RU">
              <a:latin typeface="Baskerville Old Face" pitchFamily="18" charset="0"/>
            </a:endParaRPr>
          </a:p>
        </p:txBody>
      </p:sp>
      <p:sp>
        <p:nvSpPr>
          <p:cNvPr id="16406" name="Rectangle 23"/>
          <p:cNvSpPr>
            <a:spLocks noChangeArrowheads="1"/>
          </p:cNvSpPr>
          <p:nvPr/>
        </p:nvSpPr>
        <p:spPr bwMode="auto">
          <a:xfrm>
            <a:off x="1979613" y="765175"/>
            <a:ext cx="6985000" cy="287338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>
                <a:latin typeface="Baskerville Old Face" pitchFamily="18" charset="0"/>
              </a:rPr>
              <a:t>Групи елементів</a:t>
            </a:r>
          </a:p>
        </p:txBody>
      </p:sp>
      <p:sp>
        <p:nvSpPr>
          <p:cNvPr id="16407" name="Rectangle 24"/>
          <p:cNvSpPr>
            <a:spLocks noChangeArrowheads="1"/>
          </p:cNvSpPr>
          <p:nvPr/>
        </p:nvSpPr>
        <p:spPr bwMode="auto">
          <a:xfrm>
            <a:off x="1979613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I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08" name="Rectangle 25"/>
          <p:cNvSpPr>
            <a:spLocks noChangeArrowheads="1"/>
          </p:cNvSpPr>
          <p:nvPr/>
        </p:nvSpPr>
        <p:spPr bwMode="auto">
          <a:xfrm>
            <a:off x="2771775" y="1052513"/>
            <a:ext cx="792163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II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09" name="Rectangle 26"/>
          <p:cNvSpPr>
            <a:spLocks noChangeArrowheads="1"/>
          </p:cNvSpPr>
          <p:nvPr/>
        </p:nvSpPr>
        <p:spPr bwMode="auto">
          <a:xfrm>
            <a:off x="5940425" y="1052513"/>
            <a:ext cx="792163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VI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10" name="Rectangle 27"/>
          <p:cNvSpPr>
            <a:spLocks noChangeArrowheads="1"/>
          </p:cNvSpPr>
          <p:nvPr/>
        </p:nvSpPr>
        <p:spPr bwMode="auto">
          <a:xfrm>
            <a:off x="5148263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V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11" name="Rectangle 28"/>
          <p:cNvSpPr>
            <a:spLocks noChangeArrowheads="1"/>
          </p:cNvSpPr>
          <p:nvPr/>
        </p:nvSpPr>
        <p:spPr bwMode="auto">
          <a:xfrm>
            <a:off x="6732588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VII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12" name="Rectangle 29"/>
          <p:cNvSpPr>
            <a:spLocks noChangeArrowheads="1"/>
          </p:cNvSpPr>
          <p:nvPr/>
        </p:nvSpPr>
        <p:spPr bwMode="auto">
          <a:xfrm>
            <a:off x="3563938" y="1052513"/>
            <a:ext cx="792162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III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13" name="Rectangle 30"/>
          <p:cNvSpPr>
            <a:spLocks noChangeArrowheads="1"/>
          </p:cNvSpPr>
          <p:nvPr/>
        </p:nvSpPr>
        <p:spPr bwMode="auto">
          <a:xfrm>
            <a:off x="4356100" y="1052513"/>
            <a:ext cx="792163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IV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14" name="Rectangle 31"/>
          <p:cNvSpPr>
            <a:spLocks noChangeArrowheads="1"/>
          </p:cNvSpPr>
          <p:nvPr/>
        </p:nvSpPr>
        <p:spPr bwMode="auto">
          <a:xfrm>
            <a:off x="7451725" y="1052513"/>
            <a:ext cx="1512888" cy="2159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Times New Roman" pitchFamily="18" charset="0"/>
              </a:rPr>
              <a:t>VIII</a:t>
            </a:r>
            <a:endParaRPr lang="ru-RU" sz="1600">
              <a:latin typeface="Times New Roman" pitchFamily="18" charset="0"/>
            </a:endParaRPr>
          </a:p>
        </p:txBody>
      </p:sp>
      <p:sp>
        <p:nvSpPr>
          <p:cNvPr id="16415" name="Line 32"/>
          <p:cNvSpPr>
            <a:spLocks noChangeShapeType="1"/>
          </p:cNvSpPr>
          <p:nvPr/>
        </p:nvSpPr>
        <p:spPr bwMode="auto">
          <a:xfrm>
            <a:off x="8964613" y="1268413"/>
            <a:ext cx="0" cy="496887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416" name="Line 34"/>
          <p:cNvSpPr>
            <a:spLocks noChangeShapeType="1"/>
          </p:cNvSpPr>
          <p:nvPr/>
        </p:nvSpPr>
        <p:spPr bwMode="auto">
          <a:xfrm>
            <a:off x="5148263" y="1268413"/>
            <a:ext cx="0" cy="4968875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97" name="Group 77"/>
          <p:cNvGraphicFramePr>
            <a:graphicFrameLocks noGrp="1"/>
          </p:cNvGraphicFramePr>
          <p:nvPr>
            <p:ph sz="half" idx="1"/>
          </p:nvPr>
        </p:nvGraphicFramePr>
        <p:xfrm>
          <a:off x="5148263" y="1052513"/>
          <a:ext cx="3744912" cy="5189537"/>
        </p:xfrm>
        <a:graphic>
          <a:graphicData uri="http://schemas.openxmlformats.org/drawingml/2006/table">
            <a:tbl>
              <a:tblPr/>
              <a:tblGrid>
                <a:gridCol w="636786"/>
                <a:gridCol w="3107630"/>
              </a:tblGrid>
              <a:tr h="52965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Характеристика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5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1.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Відкрито у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1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669 році Хеннінгом Брандтом.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879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2.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У Періодичній системі знаходиться в 3 періоді,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V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 група, головна підгрупа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6205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3.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У природі зустрічається тільки  у зв'язаному стані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132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4.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Утворює кілька простих речовин, які помітно різняться за властивостями: білий, червоний, чорний фосфор.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  <a:tr h="853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askerville Old Face" pitchFamily="18" charset="0"/>
                        </a:rPr>
                        <a:t>5.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Е=2,1;</a:t>
                      </a:r>
                      <a:r>
                        <a:rPr lang="uk-U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найнижчий ступінь окислення –3, найвищий ступінь окислення +5. </a:t>
                      </a:r>
                      <a:endParaRPr kumimoji="0" lang="en-US" sz="2100" b="0" i="0" u="sng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C2C2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124075" y="2060575"/>
            <a:ext cx="3168650" cy="3262313"/>
            <a:chOff x="748" y="1117"/>
            <a:chExt cx="1996" cy="2055"/>
          </a:xfrm>
        </p:grpSpPr>
        <p:sp>
          <p:nvSpPr>
            <p:cNvPr id="16442" name="Text Box 58"/>
            <p:cNvSpPr txBox="1">
              <a:spLocks noChangeArrowheads="1"/>
            </p:cNvSpPr>
            <p:nvPr/>
          </p:nvSpPr>
          <p:spPr bwMode="auto">
            <a:xfrm>
              <a:off x="1202" y="1117"/>
              <a:ext cx="1497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800">
                <a:solidFill>
                  <a:srgbClr val="FF0000"/>
                </a:solidFill>
              </a:endParaRPr>
            </a:p>
          </p:txBody>
        </p:sp>
        <p:sp>
          <p:nvSpPr>
            <p:cNvPr id="16443" name="Text Box 59"/>
            <p:cNvSpPr txBox="1">
              <a:spLocks noChangeArrowheads="1"/>
            </p:cNvSpPr>
            <p:nvPr/>
          </p:nvSpPr>
          <p:spPr bwMode="auto">
            <a:xfrm>
              <a:off x="884" y="1298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latin typeface="Baskerville Old Face" pitchFamily="18" charset="0"/>
                </a:rPr>
                <a:t>31</a:t>
              </a:r>
              <a:endParaRPr lang="ru-RU" sz="4800" b="1">
                <a:latin typeface="Baskerville Old Face" pitchFamily="18" charset="0"/>
              </a:endParaRPr>
            </a:p>
          </p:txBody>
        </p:sp>
        <p:sp>
          <p:nvSpPr>
            <p:cNvPr id="16444" name="Text Box 60"/>
            <p:cNvSpPr txBox="1">
              <a:spLocks noChangeArrowheads="1"/>
            </p:cNvSpPr>
            <p:nvPr/>
          </p:nvSpPr>
          <p:spPr bwMode="auto">
            <a:xfrm>
              <a:off x="748" y="2614"/>
              <a:ext cx="95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latin typeface="Baskerville Old Face" pitchFamily="18" charset="0"/>
                </a:rPr>
                <a:t> +15</a:t>
              </a:r>
              <a:endParaRPr lang="ru-RU" sz="4800" b="1">
                <a:latin typeface="Baskerville Old Face" pitchFamily="18" charset="0"/>
              </a:endParaRPr>
            </a:p>
          </p:txBody>
        </p:sp>
        <p:sp>
          <p:nvSpPr>
            <p:cNvPr id="16445" name="Text Box 61"/>
            <p:cNvSpPr txBox="1">
              <a:spLocks noChangeArrowheads="1"/>
            </p:cNvSpPr>
            <p:nvPr/>
          </p:nvSpPr>
          <p:spPr bwMode="auto">
            <a:xfrm>
              <a:off x="2154" y="1253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latin typeface="Baskerville Old Face" pitchFamily="18" charset="0"/>
                </a:rPr>
                <a:t>0</a:t>
              </a:r>
              <a:endParaRPr lang="ru-RU" sz="4800" b="1">
                <a:latin typeface="Baskerville Old Face" pitchFamily="18" charset="0"/>
              </a:endParaRPr>
            </a:p>
          </p:txBody>
        </p:sp>
      </p:grpSp>
      <p:sp>
        <p:nvSpPr>
          <p:cNvPr id="16440" name="Text Box 63"/>
          <p:cNvSpPr txBox="1">
            <a:spLocks noChangeArrowheads="1"/>
          </p:cNvSpPr>
          <p:nvPr/>
        </p:nvSpPr>
        <p:spPr bwMode="auto">
          <a:xfrm>
            <a:off x="3276600" y="27813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700338" y="2636838"/>
            <a:ext cx="2303462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600">
                <a:solidFill>
                  <a:srgbClr val="A4001F"/>
                </a:solidFill>
                <a:latin typeface="Baskerville Old Face" pitchFamily="18" charset="0"/>
              </a:rPr>
              <a:t> P</a:t>
            </a:r>
            <a:endParaRPr lang="ru-RU" sz="15600">
              <a:solidFill>
                <a:srgbClr val="A4001F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9"/>
          <p:cNvSpPr>
            <a:spLocks noChangeArrowheads="1"/>
          </p:cNvSpPr>
          <p:nvPr/>
        </p:nvSpPr>
        <p:spPr bwMode="auto">
          <a:xfrm>
            <a:off x="5437188" y="3932238"/>
            <a:ext cx="360362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10" name="WordArt 3"/>
          <p:cNvSpPr>
            <a:spLocks noChangeArrowheads="1" noChangeShapeType="1" noTextEdit="1"/>
          </p:cNvSpPr>
          <p:nvPr/>
        </p:nvSpPr>
        <p:spPr bwMode="auto">
          <a:xfrm>
            <a:off x="2051050" y="549275"/>
            <a:ext cx="4752975" cy="96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6600" b="1" kern="10" spc="1321">
                <a:ln w="9525">
                  <a:noFill/>
                  <a:round/>
                  <a:headEnd/>
                  <a:tailEnd/>
                </a:ln>
                <a:solidFill>
                  <a:srgbClr val="006666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Фосфор</a:t>
            </a:r>
          </a:p>
        </p:txBody>
      </p:sp>
      <p:sp>
        <p:nvSpPr>
          <p:cNvPr id="17411" name="WordArt 7"/>
          <p:cNvSpPr>
            <a:spLocks noChangeArrowheads="1" noChangeShapeType="1" noTextEdit="1"/>
          </p:cNvSpPr>
          <p:nvPr/>
        </p:nvSpPr>
        <p:spPr bwMode="auto">
          <a:xfrm>
            <a:off x="755650" y="2284413"/>
            <a:ext cx="1008063" cy="1208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800" kern="10" spc="960">
                <a:ln w="9525">
                  <a:noFill/>
                  <a:round/>
                  <a:headEnd/>
                  <a:tailEnd/>
                </a:ln>
                <a:solidFill>
                  <a:srgbClr val="006666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+mn-lt"/>
                <a:ea typeface="+mn-lt"/>
                <a:cs typeface="+mn-lt"/>
              </a:rPr>
              <a:t>p</a:t>
            </a:r>
            <a:endParaRPr lang="ru-RU" sz="4800" kern="10" spc="960">
              <a:ln w="9525">
                <a:noFill/>
                <a:round/>
                <a:headEnd/>
                <a:tailEnd/>
              </a:ln>
              <a:solidFill>
                <a:srgbClr val="006666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307975" y="205581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skerville Old Face" pitchFamily="18" charset="0"/>
              </a:rPr>
              <a:t>31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76200" y="3389313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skerville Old Face" pitchFamily="18" charset="0"/>
              </a:rPr>
              <a:t>+15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1763713" y="2133600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skerville Old Face" pitchFamily="18" charset="0"/>
              </a:rPr>
              <a:t>0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15" name="Arc 11"/>
          <p:cNvSpPr>
            <a:spLocks/>
          </p:cNvSpPr>
          <p:nvPr/>
        </p:nvSpPr>
        <p:spPr bwMode="auto">
          <a:xfrm rot="19449621" flipV="1">
            <a:off x="1476375" y="2506663"/>
            <a:ext cx="1150938" cy="1066800"/>
          </a:xfrm>
          <a:custGeom>
            <a:avLst/>
            <a:gdLst>
              <a:gd name="T0" fmla="*/ 2147483647 w 21600"/>
              <a:gd name="T1" fmla="*/ 0 h 20026"/>
              <a:gd name="T2" fmla="*/ 2147483647 w 21600"/>
              <a:gd name="T3" fmla="*/ 2147483647 h 20026"/>
              <a:gd name="T4" fmla="*/ 0 w 21600"/>
              <a:gd name="T5" fmla="*/ 2147483647 h 20026"/>
              <a:gd name="T6" fmla="*/ 0 60000 65536"/>
              <a:gd name="T7" fmla="*/ 0 60000 65536"/>
              <a:gd name="T8" fmla="*/ 0 60000 65536"/>
              <a:gd name="T9" fmla="*/ 0 w 21600"/>
              <a:gd name="T10" fmla="*/ 0 h 20026"/>
              <a:gd name="T11" fmla="*/ 21600 w 21600"/>
              <a:gd name="T12" fmla="*/ 20026 h 20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026" fill="none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</a:path>
              <a:path w="21600" h="20026" stroke="0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  <a:lnTo>
                  <a:pt x="0" y="2002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16" name="Arc 12"/>
          <p:cNvSpPr>
            <a:spLocks/>
          </p:cNvSpPr>
          <p:nvPr/>
        </p:nvSpPr>
        <p:spPr bwMode="auto">
          <a:xfrm rot="19449621" flipV="1">
            <a:off x="2022475" y="2520950"/>
            <a:ext cx="1150938" cy="1066800"/>
          </a:xfrm>
          <a:custGeom>
            <a:avLst/>
            <a:gdLst>
              <a:gd name="T0" fmla="*/ 2147483647 w 21600"/>
              <a:gd name="T1" fmla="*/ 0 h 20026"/>
              <a:gd name="T2" fmla="*/ 2147483647 w 21600"/>
              <a:gd name="T3" fmla="*/ 2147483647 h 20026"/>
              <a:gd name="T4" fmla="*/ 0 w 21600"/>
              <a:gd name="T5" fmla="*/ 2147483647 h 20026"/>
              <a:gd name="T6" fmla="*/ 0 60000 65536"/>
              <a:gd name="T7" fmla="*/ 0 60000 65536"/>
              <a:gd name="T8" fmla="*/ 0 60000 65536"/>
              <a:gd name="T9" fmla="*/ 0 w 21600"/>
              <a:gd name="T10" fmla="*/ 0 h 20026"/>
              <a:gd name="T11" fmla="*/ 21600 w 21600"/>
              <a:gd name="T12" fmla="*/ 20026 h 20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026" fill="none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</a:path>
              <a:path w="21600" h="20026" stroke="0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  <a:lnTo>
                  <a:pt x="0" y="2002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17" name="Arc 13"/>
          <p:cNvSpPr>
            <a:spLocks/>
          </p:cNvSpPr>
          <p:nvPr/>
        </p:nvSpPr>
        <p:spPr bwMode="auto">
          <a:xfrm rot="19449621" flipV="1">
            <a:off x="2571750" y="2509838"/>
            <a:ext cx="1150938" cy="1066800"/>
          </a:xfrm>
          <a:custGeom>
            <a:avLst/>
            <a:gdLst>
              <a:gd name="T0" fmla="*/ 2147483647 w 21600"/>
              <a:gd name="T1" fmla="*/ 0 h 20026"/>
              <a:gd name="T2" fmla="*/ 2147483647 w 21600"/>
              <a:gd name="T3" fmla="*/ 2147483647 h 20026"/>
              <a:gd name="T4" fmla="*/ 0 w 21600"/>
              <a:gd name="T5" fmla="*/ 2147483647 h 20026"/>
              <a:gd name="T6" fmla="*/ 0 60000 65536"/>
              <a:gd name="T7" fmla="*/ 0 60000 65536"/>
              <a:gd name="T8" fmla="*/ 0 60000 65536"/>
              <a:gd name="T9" fmla="*/ 0 w 21600"/>
              <a:gd name="T10" fmla="*/ 0 h 20026"/>
              <a:gd name="T11" fmla="*/ 21600 w 21600"/>
              <a:gd name="T12" fmla="*/ 20026 h 200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026" fill="none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</a:path>
              <a:path w="21600" h="20026" stroke="0" extrusionOk="0">
                <a:moveTo>
                  <a:pt x="8094" y="0"/>
                </a:moveTo>
                <a:cubicBezTo>
                  <a:pt x="16257" y="3299"/>
                  <a:pt x="21600" y="11222"/>
                  <a:pt x="21600" y="20026"/>
                </a:cubicBezTo>
                <a:lnTo>
                  <a:pt x="0" y="2002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2124075" y="358775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2</a:t>
            </a:r>
            <a:endParaRPr lang="ru-RU" sz="2000" b="1">
              <a:latin typeface="Baskerville Old Face" pitchFamily="18" charset="0"/>
            </a:endParaRPr>
          </a:p>
        </p:txBody>
      </p:sp>
      <p:sp>
        <p:nvSpPr>
          <p:cNvPr id="17419" name="Text Box 15"/>
          <p:cNvSpPr txBox="1">
            <a:spLocks noChangeArrowheads="1"/>
          </p:cNvSpPr>
          <p:nvPr/>
        </p:nvSpPr>
        <p:spPr bwMode="auto">
          <a:xfrm>
            <a:off x="2627313" y="36020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8</a:t>
            </a:r>
            <a:endParaRPr lang="ru-RU" sz="2000" b="1">
              <a:latin typeface="Baskerville Old Face" pitchFamily="18" charset="0"/>
            </a:endParaRPr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3203575" y="3587750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5</a:t>
            </a:r>
            <a:endParaRPr lang="ru-RU" sz="2000" b="1">
              <a:latin typeface="Baskerville Old Face" pitchFamily="18" charset="0"/>
            </a:endParaRPr>
          </a:p>
        </p:txBody>
      </p:sp>
      <p:sp>
        <p:nvSpPr>
          <p:cNvPr id="17421" name="Text Box 17"/>
          <p:cNvSpPr txBox="1">
            <a:spLocks noChangeArrowheads="1"/>
          </p:cNvSpPr>
          <p:nvPr/>
        </p:nvSpPr>
        <p:spPr bwMode="auto">
          <a:xfrm>
            <a:off x="4716463" y="2133600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skerville Old Face" pitchFamily="18" charset="0"/>
              </a:rPr>
              <a:t>P = 15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4716463" y="2636838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skerville Old Face" pitchFamily="18" charset="0"/>
              </a:rPr>
              <a:t>e =  15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4716463" y="3141663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Baskerville Old Face" pitchFamily="18" charset="0"/>
              </a:rPr>
              <a:t>N = 16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4730750" y="25939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cs typeface="Arial" charset="0"/>
              </a:rPr>
              <a:t>−</a:t>
            </a:r>
          </a:p>
        </p:txBody>
      </p:sp>
      <p:sp>
        <p:nvSpPr>
          <p:cNvPr id="17425" name="Rectangle 21"/>
          <p:cNvSpPr>
            <a:spLocks noChangeArrowheads="1"/>
          </p:cNvSpPr>
          <p:nvPr/>
        </p:nvSpPr>
        <p:spPr bwMode="auto">
          <a:xfrm>
            <a:off x="1403350" y="5589588"/>
            <a:ext cx="360363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26" name="Rectangle 22"/>
          <p:cNvSpPr>
            <a:spLocks noChangeArrowheads="1"/>
          </p:cNvSpPr>
          <p:nvPr/>
        </p:nvSpPr>
        <p:spPr bwMode="auto">
          <a:xfrm>
            <a:off x="2124075" y="5300663"/>
            <a:ext cx="360363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27" name="Rectangle 23"/>
          <p:cNvSpPr>
            <a:spLocks noChangeArrowheads="1"/>
          </p:cNvSpPr>
          <p:nvPr/>
        </p:nvSpPr>
        <p:spPr bwMode="auto">
          <a:xfrm>
            <a:off x="2484438" y="4941888"/>
            <a:ext cx="360362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28" name="Rectangle 24"/>
          <p:cNvSpPr>
            <a:spLocks noChangeArrowheads="1"/>
          </p:cNvSpPr>
          <p:nvPr/>
        </p:nvSpPr>
        <p:spPr bwMode="auto">
          <a:xfrm>
            <a:off x="2843213" y="4941888"/>
            <a:ext cx="360362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29" name="Rectangle 25"/>
          <p:cNvSpPr>
            <a:spLocks noChangeArrowheads="1"/>
          </p:cNvSpPr>
          <p:nvPr/>
        </p:nvSpPr>
        <p:spPr bwMode="auto">
          <a:xfrm>
            <a:off x="3203575" y="4941888"/>
            <a:ext cx="360363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30" name="Rectangle 26"/>
          <p:cNvSpPr>
            <a:spLocks noChangeArrowheads="1"/>
          </p:cNvSpPr>
          <p:nvPr/>
        </p:nvSpPr>
        <p:spPr bwMode="auto">
          <a:xfrm>
            <a:off x="3995738" y="4652963"/>
            <a:ext cx="360362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31" name="Rectangle 27"/>
          <p:cNvSpPr>
            <a:spLocks noChangeArrowheads="1"/>
          </p:cNvSpPr>
          <p:nvPr/>
        </p:nvSpPr>
        <p:spPr bwMode="auto">
          <a:xfrm>
            <a:off x="4356100" y="4292600"/>
            <a:ext cx="360363" cy="360363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32" name="Rectangle 28"/>
          <p:cNvSpPr>
            <a:spLocks noChangeArrowheads="1"/>
          </p:cNvSpPr>
          <p:nvPr/>
        </p:nvSpPr>
        <p:spPr bwMode="auto">
          <a:xfrm>
            <a:off x="4716463" y="4292600"/>
            <a:ext cx="360362" cy="360363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33" name="Rectangle 29"/>
          <p:cNvSpPr>
            <a:spLocks noChangeArrowheads="1"/>
          </p:cNvSpPr>
          <p:nvPr/>
        </p:nvSpPr>
        <p:spPr bwMode="auto">
          <a:xfrm>
            <a:off x="5076825" y="4292600"/>
            <a:ext cx="360363" cy="360363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1619250" y="5624513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flipV="1">
            <a:off x="1533525" y="5616575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2252663" y="5330825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 flipV="1">
            <a:off x="2967038" y="4972050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333750" y="4970463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 flipV="1">
            <a:off x="4130675" y="4675188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 flipV="1">
            <a:off x="4491038" y="4322763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>
            <a:off x="2333625" y="5338763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13" name="Line 45"/>
          <p:cNvSpPr>
            <a:spLocks noChangeShapeType="1"/>
          </p:cNvSpPr>
          <p:nvPr/>
        </p:nvSpPr>
        <p:spPr bwMode="auto">
          <a:xfrm>
            <a:off x="2706688" y="4986338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14" name="Line 46"/>
          <p:cNvSpPr>
            <a:spLocks noChangeShapeType="1"/>
          </p:cNvSpPr>
          <p:nvPr/>
        </p:nvSpPr>
        <p:spPr bwMode="auto">
          <a:xfrm>
            <a:off x="3059113" y="4979988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15" name="Line 47"/>
          <p:cNvSpPr>
            <a:spLocks noChangeShapeType="1"/>
          </p:cNvSpPr>
          <p:nvPr/>
        </p:nvSpPr>
        <p:spPr bwMode="auto">
          <a:xfrm>
            <a:off x="3432175" y="4984750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216" name="Line 48"/>
          <p:cNvSpPr>
            <a:spLocks noChangeShapeType="1"/>
          </p:cNvSpPr>
          <p:nvPr/>
        </p:nvSpPr>
        <p:spPr bwMode="auto">
          <a:xfrm>
            <a:off x="4214813" y="4643438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46" name="Text Box 50"/>
          <p:cNvSpPr txBox="1">
            <a:spLocks noChangeArrowheads="1"/>
          </p:cNvSpPr>
          <p:nvPr/>
        </p:nvSpPr>
        <p:spPr bwMode="auto">
          <a:xfrm>
            <a:off x="500063" y="6215063"/>
            <a:ext cx="54721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b="1">
                <a:latin typeface="Baskerville Old Face" pitchFamily="18" charset="0"/>
              </a:rPr>
              <a:t>Короткий електронний запис</a:t>
            </a:r>
            <a:r>
              <a:rPr lang="uk-UA">
                <a:latin typeface="Baskerville Old Face" pitchFamily="18" charset="0"/>
              </a:rPr>
              <a:t>:               </a:t>
            </a:r>
            <a:endParaRPr lang="uk-UA" b="1"/>
          </a:p>
        </p:txBody>
      </p:sp>
      <p:sp>
        <p:nvSpPr>
          <p:cNvPr id="17447" name="Text Box 53"/>
          <p:cNvSpPr txBox="1">
            <a:spLocks noChangeArrowheads="1"/>
          </p:cNvSpPr>
          <p:nvPr/>
        </p:nvSpPr>
        <p:spPr bwMode="auto">
          <a:xfrm>
            <a:off x="1560513" y="5216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Baskerville Old Face" pitchFamily="18" charset="0"/>
            </a:endParaRP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1000125" y="521493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1</a:t>
            </a:r>
            <a:r>
              <a:rPr lang="en-US" sz="2400" b="1">
                <a:latin typeface="Baskerville Old Face" pitchFamily="18" charset="0"/>
              </a:rPr>
              <a:t>s²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 flipV="1">
            <a:off x="2619375" y="4979988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0" name="Text Box 60"/>
          <p:cNvSpPr txBox="1">
            <a:spLocks noChangeArrowheads="1"/>
          </p:cNvSpPr>
          <p:nvPr/>
        </p:nvSpPr>
        <p:spPr bwMode="auto">
          <a:xfrm>
            <a:off x="2255838" y="489902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Baskerville Old Face" pitchFamily="18" charset="0"/>
            </a:endParaRP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2428875" y="4533900"/>
            <a:ext cx="850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2p⁶</a:t>
            </a:r>
            <a:endParaRPr lang="ru-RU" sz="2400" b="1">
              <a:latin typeface="Baskerville Old Face" pitchFamily="18" charset="0"/>
            </a:endParaRP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4572000" y="3714750"/>
            <a:ext cx="538163" cy="495300"/>
            <a:chOff x="2931" y="2427"/>
            <a:chExt cx="339" cy="312"/>
          </a:xfrm>
        </p:grpSpPr>
        <p:sp>
          <p:nvSpPr>
            <p:cNvPr id="17464" name="Text Box 77"/>
            <p:cNvSpPr txBox="1">
              <a:spLocks noChangeArrowheads="1"/>
            </p:cNvSpPr>
            <p:nvPr/>
          </p:nvSpPr>
          <p:spPr bwMode="auto">
            <a:xfrm>
              <a:off x="2931" y="2451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latin typeface="Baskerville Old Face" pitchFamily="18" charset="0"/>
                </a:rPr>
                <a:t>3</a:t>
              </a:r>
              <a:r>
                <a:rPr lang="en-US" sz="2400" b="1">
                  <a:latin typeface="Baskerville Old Face" pitchFamily="18" charset="0"/>
                </a:rPr>
                <a:t>p</a:t>
              </a:r>
              <a:endParaRPr lang="ru-RU" sz="2400" b="1">
                <a:latin typeface="Baskerville Old Face" pitchFamily="18" charset="0"/>
              </a:endParaRPr>
            </a:p>
          </p:txBody>
        </p:sp>
        <p:sp>
          <p:nvSpPr>
            <p:cNvPr id="17465" name="Text Box 78"/>
            <p:cNvSpPr txBox="1">
              <a:spLocks noChangeArrowheads="1"/>
            </p:cNvSpPr>
            <p:nvPr/>
          </p:nvSpPr>
          <p:spPr bwMode="auto">
            <a:xfrm>
              <a:off x="3088" y="2427"/>
              <a:ext cx="1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latin typeface="Baskerville Old Face" pitchFamily="18" charset="0"/>
                </a:rPr>
                <a:t>3</a:t>
              </a:r>
              <a:endParaRPr lang="ru-RU" sz="1400" b="1">
                <a:latin typeface="Baskerville Old Face" pitchFamily="18" charset="0"/>
              </a:endParaRPr>
            </a:p>
          </p:txBody>
        </p:sp>
      </p:grpSp>
      <p:sp>
        <p:nvSpPr>
          <p:cNvPr id="17453" name="Line 85"/>
          <p:cNvSpPr>
            <a:spLocks noChangeShapeType="1"/>
          </p:cNvSpPr>
          <p:nvPr/>
        </p:nvSpPr>
        <p:spPr bwMode="auto">
          <a:xfrm flipV="1">
            <a:off x="4786313" y="6572250"/>
            <a:ext cx="2286000" cy="46038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3" name="Text Box 55"/>
          <p:cNvSpPr txBox="1">
            <a:spLocks noChangeArrowheads="1"/>
          </p:cNvSpPr>
          <p:nvPr/>
        </p:nvSpPr>
        <p:spPr bwMode="auto">
          <a:xfrm>
            <a:off x="1857375" y="4857750"/>
            <a:ext cx="576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2s²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74" name="Text Box 55"/>
          <p:cNvSpPr txBox="1">
            <a:spLocks noChangeArrowheads="1"/>
          </p:cNvSpPr>
          <p:nvPr/>
        </p:nvSpPr>
        <p:spPr bwMode="auto">
          <a:xfrm>
            <a:off x="3714750" y="4214813"/>
            <a:ext cx="647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3s²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 flipV="1">
            <a:off x="4897438" y="4322763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3" name="Line 41"/>
          <p:cNvSpPr>
            <a:spLocks noChangeShapeType="1"/>
          </p:cNvSpPr>
          <p:nvPr/>
        </p:nvSpPr>
        <p:spPr bwMode="auto">
          <a:xfrm flipV="1">
            <a:off x="5256213" y="4330700"/>
            <a:ext cx="0" cy="28892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58" name="Rectangle 29"/>
          <p:cNvSpPr>
            <a:spLocks noChangeArrowheads="1"/>
          </p:cNvSpPr>
          <p:nvPr/>
        </p:nvSpPr>
        <p:spPr bwMode="auto">
          <a:xfrm>
            <a:off x="6878638" y="3932238"/>
            <a:ext cx="360362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59" name="Rectangle 29"/>
          <p:cNvSpPr>
            <a:spLocks noChangeArrowheads="1"/>
          </p:cNvSpPr>
          <p:nvPr/>
        </p:nvSpPr>
        <p:spPr bwMode="auto">
          <a:xfrm>
            <a:off x="6157913" y="3932238"/>
            <a:ext cx="360362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60" name="Rectangle 29"/>
          <p:cNvSpPr>
            <a:spLocks noChangeArrowheads="1"/>
          </p:cNvSpPr>
          <p:nvPr/>
        </p:nvSpPr>
        <p:spPr bwMode="auto">
          <a:xfrm>
            <a:off x="5797550" y="3932238"/>
            <a:ext cx="360363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61" name="Rectangle 29"/>
          <p:cNvSpPr>
            <a:spLocks noChangeArrowheads="1"/>
          </p:cNvSpPr>
          <p:nvPr/>
        </p:nvSpPr>
        <p:spPr bwMode="auto">
          <a:xfrm>
            <a:off x="6518275" y="3932238"/>
            <a:ext cx="360363" cy="360362"/>
          </a:xfrm>
          <a:prstGeom prst="rect">
            <a:avLst/>
          </a:prstGeom>
          <a:solidFill>
            <a:srgbClr val="B2B2B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17462" name="Text Box 77"/>
          <p:cNvSpPr txBox="1">
            <a:spLocks noChangeArrowheads="1"/>
          </p:cNvSpPr>
          <p:nvPr/>
        </p:nvSpPr>
        <p:spPr bwMode="auto">
          <a:xfrm>
            <a:off x="6157913" y="3384550"/>
            <a:ext cx="504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Baskerville Old Face" pitchFamily="18" charset="0"/>
              </a:rPr>
              <a:t>3</a:t>
            </a:r>
            <a:r>
              <a:rPr lang="en-US" sz="2400" b="1">
                <a:latin typeface="Baskerville Old Face" pitchFamily="18" charset="0"/>
              </a:rPr>
              <a:t>d</a:t>
            </a:r>
            <a:endParaRPr lang="ru-RU" sz="2400" b="1">
              <a:latin typeface="Baskerville Old Face" pitchFamily="18" charset="0"/>
            </a:endParaRPr>
          </a:p>
        </p:txBody>
      </p:sp>
      <p:sp>
        <p:nvSpPr>
          <p:cNvPr id="17463" name="Text Box 78"/>
          <p:cNvSpPr txBox="1">
            <a:spLocks noChangeArrowheads="1"/>
          </p:cNvSpPr>
          <p:nvPr/>
        </p:nvSpPr>
        <p:spPr bwMode="auto">
          <a:xfrm>
            <a:off x="6459538" y="3273425"/>
            <a:ext cx="288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Baskerville Old Face" pitchFamily="18" charset="0"/>
              </a:rPr>
              <a:t>0</a:t>
            </a:r>
            <a:endParaRPr lang="ru-RU" sz="1400" b="1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2752 C -0.00903 0.05643 -0.02257 0.08557 0.00607 0.09505 C 0.03472 0.10453 0.15208 0.11702 0.17691 0.08487 C 0.20173 0.05273 0.15902 -0.0673 0.15538 -0.0976 " pathEditMode="relative" rAng="0" ptsTypes="aaaA">
                                      <p:cBhvr>
                                        <p:cTn id="81" dur="2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500"/>
                            </p:stCondLst>
                            <p:childTnLst>
                              <p:par>
                                <p:cTn id="8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4" dur="20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500"/>
                            </p:stCondLst>
                            <p:childTnLst>
                              <p:par>
                                <p:cTn id="8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24 0.05249 L 0.37917 0.13644 " pathEditMode="relative" ptsTypes="AA">
                                      <p:cBhvr>
                                        <p:cTn id="87" dur="2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78 0.07755 L 0.32847 0.1928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500"/>
                            </p:stCondLst>
                            <p:childTnLst>
                              <p:par>
                                <p:cTn id="9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0.07222 L 0.29809 0.24004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7500"/>
                            </p:stCondLst>
                            <p:childTnLst>
                              <p:par>
                                <p:cTn id="9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92 0.05579 L 0.20798 0.2865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1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9500"/>
                            </p:stCondLst>
                            <p:childTnLst>
                              <p:par>
                                <p:cTn id="9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11111 L 0.15174 0.35254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3" grpId="0" animBg="1"/>
      <p:bldP spid="7204" grpId="0" animBg="1"/>
      <p:bldP spid="7205" grpId="0" animBg="1"/>
      <p:bldP spid="7206" grpId="0" animBg="1"/>
      <p:bldP spid="7207" grpId="0" animBg="1"/>
      <p:bldP spid="7208" grpId="0" animBg="1"/>
      <p:bldP spid="7208" grpId="1" animBg="1"/>
      <p:bldP spid="7209" grpId="0" animBg="1"/>
      <p:bldP spid="7212" grpId="0" animBg="1"/>
      <p:bldP spid="7213" grpId="0" animBg="1"/>
      <p:bldP spid="7214" grpId="0" animBg="1"/>
      <p:bldP spid="7215" grpId="0" animBg="1"/>
      <p:bldP spid="7216" grpId="0" animBg="1"/>
      <p:bldP spid="7216" grpId="1" animBg="1"/>
      <p:bldP spid="7223" grpId="0"/>
      <p:bldP spid="7225" grpId="0" animBg="1"/>
      <p:bldP spid="7233" grpId="0"/>
      <p:bldP spid="73" grpId="0"/>
      <p:bldP spid="74" grpId="0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19175" y="476250"/>
            <a:ext cx="6781800" cy="8810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Хімічні властивості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1116013" y="1557338"/>
            <a:ext cx="6624637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ea typeface="Aharoni"/>
                <a:cs typeface="Aharoni"/>
              </a:rPr>
              <a:t>Для фосфору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характерні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відновні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 власти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вості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, 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які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він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виявляє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 у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реакціях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 з </a:t>
            </a:r>
            <a:r>
              <a:rPr lang="uk-UA" sz="2400">
                <a:latin typeface="Times New Roman" pitchFamily="18" charset="0"/>
                <a:ea typeface="Aharoni"/>
                <a:cs typeface="Aharoni"/>
              </a:rPr>
              <a:t>неметалами</a:t>
            </a:r>
            <a:r>
              <a:rPr lang="ru-RU" sz="2400">
                <a:latin typeface="Times New Roman" pitchFamily="18" charset="0"/>
                <a:ea typeface="Aharoni"/>
                <a:cs typeface="Aharoni"/>
              </a:rPr>
              <a:t>: </a:t>
            </a:r>
          </a:p>
          <a:p>
            <a:r>
              <a:rPr lang="ru-RU" sz="2400">
                <a:latin typeface="Times New Roman" pitchFamily="18" charset="0"/>
                <a:ea typeface="Arabic Typesetting"/>
                <a:cs typeface="Arabic Typesetting"/>
              </a:rPr>
              <a:t>                   </a:t>
            </a:r>
          </a:p>
          <a:p>
            <a:r>
              <a:rPr lang="ru-RU" sz="2400">
                <a:latin typeface="Times New Roman" pitchFamily="18" charset="0"/>
              </a:rPr>
              <a:t>                   4</a:t>
            </a:r>
            <a:r>
              <a:rPr lang="en-US" sz="2400">
                <a:latin typeface="Times New Roman" pitchFamily="18" charset="0"/>
              </a:rPr>
              <a:t>P+3O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(</a:t>
            </a:r>
            <a:r>
              <a:rPr lang="uk-UA" sz="2000">
                <a:latin typeface="Times New Roman" pitchFamily="18" charset="0"/>
              </a:rPr>
              <a:t>нестача</a:t>
            </a:r>
            <a:r>
              <a:rPr lang="ru-RU" sz="2400">
                <a:latin typeface="Times New Roman" pitchFamily="18" charset="0"/>
              </a:rPr>
              <a:t>)       2</a:t>
            </a:r>
            <a:r>
              <a:rPr lang="en-US" sz="2400">
                <a:latin typeface="Times New Roman" pitchFamily="18" charset="0"/>
              </a:rPr>
              <a:t>P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O</a:t>
            </a:r>
            <a:r>
              <a:rPr lang="en-US" sz="2400" baseline="-25000">
                <a:latin typeface="Times New Roman" pitchFamily="18" charset="0"/>
              </a:rPr>
              <a:t>3</a:t>
            </a:r>
          </a:p>
          <a:p>
            <a:r>
              <a:rPr lang="en-US" sz="2400">
                <a:latin typeface="Times New Roman" pitchFamily="18" charset="0"/>
              </a:rPr>
              <a:t>                 </a:t>
            </a:r>
            <a:r>
              <a:rPr lang="uk-UA" sz="2400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 4P+5O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(</a:t>
            </a:r>
            <a:r>
              <a:rPr lang="uk-UA" sz="2000">
                <a:latin typeface="Times New Roman" pitchFamily="18" charset="0"/>
              </a:rPr>
              <a:t>надлишок</a:t>
            </a:r>
            <a:r>
              <a:rPr lang="ru-RU" sz="2400">
                <a:latin typeface="Times New Roman" pitchFamily="18" charset="0"/>
              </a:rPr>
              <a:t>)       2</a:t>
            </a:r>
            <a:r>
              <a:rPr lang="en-US" sz="2400">
                <a:latin typeface="Times New Roman" pitchFamily="18" charset="0"/>
              </a:rPr>
              <a:t>P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O</a:t>
            </a:r>
            <a:r>
              <a:rPr lang="en-US" sz="2400" baseline="-25000">
                <a:latin typeface="Times New Roman" pitchFamily="18" charset="0"/>
              </a:rPr>
              <a:t>5</a:t>
            </a:r>
          </a:p>
          <a:p>
            <a:r>
              <a:rPr lang="en-US" sz="2400">
                <a:latin typeface="Times New Roman" pitchFamily="18" charset="0"/>
              </a:rPr>
              <a:t>                   2P+5Cl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(</a:t>
            </a:r>
            <a:r>
              <a:rPr lang="uk-UA" sz="2000">
                <a:latin typeface="Times New Roman" pitchFamily="18" charset="0"/>
              </a:rPr>
              <a:t>надлишок)</a:t>
            </a:r>
            <a:r>
              <a:rPr lang="ru-RU" sz="2400">
                <a:latin typeface="Times New Roman" pitchFamily="18" charset="0"/>
              </a:rPr>
              <a:t>       2</a:t>
            </a:r>
            <a:r>
              <a:rPr lang="en-US" sz="2400">
                <a:latin typeface="Times New Roman" pitchFamily="18" charset="0"/>
              </a:rPr>
              <a:t>PCl</a:t>
            </a:r>
            <a:r>
              <a:rPr lang="en-US" sz="2400" baseline="-25000">
                <a:latin typeface="Times New Roman" pitchFamily="18" charset="0"/>
              </a:rPr>
              <a:t>5</a:t>
            </a:r>
            <a:endParaRPr lang="uk-UA" sz="2400" baseline="-25000">
              <a:latin typeface="Times New Roman" pitchFamily="18" charset="0"/>
            </a:endParaRPr>
          </a:p>
          <a:p>
            <a:endParaRPr lang="uk-UA" sz="2400">
              <a:latin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</a:rPr>
              <a:t>В </a:t>
            </a:r>
            <a:r>
              <a:rPr lang="uk-UA" sz="2400">
                <a:latin typeface="Times New Roman" pitchFamily="18" charset="0"/>
              </a:rPr>
              <a:t>реакціях</a:t>
            </a:r>
            <a:r>
              <a:rPr lang="ru-RU" sz="2400">
                <a:latin typeface="Times New Roman" pitchFamily="18" charset="0"/>
              </a:rPr>
              <a:t> з </a:t>
            </a:r>
            <a:r>
              <a:rPr lang="uk-UA" sz="2400">
                <a:latin typeface="Times New Roman" pitchFamily="18" charset="0"/>
              </a:rPr>
              <a:t>активними</a:t>
            </a:r>
            <a:r>
              <a:rPr lang="ru-RU" sz="2400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металами</a:t>
            </a:r>
            <a:r>
              <a:rPr lang="ru-RU" sz="2400">
                <a:latin typeface="Times New Roman" pitchFamily="18" charset="0"/>
              </a:rPr>
              <a:t> фосфор </a:t>
            </a:r>
            <a:r>
              <a:rPr lang="uk-UA" sz="2400">
                <a:latin typeface="Times New Roman" pitchFamily="18" charset="0"/>
              </a:rPr>
              <a:t>виступає в ролі окисника: </a:t>
            </a:r>
          </a:p>
          <a:p>
            <a:r>
              <a:rPr lang="uk-UA" sz="2400">
                <a:latin typeface="Times New Roman" pitchFamily="18" charset="0"/>
              </a:rPr>
              <a:t>                    </a:t>
            </a:r>
          </a:p>
          <a:p>
            <a:r>
              <a:rPr lang="ru-RU" sz="2400">
                <a:latin typeface="Times New Roman" pitchFamily="18" charset="0"/>
              </a:rPr>
              <a:t>                            3</a:t>
            </a:r>
            <a:r>
              <a:rPr lang="en-US" sz="2400">
                <a:latin typeface="Times New Roman" pitchFamily="18" charset="0"/>
              </a:rPr>
              <a:t>Mg+2P</a:t>
            </a:r>
            <a:r>
              <a:rPr lang="uk-UA" sz="2400">
                <a:latin typeface="Times New Roman" pitchFamily="18" charset="0"/>
              </a:rPr>
              <a:t>       </a:t>
            </a:r>
            <a:r>
              <a:rPr lang="en-US" sz="2400">
                <a:latin typeface="Times New Roman" pitchFamily="18" charset="0"/>
              </a:rPr>
              <a:t>Mg</a:t>
            </a:r>
            <a:r>
              <a:rPr lang="en-US" sz="2400" baseline="-25000">
                <a:latin typeface="Times New Roman" pitchFamily="18" charset="0"/>
              </a:rPr>
              <a:t>3</a:t>
            </a:r>
            <a:r>
              <a:rPr lang="en-US" sz="2400">
                <a:latin typeface="Times New Roman" pitchFamily="18" charset="0"/>
              </a:rPr>
              <a:t>P.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892675" y="2917825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092700" y="3284538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124450" y="3633788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24375" y="5445125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463" name="Picture 11" descr="MMj0354406000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508500"/>
            <a:ext cx="22320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картинки для семинара\кругообіг фосфору.pn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1475656" y="1052736"/>
            <a:ext cx="5904656" cy="561662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6013" y="476250"/>
            <a:ext cx="6781800" cy="57626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Кругообіг фосфору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483" name="Picture 4" descr="D:\Мои документы\картинки\PFILES\MSOFFICE\MEDIA\CNTCD1\ANIMATED\J022377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2997200"/>
            <a:ext cx="1549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 descr="D:\Мои документы\картинки\PFILES\MSOFFICE\MEDIA\CNTCD1\ANIMATED\J028286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765175"/>
            <a:ext cx="1439863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6" descr="D:\Мои документы\картинки\PFILES\MSOFFICE\MEDIA\CNTCD1\ANIMATED\J0282885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3463" y="4724400"/>
            <a:ext cx="1439862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7" descr="D:\Мои документы\картинки\PFILES\MSOFFICE\MEDIA\CNTCD1\ANIMATED\J028288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83463" y="908050"/>
            <a:ext cx="15811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4" descr="D:\Мои документы\Rumar\картинки\PFILES\MSOFFICE\MEDIA\CNTCD1\ANIMATED\J0254472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0525" y="4848225"/>
            <a:ext cx="8572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3" descr="D:\Мои документы\Rumar\картинки\PFILES\MSOFFICE\MEDIA\CNTCD1\ANIMATED\J0254471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3513" y="3038475"/>
            <a:ext cx="1312862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хімія_семінар\картинки для семинара\Фосфат дефторированный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393825"/>
            <a:ext cx="3600450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D:\Мои документы\хімія_семінар\картинки для семинара\фосфати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286250"/>
            <a:ext cx="3616325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D:\Мои документы\хімія_семінар\картинки для семинара\фосфорит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7900" y="1374775"/>
            <a:ext cx="3024188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Мои документы\хімія_семінар\картинки для семинара\фосфорити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3500438"/>
            <a:ext cx="3024188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55576" y="477389"/>
            <a:ext cx="7560840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Природні сполуки фосфору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8747" y="3456187"/>
            <a:ext cx="236192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фосфати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9383" y="1772816"/>
            <a:ext cx="889081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Ф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cap="all" dirty="0">
                <a:ln w="9000" cmpd="sng">
                  <a:solidFill>
                    <a:srgbClr val="808DA9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8DA9">
                        <a:shade val="20000"/>
                        <a:satMod val="245000"/>
                      </a:srgbClr>
                    </a:gs>
                    <a:gs pos="43000">
                      <a:srgbClr val="808DA9">
                        <a:satMod val="255000"/>
                      </a:srgbClr>
                    </a:gs>
                    <a:gs pos="48000">
                      <a:srgbClr val="808DA9">
                        <a:shade val="85000"/>
                        <a:satMod val="255000"/>
                      </a:srgbClr>
                    </a:gs>
                    <a:gs pos="100000">
                      <a:srgbClr val="808DA9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6" descr="фосфорные удобрения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467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WordArt 10"/>
          <p:cNvSpPr>
            <a:spLocks noChangeArrowheads="1" noChangeShapeType="1" noTextEdit="1"/>
          </p:cNvSpPr>
          <p:nvPr/>
        </p:nvSpPr>
        <p:spPr bwMode="auto">
          <a:xfrm>
            <a:off x="-7021513" y="1989138"/>
            <a:ext cx="394335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Діяльність людини порушила </a:t>
            </a:r>
          </a:p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природний кругообіг Фосфору.</a:t>
            </a:r>
          </a:p>
          <a:p>
            <a:pPr algn="ctr"/>
            <a:endParaRPr lang="ru-RU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Сполуки Фосфору використовуються</a:t>
            </a:r>
          </a:p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для виробництва добрив</a:t>
            </a:r>
          </a:p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та мийних засобів.</a:t>
            </a:r>
          </a:p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Це призводить до забруднення</a:t>
            </a:r>
          </a:p>
          <a:p>
            <a:pPr algn="ctr"/>
            <a:r>
              <a:rPr lang="ru-RU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 водойм сполуками Фосфору.</a:t>
            </a:r>
          </a:p>
        </p:txBody>
      </p:sp>
      <p:sp>
        <p:nvSpPr>
          <p:cNvPr id="22531" name="WordArt 11"/>
          <p:cNvSpPr>
            <a:spLocks noChangeArrowheads="1" noChangeShapeType="1" noTextEdit="1"/>
          </p:cNvSpPr>
          <p:nvPr/>
        </p:nvSpPr>
        <p:spPr bwMode="auto">
          <a:xfrm>
            <a:off x="468313" y="549275"/>
            <a:ext cx="8351837" cy="5184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Діяльність людини порушила</a:t>
            </a:r>
          </a:p>
          <a:p>
            <a:pPr algn="ctr"/>
            <a:r>
              <a:rPr lang="ru-RU" sz="1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 природний кругообіг Фосфору.</a:t>
            </a:r>
          </a:p>
          <a:p>
            <a:pPr algn="ctr"/>
            <a:r>
              <a:rPr lang="ru-RU" sz="1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Сполуки Фосфору використовуються</a:t>
            </a:r>
          </a:p>
          <a:p>
            <a:pPr algn="ctr"/>
            <a:r>
              <a:rPr lang="ru-RU" sz="1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 для виробництва добрив та мийних засобів. </a:t>
            </a:r>
          </a:p>
          <a:p>
            <a:pPr algn="ctr"/>
            <a:r>
              <a:rPr lang="ru-RU" sz="1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Це призводить до забруднення</a:t>
            </a:r>
          </a:p>
          <a:p>
            <a:pPr algn="ctr"/>
            <a:r>
              <a:rPr lang="ru-RU" sz="1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 водойм сполуками Фосфору.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258</TotalTime>
  <Words>171</Words>
  <Application>Microsoft Office PowerPoint</Application>
  <PresentationFormat>Экран (4:3)</PresentationFormat>
  <Paragraphs>79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20" baseType="lpstr">
      <vt:lpstr>Arial</vt:lpstr>
      <vt:lpstr>Impact</vt:lpstr>
      <vt:lpstr>Times New Roman</vt:lpstr>
      <vt:lpstr>Calibri</vt:lpstr>
      <vt:lpstr>Baskerville Old Face</vt:lpstr>
      <vt:lpstr>Aharoni</vt:lpstr>
      <vt:lpstr>Arabic Typesetting</vt:lpstr>
      <vt:lpstr>NewsPrint</vt:lpstr>
      <vt:lpstr>NewsPrint</vt:lpstr>
      <vt:lpstr>NewsPrint</vt:lpstr>
      <vt:lpstr>NewsPrint</vt:lpstr>
      <vt:lpstr>NewsPrint</vt:lpstr>
      <vt:lpstr>NewsPrint</vt:lpstr>
      <vt:lpstr>Фосфор</vt:lpstr>
      <vt:lpstr>Слайд 2</vt:lpstr>
      <vt:lpstr>Слайд 3</vt:lpstr>
      <vt:lpstr>Хімічні властивості</vt:lpstr>
      <vt:lpstr>Кругообіг фосфору</vt:lpstr>
      <vt:lpstr>Слайд 6</vt:lpstr>
      <vt:lpstr>Слайд 7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Фосфор</dc:title>
  <dc:creator>Дмитрий Каленюк</dc:creator>
  <cp:lastModifiedBy>Admin</cp:lastModifiedBy>
  <cp:revision>23</cp:revision>
  <dcterms:created xsi:type="dcterms:W3CDTF">2012-01-18T20:22:45Z</dcterms:created>
  <dcterms:modified xsi:type="dcterms:W3CDTF">2012-02-16T07:04:09Z</dcterms:modified>
</cp:coreProperties>
</file>