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1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4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F272A3-C71F-4898-8845-AF422108EE54}" type="datetimeFigureOut">
              <a:rPr lang="ru-RU" smtClean="0"/>
              <a:pPr/>
              <a:t>30.11.2010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8A7FA0-40C5-47B7-A15F-34C90C2DA98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8A7FA0-40C5-47B7-A15F-34C90C2DA98E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8A7FA0-40C5-47B7-A15F-34C90C2DA98E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8A7FA0-40C5-47B7-A15F-34C90C2DA98E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8A7FA0-40C5-47B7-A15F-34C90C2DA98E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8A7FA0-40C5-47B7-A15F-34C90C2DA98E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2617F-D505-4203-AAF2-27830AA29ACE}" type="datetimeFigureOut">
              <a:rPr lang="ru-RU" smtClean="0"/>
              <a:pPr/>
              <a:t>30.11.2010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1E3CC-E32F-465E-86E2-47C7884F57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2617F-D505-4203-AAF2-27830AA29ACE}" type="datetimeFigureOut">
              <a:rPr lang="ru-RU" smtClean="0"/>
              <a:pPr/>
              <a:t>30.11.2010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1E3CC-E32F-465E-86E2-47C7884F57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2617F-D505-4203-AAF2-27830AA29ACE}" type="datetimeFigureOut">
              <a:rPr lang="ru-RU" smtClean="0"/>
              <a:pPr/>
              <a:t>30.11.2010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1E3CC-E32F-465E-86E2-47C7884F57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2617F-D505-4203-AAF2-27830AA29ACE}" type="datetimeFigureOut">
              <a:rPr lang="ru-RU" smtClean="0"/>
              <a:pPr/>
              <a:t>30.11.2010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1E3CC-E32F-465E-86E2-47C7884F57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2617F-D505-4203-AAF2-27830AA29ACE}" type="datetimeFigureOut">
              <a:rPr lang="ru-RU" smtClean="0"/>
              <a:pPr/>
              <a:t>30.11.2010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1E3CC-E32F-465E-86E2-47C7884F57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2617F-D505-4203-AAF2-27830AA29ACE}" type="datetimeFigureOut">
              <a:rPr lang="ru-RU" smtClean="0"/>
              <a:pPr/>
              <a:t>30.11.2010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1E3CC-E32F-465E-86E2-47C7884F57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2617F-D505-4203-AAF2-27830AA29ACE}" type="datetimeFigureOut">
              <a:rPr lang="ru-RU" smtClean="0"/>
              <a:pPr/>
              <a:t>30.11.2010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1E3CC-E32F-465E-86E2-47C7884F57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2617F-D505-4203-AAF2-27830AA29ACE}" type="datetimeFigureOut">
              <a:rPr lang="ru-RU" smtClean="0"/>
              <a:pPr/>
              <a:t>30.11.2010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F71E3CC-E32F-465E-86E2-47C7884F576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2617F-D505-4203-AAF2-27830AA29ACE}" type="datetimeFigureOut">
              <a:rPr lang="ru-RU" smtClean="0"/>
              <a:pPr/>
              <a:t>30.11.2010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1E3CC-E32F-465E-86E2-47C7884F57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2617F-D505-4203-AAF2-27830AA29ACE}" type="datetimeFigureOut">
              <a:rPr lang="ru-RU" smtClean="0"/>
              <a:pPr/>
              <a:t>30.11.2010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6F71E3CC-E32F-465E-86E2-47C7884F57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9072617F-D505-4203-AAF2-27830AA29ACE}" type="datetimeFigureOut">
              <a:rPr lang="ru-RU" smtClean="0"/>
              <a:pPr/>
              <a:t>30.11.2010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1E3CC-E32F-465E-86E2-47C7884F57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9072617F-D505-4203-AAF2-27830AA29ACE}" type="datetimeFigureOut">
              <a:rPr lang="ru-RU" smtClean="0"/>
              <a:pPr/>
              <a:t>30.11.2010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6F71E3CC-E32F-465E-86E2-47C7884F576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/>
              <a:t>Алмази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u="sng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Як </a:t>
            </a:r>
            <a:r>
              <a:rPr lang="ru-RU" b="1" i="1" u="sng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відрізнити</a:t>
            </a:r>
            <a:r>
              <a:rPr lang="ru-RU" b="1" i="1" u="sng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ru-RU" b="1" i="1" u="sng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діамант</a:t>
            </a:r>
            <a:r>
              <a:rPr lang="ru-RU" b="1" i="1" u="sng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ru-RU" b="1" i="1" u="sng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від</a:t>
            </a:r>
            <a:r>
              <a:rPr lang="ru-RU" b="1" i="1" u="sng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ru-RU" b="1" i="1" u="sng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підробки</a:t>
            </a:r>
            <a:r>
              <a:rPr lang="ru-RU" b="1" i="1" u="sng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ru-RU" b="1" i="1" u="sng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чи</a:t>
            </a:r>
            <a:r>
              <a:rPr lang="ru-RU" b="1" i="1" u="sng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ru-RU" b="1" i="1" u="sng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імітації</a:t>
            </a:r>
            <a:endParaRPr lang="ru-RU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000240"/>
            <a:ext cx="7467600" cy="4525963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1. У вас в руках </a:t>
            </a:r>
            <a:r>
              <a:rPr lang="ru-RU" dirty="0" err="1" smtClean="0"/>
              <a:t>імітація</a:t>
            </a:r>
            <a:r>
              <a:rPr lang="ru-RU" dirty="0" smtClean="0"/>
              <a:t>, </a:t>
            </a:r>
            <a:r>
              <a:rPr lang="ru-RU" dirty="0" err="1" smtClean="0"/>
              <a:t>якщо</a:t>
            </a:r>
            <a:r>
              <a:rPr lang="ru-RU" dirty="0" smtClean="0"/>
              <a:t> на </a:t>
            </a:r>
            <a:r>
              <a:rPr lang="ru-RU" dirty="0" err="1" smtClean="0"/>
              <a:t>камені</a:t>
            </a:r>
            <a:r>
              <a:rPr lang="ru-RU" dirty="0" smtClean="0"/>
              <a:t> </a:t>
            </a:r>
            <a:r>
              <a:rPr lang="ru-RU" dirty="0" err="1" smtClean="0"/>
              <a:t>залишаються</a:t>
            </a:r>
            <a:r>
              <a:rPr lang="ru-RU" dirty="0" smtClean="0"/>
              <a:t> </a:t>
            </a:r>
            <a:r>
              <a:rPr lang="ru-RU" dirty="0" err="1" smtClean="0"/>
              <a:t>подряпини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того, як провести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нього</a:t>
            </a:r>
            <a:r>
              <a:rPr lang="ru-RU" dirty="0" smtClean="0"/>
              <a:t> </a:t>
            </a:r>
            <a:r>
              <a:rPr lang="ru-RU" dirty="0" err="1" smtClean="0"/>
              <a:t>наждачкой</a:t>
            </a:r>
            <a:r>
              <a:rPr lang="ru-RU" dirty="0" smtClean="0"/>
              <a:t>, </a:t>
            </a:r>
            <a:r>
              <a:rPr lang="ru-RU" dirty="0" err="1" smtClean="0"/>
              <a:t>тоді</a:t>
            </a:r>
            <a:r>
              <a:rPr lang="ru-RU" dirty="0" smtClean="0"/>
              <a:t> як на </a:t>
            </a:r>
            <a:r>
              <a:rPr lang="ru-RU" dirty="0" err="1" smtClean="0"/>
              <a:t>діаманті</a:t>
            </a:r>
            <a:r>
              <a:rPr lang="ru-RU" dirty="0" smtClean="0"/>
              <a:t> </a:t>
            </a:r>
            <a:r>
              <a:rPr lang="ru-RU" dirty="0" err="1" smtClean="0"/>
              <a:t>подряпин</a:t>
            </a:r>
            <a:r>
              <a:rPr lang="ru-RU" dirty="0" smtClean="0"/>
              <a:t> не </a:t>
            </a:r>
            <a:r>
              <a:rPr lang="ru-RU" dirty="0" err="1" smtClean="0"/>
              <a:t>зробиш</a:t>
            </a:r>
            <a:r>
              <a:rPr lang="ru-RU" dirty="0" smtClean="0"/>
              <a:t>. </a:t>
            </a:r>
          </a:p>
          <a:p>
            <a:r>
              <a:rPr lang="ru-RU" dirty="0" smtClean="0"/>
              <a:t> 2.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камінь</a:t>
            </a:r>
            <a:r>
              <a:rPr lang="ru-RU" dirty="0" smtClean="0"/>
              <a:t> </a:t>
            </a:r>
            <a:r>
              <a:rPr lang="ru-RU" dirty="0" err="1" smtClean="0"/>
              <a:t>тепліє</a:t>
            </a:r>
            <a:r>
              <a:rPr lang="ru-RU" dirty="0" smtClean="0"/>
              <a:t>,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небагато</a:t>
            </a:r>
            <a:r>
              <a:rPr lang="ru-RU" dirty="0" smtClean="0"/>
              <a:t> </a:t>
            </a:r>
            <a:r>
              <a:rPr lang="ru-RU" dirty="0" err="1" smtClean="0"/>
              <a:t>потримати</a:t>
            </a:r>
            <a:r>
              <a:rPr lang="ru-RU" dirty="0" smtClean="0"/>
              <a:t> на </a:t>
            </a:r>
            <a:r>
              <a:rPr lang="ru-RU" dirty="0" err="1" smtClean="0"/>
              <a:t>долоні</a:t>
            </a:r>
            <a:r>
              <a:rPr lang="ru-RU" dirty="0" smtClean="0"/>
              <a:t>, то </a:t>
            </a:r>
            <a:r>
              <a:rPr lang="ru-RU" dirty="0" err="1" smtClean="0"/>
              <a:t>це</a:t>
            </a:r>
            <a:r>
              <a:rPr lang="ru-RU" dirty="0" smtClean="0"/>
              <a:t> не </a:t>
            </a:r>
            <a:r>
              <a:rPr lang="ru-RU" dirty="0" err="1" smtClean="0"/>
              <a:t>діамант</a:t>
            </a:r>
            <a:r>
              <a:rPr lang="ru-RU" dirty="0" smtClean="0"/>
              <a:t>. </a:t>
            </a:r>
            <a:r>
              <a:rPr lang="ru-RU" dirty="0" err="1" smtClean="0"/>
              <a:t>Діамант</a:t>
            </a:r>
            <a:r>
              <a:rPr lang="ru-RU" dirty="0" smtClean="0"/>
              <a:t> </a:t>
            </a:r>
            <a:r>
              <a:rPr lang="ru-RU" dirty="0" err="1" smtClean="0"/>
              <a:t>завжди</a:t>
            </a:r>
            <a:r>
              <a:rPr lang="ru-RU" dirty="0" smtClean="0"/>
              <a:t> </a:t>
            </a:r>
            <a:r>
              <a:rPr lang="ru-RU" dirty="0" err="1" smtClean="0"/>
              <a:t>залишається</a:t>
            </a:r>
            <a:r>
              <a:rPr lang="ru-RU" dirty="0" smtClean="0"/>
              <a:t> </a:t>
            </a:r>
            <a:r>
              <a:rPr lang="ru-RU" dirty="0" err="1" smtClean="0"/>
              <a:t>холодним</a:t>
            </a:r>
            <a:r>
              <a:rPr lang="ru-RU" dirty="0" smtClean="0"/>
              <a:t>. </a:t>
            </a:r>
          </a:p>
          <a:p>
            <a:r>
              <a:rPr lang="ru-RU" dirty="0" smtClean="0"/>
              <a:t> 3. </a:t>
            </a:r>
            <a:r>
              <a:rPr lang="ru-RU" dirty="0" err="1" smtClean="0"/>
              <a:t>Подихати</a:t>
            </a:r>
            <a:r>
              <a:rPr lang="ru-RU" dirty="0" smtClean="0"/>
              <a:t> на </a:t>
            </a:r>
            <a:r>
              <a:rPr lang="ru-RU" dirty="0" err="1" smtClean="0"/>
              <a:t>камінь</a:t>
            </a:r>
            <a:r>
              <a:rPr lang="ru-RU" dirty="0" smtClean="0"/>
              <a:t>: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"</a:t>
            </a:r>
            <a:r>
              <a:rPr lang="ru-RU" dirty="0" err="1" smtClean="0"/>
              <a:t>запітніє</a:t>
            </a:r>
            <a:r>
              <a:rPr lang="ru-RU" dirty="0" smtClean="0"/>
              <a:t>" </a:t>
            </a:r>
            <a:r>
              <a:rPr lang="ru-RU" dirty="0" err="1" smtClean="0"/>
              <a:t>і</a:t>
            </a:r>
            <a:r>
              <a:rPr lang="ru-RU" dirty="0" smtClean="0"/>
              <a:t> пройдет </a:t>
            </a:r>
            <a:r>
              <a:rPr lang="ru-RU" dirty="0" err="1" smtClean="0"/>
              <a:t>деякий</a:t>
            </a:r>
            <a:r>
              <a:rPr lang="ru-RU" dirty="0" smtClean="0"/>
              <a:t> час, </a:t>
            </a:r>
            <a:r>
              <a:rPr lang="ru-RU" dirty="0" err="1" smtClean="0"/>
              <a:t>поки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поверне</a:t>
            </a:r>
            <a:r>
              <a:rPr lang="ru-RU" dirty="0" smtClean="0"/>
              <a:t> </a:t>
            </a:r>
            <a:r>
              <a:rPr lang="ru-RU" dirty="0" err="1" smtClean="0"/>
              <a:t>собі</a:t>
            </a:r>
            <a:r>
              <a:rPr lang="ru-RU" dirty="0" smtClean="0"/>
              <a:t> </a:t>
            </a:r>
            <a:r>
              <a:rPr lang="ru-RU" dirty="0" err="1" smtClean="0"/>
              <a:t>початкову</a:t>
            </a:r>
            <a:r>
              <a:rPr lang="ru-RU" dirty="0" smtClean="0"/>
              <a:t> </a:t>
            </a:r>
            <a:r>
              <a:rPr lang="ru-RU" dirty="0" err="1" smtClean="0"/>
              <a:t>прозорість</a:t>
            </a:r>
            <a:r>
              <a:rPr lang="ru-RU" dirty="0" smtClean="0"/>
              <a:t> - </a:t>
            </a:r>
            <a:r>
              <a:rPr lang="ru-RU" dirty="0" err="1" smtClean="0"/>
              <a:t>це</a:t>
            </a:r>
            <a:r>
              <a:rPr lang="ru-RU" dirty="0" smtClean="0"/>
              <a:t> не </a:t>
            </a:r>
            <a:r>
              <a:rPr lang="ru-RU" dirty="0" err="1" smtClean="0"/>
              <a:t>діамант</a:t>
            </a:r>
            <a:r>
              <a:rPr lang="ru-RU" dirty="0" smtClean="0"/>
              <a:t>,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не</a:t>
            </a:r>
            <a:r>
              <a:rPr lang="ru-RU" dirty="0" smtClean="0"/>
              <a:t> "</a:t>
            </a:r>
            <a:r>
              <a:rPr lang="ru-RU" dirty="0" err="1" smtClean="0"/>
              <a:t>потіє</a:t>
            </a:r>
            <a:r>
              <a:rPr lang="ru-RU" dirty="0" smtClean="0"/>
              <a:t>". </a:t>
            </a:r>
          </a:p>
          <a:p>
            <a:r>
              <a:rPr lang="uk-UA" dirty="0" smtClean="0"/>
              <a:t> 4. На білому аркуші паперу накреслите пряму лінію, покладете на неї діамант: якщо зображення лінії не скривиться - це підробка. Справжній діамант обов'язково "зламає" лінію. </a:t>
            </a:r>
          </a:p>
          <a:p>
            <a:r>
              <a:rPr lang="ru-RU" dirty="0" smtClean="0"/>
              <a:t> 5.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кинути</a:t>
            </a:r>
            <a:r>
              <a:rPr lang="ru-RU" dirty="0" smtClean="0"/>
              <a:t> </a:t>
            </a:r>
            <a:r>
              <a:rPr lang="ru-RU" dirty="0" err="1" smtClean="0"/>
              <a:t>діамант</a:t>
            </a:r>
            <a:r>
              <a:rPr lang="ru-RU" dirty="0" smtClean="0"/>
              <a:t> в стакан </a:t>
            </a:r>
            <a:r>
              <a:rPr lang="ru-RU" dirty="0" err="1" smtClean="0"/>
              <a:t>з</a:t>
            </a:r>
            <a:r>
              <a:rPr lang="ru-RU" dirty="0" smtClean="0"/>
              <a:t> водою,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стає</a:t>
            </a:r>
            <a:r>
              <a:rPr lang="ru-RU" dirty="0" smtClean="0"/>
              <a:t> </a:t>
            </a:r>
            <a:r>
              <a:rPr lang="ru-RU" dirty="0" err="1" smtClean="0"/>
              <a:t>невидимим</a:t>
            </a:r>
            <a:r>
              <a:rPr lang="ru-RU" dirty="0" smtClean="0"/>
              <a:t>, а </a:t>
            </a:r>
            <a:r>
              <a:rPr lang="ru-RU" dirty="0" err="1" smtClean="0"/>
              <a:t>звичайний</a:t>
            </a:r>
            <a:r>
              <a:rPr lang="ru-RU" dirty="0" smtClean="0"/>
              <a:t> </a:t>
            </a:r>
            <a:r>
              <a:rPr lang="ru-RU" dirty="0" err="1" smtClean="0"/>
              <a:t>камінь</a:t>
            </a:r>
            <a:r>
              <a:rPr lang="ru-RU" dirty="0" smtClean="0"/>
              <a:t> буде </a:t>
            </a:r>
            <a:r>
              <a:rPr lang="ru-RU" dirty="0" err="1" smtClean="0"/>
              <a:t>відразу</a:t>
            </a:r>
            <a:r>
              <a:rPr lang="ru-RU" dirty="0" smtClean="0"/>
              <a:t> </a:t>
            </a:r>
            <a:r>
              <a:rPr lang="ru-RU" dirty="0" err="1" smtClean="0"/>
              <a:t>видний</a:t>
            </a:r>
            <a:r>
              <a:rPr lang="ru-RU" dirty="0" smtClean="0"/>
              <a:t>. </a:t>
            </a:r>
          </a:p>
          <a:p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u="sng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Діаманти</a:t>
            </a:r>
            <a:endParaRPr lang="ru-RU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600200"/>
            <a:ext cx="5543560" cy="4686320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Природа </a:t>
            </a:r>
            <a:r>
              <a:rPr lang="ru-RU" dirty="0" err="1" smtClean="0"/>
              <a:t>класично</a:t>
            </a:r>
            <a:r>
              <a:rPr lang="ru-RU" dirty="0" smtClean="0"/>
              <a:t> </a:t>
            </a:r>
            <a:r>
              <a:rPr lang="ru-RU" dirty="0" err="1" smtClean="0"/>
              <a:t>виготовляє</a:t>
            </a:r>
            <a:r>
              <a:rPr lang="ru-RU" dirty="0" smtClean="0"/>
              <a:t> алмаз у </a:t>
            </a:r>
            <a:r>
              <a:rPr lang="ru-RU" dirty="0" err="1" smtClean="0"/>
              <a:t>формі</a:t>
            </a:r>
            <a:r>
              <a:rPr lang="ru-RU" dirty="0" smtClean="0"/>
              <a:t> </a:t>
            </a:r>
            <a:r>
              <a:rPr lang="ru-RU" dirty="0" err="1" smtClean="0"/>
              <a:t>октаедра</a:t>
            </a:r>
            <a:r>
              <a:rPr lang="ru-RU" dirty="0" smtClean="0"/>
              <a:t> (восьмигранника).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ограновування</a:t>
            </a:r>
            <a:r>
              <a:rPr lang="ru-RU" dirty="0" smtClean="0"/>
              <a:t> алмаз </a:t>
            </a:r>
            <a:r>
              <a:rPr lang="ru-RU" dirty="0" err="1" smtClean="0"/>
              <a:t>називають</a:t>
            </a:r>
            <a:r>
              <a:rPr lang="ru-RU" dirty="0" smtClean="0"/>
              <a:t> </a:t>
            </a:r>
            <a:r>
              <a:rPr lang="ru-RU" dirty="0" err="1" smtClean="0"/>
              <a:t>вже</a:t>
            </a:r>
            <a:r>
              <a:rPr lang="ru-RU" dirty="0" smtClean="0"/>
              <a:t> </a:t>
            </a:r>
            <a:r>
              <a:rPr lang="ru-RU" dirty="0" err="1" smtClean="0"/>
              <a:t>діамантом</a:t>
            </a:r>
            <a:r>
              <a:rPr lang="ru-RU" dirty="0" smtClean="0"/>
              <a:t>. </a:t>
            </a:r>
            <a:r>
              <a:rPr lang="ru-RU" dirty="0" err="1" smtClean="0"/>
              <a:t>Цінність</a:t>
            </a:r>
            <a:r>
              <a:rPr lang="ru-RU" dirty="0" smtClean="0"/>
              <a:t> </a:t>
            </a:r>
            <a:r>
              <a:rPr lang="ru-RU" dirty="0" err="1" smtClean="0"/>
              <a:t>діамантів</a:t>
            </a:r>
            <a:r>
              <a:rPr lang="ru-RU" dirty="0" smtClean="0"/>
              <a:t> </a:t>
            </a:r>
            <a:r>
              <a:rPr lang="ru-RU" dirty="0" err="1" smtClean="0"/>
              <a:t>визначається</a:t>
            </a:r>
            <a:r>
              <a:rPr lang="ru-RU" dirty="0" smtClean="0"/>
              <a:t> правилом </a:t>
            </a:r>
            <a:r>
              <a:rPr lang="ru-RU" dirty="0" err="1" smtClean="0"/>
              <a:t>чотири</a:t>
            </a:r>
            <a:r>
              <a:rPr lang="ru-RU" dirty="0" smtClean="0"/>
              <a:t> "К":</a:t>
            </a:r>
          </a:p>
          <a:p>
            <a:r>
              <a:rPr lang="ru-RU" dirty="0" smtClean="0"/>
              <a:t> 1. </a:t>
            </a:r>
            <a:r>
              <a:rPr lang="ru-RU" b="1" dirty="0" err="1" smtClean="0"/>
              <a:t>Каратность</a:t>
            </a:r>
            <a:r>
              <a:rPr lang="ru-RU" b="1" dirty="0" smtClean="0"/>
              <a:t> (</a:t>
            </a:r>
            <a:r>
              <a:rPr lang="ru-RU" b="1" dirty="0" err="1" smtClean="0"/>
              <a:t>міра</a:t>
            </a:r>
            <a:r>
              <a:rPr lang="ru-RU" b="1" dirty="0" smtClean="0"/>
              <a:t> ваги - 0,2 г).</a:t>
            </a:r>
          </a:p>
          <a:p>
            <a:r>
              <a:rPr lang="ru-RU" dirty="0" smtClean="0"/>
              <a:t> 2. "</a:t>
            </a:r>
            <a:r>
              <a:rPr lang="ru-RU" b="1" dirty="0" err="1" smtClean="0"/>
              <a:t>Клеріті</a:t>
            </a:r>
            <a:r>
              <a:rPr lang="ru-RU" b="1" dirty="0" smtClean="0"/>
              <a:t>" (</a:t>
            </a:r>
            <a:r>
              <a:rPr lang="ru-RU" b="1" dirty="0" err="1" smtClean="0"/>
              <a:t>прозорість</a:t>
            </a:r>
            <a:r>
              <a:rPr lang="ru-RU" b="1" dirty="0" smtClean="0"/>
              <a:t> </a:t>
            </a:r>
            <a:r>
              <a:rPr lang="ru-RU" b="1" dirty="0" err="1" smtClean="0"/>
              <a:t>або</a:t>
            </a:r>
            <a:r>
              <a:rPr lang="ru-RU" b="1" dirty="0" smtClean="0"/>
              <a:t> чистота).</a:t>
            </a:r>
          </a:p>
          <a:p>
            <a:r>
              <a:rPr lang="uk-UA" dirty="0" smtClean="0"/>
              <a:t> 3. </a:t>
            </a:r>
            <a:r>
              <a:rPr lang="uk-UA" b="1" dirty="0" err="1" smtClean="0"/>
              <a:t>Колор</a:t>
            </a:r>
            <a:r>
              <a:rPr lang="uk-UA" b="1" dirty="0" smtClean="0"/>
              <a:t> (колір).</a:t>
            </a:r>
          </a:p>
          <a:p>
            <a:r>
              <a:rPr lang="uk-UA" dirty="0" smtClean="0"/>
              <a:t> 4. "</a:t>
            </a:r>
            <a:r>
              <a:rPr lang="uk-UA" b="1" dirty="0" smtClean="0"/>
              <a:t>Кат" (ограновування).</a:t>
            </a:r>
          </a:p>
          <a:p>
            <a:r>
              <a:rPr lang="uk-UA" dirty="0" smtClean="0"/>
              <a:t> Алмази найчастіше не мають кольору, але існують виключення. Знаменитий "Орлів" вагою 195 карат - темно-коричневий, таємничо зниклий на початку століття "</a:t>
            </a:r>
            <a:r>
              <a:rPr lang="uk-UA" dirty="0" err="1" smtClean="0"/>
              <a:t>Фіорентіно</a:t>
            </a:r>
            <a:r>
              <a:rPr lang="uk-UA" dirty="0" smtClean="0"/>
              <a:t>" вагою 137 карат - золотисто-жовтого кольору. Дуже цінуються червоні алмази, яких </a:t>
            </a:r>
            <a:r>
              <a:rPr lang="ru-RU" dirty="0" err="1" smtClean="0"/>
              <a:t>сущетвует</a:t>
            </a:r>
            <a:r>
              <a:rPr lang="ru-RU" dirty="0" smtClean="0"/>
              <a:t> </a:t>
            </a:r>
            <a:r>
              <a:rPr lang="ru-RU" dirty="0" err="1" smtClean="0"/>
              <a:t>всього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5 в </a:t>
            </a:r>
            <a:r>
              <a:rPr lang="ru-RU" dirty="0" err="1" smtClean="0"/>
              <a:t>світі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1026" name="Picture 2" descr="C:\Users\Денис\Desktop\121119352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29336" y="1500184"/>
            <a:ext cx="2000250" cy="1428750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 contourW="50800">
            <a:contourClr>
              <a:schemeClr val="accent1">
                <a:lumMod val="40000"/>
                <a:lumOff val="60000"/>
              </a:schemeClr>
            </a:contourClr>
          </a:sp3d>
        </p:spPr>
      </p:pic>
      <p:pic>
        <p:nvPicPr>
          <p:cNvPr id="1027" name="Picture 3" descr="C:\Users\Денис\Desktop\al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600852" y="3099750"/>
            <a:ext cx="2114552" cy="1543696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 contourW="50800">
            <a:contourClr>
              <a:schemeClr val="accent1">
                <a:lumMod val="60000"/>
                <a:lumOff val="40000"/>
              </a:schemeClr>
            </a:contourClr>
          </a:sp3d>
        </p:spPr>
      </p:pic>
      <p:pic>
        <p:nvPicPr>
          <p:cNvPr id="1031" name="Picture 7" descr="C:\Users\Денис\Desktop\0814839d49e66847b02da64b404860a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43570" y="5000636"/>
            <a:ext cx="1232306" cy="1643074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 contourW="50800">
            <a:contourClr>
              <a:schemeClr val="accent1">
                <a:lumMod val="20000"/>
                <a:lumOff val="80000"/>
              </a:schemeClr>
            </a:contourClr>
          </a:sp3d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kern="1400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imes New Roman"/>
                <a:ea typeface="Times New Roman"/>
              </a:rPr>
              <a:t>Таємниці</a:t>
            </a:r>
            <a:r>
              <a:rPr lang="ru-RU" b="1" kern="1400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imes New Roman"/>
                <a:ea typeface="Times New Roman"/>
              </a:rPr>
              <a:t> </a:t>
            </a:r>
            <a:r>
              <a:rPr lang="ru-RU" b="1" kern="1400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imes New Roman"/>
                <a:ea typeface="Times New Roman"/>
              </a:rPr>
              <a:t>діамантів</a:t>
            </a:r>
            <a:endParaRPr lang="ru-RU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58204" cy="5005132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1. </a:t>
            </a:r>
            <a:r>
              <a:rPr lang="ru-RU" dirty="0" err="1" smtClean="0"/>
              <a:t>Лише</a:t>
            </a:r>
            <a:r>
              <a:rPr lang="ru-RU" dirty="0" smtClean="0"/>
              <a:t> 1%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огранованих</a:t>
            </a:r>
            <a:r>
              <a:rPr lang="ru-RU" dirty="0" smtClean="0"/>
              <a:t> </a:t>
            </a:r>
            <a:r>
              <a:rPr lang="ru-RU" dirty="0" err="1" smtClean="0"/>
              <a:t>алмазів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вагу </a:t>
            </a:r>
            <a:r>
              <a:rPr lang="ru-RU" dirty="0" err="1" smtClean="0"/>
              <a:t>більше</a:t>
            </a:r>
            <a:r>
              <a:rPr lang="ru-RU" dirty="0" smtClean="0"/>
              <a:t> 1 карата.</a:t>
            </a:r>
          </a:p>
          <a:p>
            <a:r>
              <a:rPr lang="uk-UA" dirty="0" smtClean="0"/>
              <a:t> 2. Найбільший в світі алмаз "</a:t>
            </a:r>
            <a:r>
              <a:rPr lang="uk-UA" dirty="0" err="1" smtClean="0"/>
              <a:t>Куллінан</a:t>
            </a:r>
            <a:r>
              <a:rPr lang="uk-UA" dirty="0" smtClean="0"/>
              <a:t>", здобутий в Південній Африці, мав вагу 3106 карат. Його купив уряд </a:t>
            </a:r>
            <a:r>
              <a:rPr lang="uk-UA" dirty="0" err="1" smtClean="0"/>
              <a:t>Трансвааля</a:t>
            </a:r>
            <a:r>
              <a:rPr lang="uk-UA" dirty="0" smtClean="0"/>
              <a:t> і подарувало Едуарду </a:t>
            </a:r>
            <a:r>
              <a:rPr lang="en-US" dirty="0" smtClean="0"/>
              <a:t>VII. </a:t>
            </a:r>
            <a:r>
              <a:rPr lang="uk-UA" dirty="0" smtClean="0"/>
              <a:t>Він наказав камінь розпиляти і з найбільшого шматка отримали діамант "Зірка Африки".</a:t>
            </a:r>
          </a:p>
          <a:p>
            <a:r>
              <a:rPr lang="ru-RU" dirty="0" smtClean="0"/>
              <a:t> 3. </a:t>
            </a:r>
            <a:r>
              <a:rPr lang="ru-RU" dirty="0" err="1" smtClean="0"/>
              <a:t>Середньосвітова</a:t>
            </a:r>
            <a:r>
              <a:rPr lang="ru-RU" dirty="0" smtClean="0"/>
              <a:t> </a:t>
            </a:r>
            <a:r>
              <a:rPr lang="ru-RU" dirty="0" err="1" smtClean="0"/>
              <a:t>ціна</a:t>
            </a:r>
            <a:r>
              <a:rPr lang="ru-RU" dirty="0" smtClean="0"/>
              <a:t> за один карат </a:t>
            </a:r>
            <a:r>
              <a:rPr lang="ru-RU" dirty="0" err="1" smtClean="0"/>
              <a:t>діаманта</a:t>
            </a:r>
            <a:r>
              <a:rPr lang="ru-RU" dirty="0" smtClean="0"/>
              <a:t> 500 </a:t>
            </a:r>
            <a:r>
              <a:rPr lang="ru-RU" dirty="0" err="1" smtClean="0"/>
              <a:t>німецьких</a:t>
            </a:r>
            <a:r>
              <a:rPr lang="ru-RU" dirty="0" smtClean="0"/>
              <a:t> марок. Не </a:t>
            </a:r>
            <a:r>
              <a:rPr lang="ru-RU" dirty="0" err="1" smtClean="0"/>
              <a:t>слід</a:t>
            </a:r>
            <a:r>
              <a:rPr lang="ru-RU" dirty="0" smtClean="0"/>
              <a:t> </a:t>
            </a:r>
            <a:r>
              <a:rPr lang="ru-RU" dirty="0" err="1" smtClean="0"/>
              <a:t>купувати</a:t>
            </a:r>
            <a:r>
              <a:rPr lang="ru-RU" dirty="0" smtClean="0"/>
              <a:t> </a:t>
            </a:r>
            <a:r>
              <a:rPr lang="ru-RU" dirty="0" err="1" smtClean="0"/>
              <a:t>діаманти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рук, </a:t>
            </a:r>
            <a:r>
              <a:rPr lang="ru-RU" dirty="0" err="1" smtClean="0"/>
              <a:t>оскільки</a:t>
            </a:r>
            <a:r>
              <a:rPr lang="ru-RU" dirty="0" smtClean="0"/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велика </a:t>
            </a:r>
            <a:r>
              <a:rPr lang="ru-RU" dirty="0" err="1" smtClean="0"/>
              <a:t>вірогідність</a:t>
            </a:r>
            <a:r>
              <a:rPr lang="ru-RU" dirty="0" smtClean="0"/>
              <a:t> обману: вам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продати</a:t>
            </a:r>
            <a:r>
              <a:rPr lang="ru-RU" dirty="0" smtClean="0"/>
              <a:t> циркон, </a:t>
            </a:r>
            <a:r>
              <a:rPr lang="ru-RU" dirty="0" err="1" smtClean="0"/>
              <a:t>берил</a:t>
            </a:r>
            <a:r>
              <a:rPr lang="ru-RU" dirty="0" smtClean="0"/>
              <a:t>, </a:t>
            </a:r>
            <a:r>
              <a:rPr lang="ru-RU" dirty="0" err="1" smtClean="0"/>
              <a:t>безбарвний</a:t>
            </a:r>
            <a:r>
              <a:rPr lang="ru-RU" dirty="0" smtClean="0"/>
              <a:t> топаз.</a:t>
            </a:r>
          </a:p>
          <a:p>
            <a:r>
              <a:rPr lang="uk-UA" dirty="0" smtClean="0"/>
              <a:t> 4. Царський діамант 18 грудня 1991 р. відомий ізраїльський ювелірний король </a:t>
            </a:r>
            <a:r>
              <a:rPr lang="uk-UA" dirty="0" err="1" smtClean="0"/>
              <a:t>Цві</a:t>
            </a:r>
            <a:r>
              <a:rPr lang="uk-UA" dirty="0" smtClean="0"/>
              <a:t> </a:t>
            </a:r>
            <a:r>
              <a:rPr lang="uk-UA" dirty="0" err="1" smtClean="0"/>
              <a:t>Егуда</a:t>
            </a:r>
            <a:r>
              <a:rPr lang="uk-UA" dirty="0" smtClean="0"/>
              <a:t> подарував Росії унікальний чорний діамант вагою 21,18 карата. Це вже другий чорний діамант в колекції Діамантового фонду Кремля. Вважається, що це перший полірований діамант Росії, виготовлений між 1830-1840 рр. на фабриці Макарова в Санкт-Петербурзі. Микола І подарував діамант одному з предків </a:t>
            </a:r>
            <a:r>
              <a:rPr lang="uk-UA" dirty="0" err="1" smtClean="0"/>
              <a:t>Цві</a:t>
            </a:r>
            <a:r>
              <a:rPr lang="uk-UA" dirty="0" smtClean="0"/>
              <a:t> на знак вдячності за угоду, яка пов'язала царський двір з будинком </a:t>
            </a:r>
            <a:r>
              <a:rPr lang="uk-UA" dirty="0" err="1" smtClean="0"/>
              <a:t>Ротшильдов</a:t>
            </a:r>
            <a:r>
              <a:rPr lang="uk-UA" dirty="0" smtClean="0"/>
              <a:t> у Франкфурті.</a:t>
            </a:r>
          </a:p>
          <a:p>
            <a:endParaRPr lang="ru-RU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 </a:t>
            </a:r>
            <a:r>
              <a:rPr lang="ru-RU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Кохінор</a:t>
            </a:r>
            <a:r>
              <a:rPr lang="ru-RU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/>
            </a:r>
            <a:br>
              <a:rPr lang="ru-RU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endParaRPr lang="ru-RU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285784" y="1500174"/>
            <a:ext cx="7429553" cy="5214974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 </a:t>
            </a:r>
            <a:r>
              <a:rPr lang="ru-RU" sz="2800" dirty="0" smtClean="0"/>
              <a:t>Легендарный бриллиант, первое упоминание о котором относится к 1304 году. Существует поверье, что когда-то этот камень был вправлен в трон шаха </a:t>
            </a:r>
            <a:r>
              <a:rPr lang="ru-RU" sz="2800" dirty="0" err="1" smtClean="0"/>
              <a:t>Джехана</a:t>
            </a:r>
            <a:r>
              <a:rPr lang="ru-RU" sz="2800" dirty="0" smtClean="0"/>
              <a:t> в качестве павлиньего глаза. По преданиям, возраст этого уникального самоцвета равен возрасту древнеиндийского героя </a:t>
            </a:r>
            <a:r>
              <a:rPr lang="ru-RU" sz="2800" dirty="0" err="1" smtClean="0"/>
              <a:t>Викрамадитья</a:t>
            </a:r>
            <a:r>
              <a:rPr lang="ru-RU" sz="2800" dirty="0" smtClean="0"/>
              <a:t>, то есть отсчитывается от 56 года до нашей эры. Но более достоверно история алмаза прослеживается только с XII века. По записям "</a:t>
            </a:r>
            <a:r>
              <a:rPr lang="ru-RU" sz="2800" dirty="0" err="1" smtClean="0"/>
              <a:t>Бабур-наме</a:t>
            </a:r>
            <a:r>
              <a:rPr lang="ru-RU" sz="2800" dirty="0" smtClean="0"/>
              <a:t>" султана </a:t>
            </a:r>
            <a:r>
              <a:rPr lang="ru-RU" sz="2800" dirty="0" err="1" smtClean="0"/>
              <a:t>Бабура</a:t>
            </a:r>
            <a:r>
              <a:rPr lang="ru-RU" sz="2800" dirty="0" smtClean="0"/>
              <a:t> (1483—1530), алмаз очутился в сокровищнице Дели после завоевания султаном </a:t>
            </a:r>
            <a:r>
              <a:rPr lang="ru-RU" sz="2800" dirty="0" err="1" smtClean="0"/>
              <a:t>Ала-Аддином</a:t>
            </a:r>
            <a:r>
              <a:rPr lang="ru-RU" sz="2800" dirty="0" smtClean="0"/>
              <a:t> </a:t>
            </a:r>
            <a:r>
              <a:rPr lang="ru-RU" sz="2800" dirty="0" err="1" smtClean="0"/>
              <a:t>Хильджи</a:t>
            </a:r>
            <a:r>
              <a:rPr lang="ru-RU" sz="2800" dirty="0" smtClean="0"/>
              <a:t> в 1304 году княжества Мальва, где в течение нескольких столетий являлся родовой драгоценностью раджей. Основатель династий Великих Моголов и мусульманской империи в Индии, правнук Тимура, </a:t>
            </a:r>
            <a:r>
              <a:rPr lang="ru-RU" sz="2800" dirty="0" err="1" smtClean="0"/>
              <a:t>Бабур</a:t>
            </a:r>
            <a:r>
              <a:rPr lang="ru-RU" sz="2800" dirty="0" smtClean="0"/>
              <a:t>, в 1526 году стал властелином Индостана. Из его записок известно, что среди многочисленных сокровищ, принесенных им в виде дани наследнику — сыну </a:t>
            </a:r>
            <a:r>
              <a:rPr lang="ru-RU" sz="2800" dirty="0" err="1" smtClean="0"/>
              <a:t>Хамаюну</a:t>
            </a:r>
            <a:r>
              <a:rPr lang="ru-RU" sz="2800" dirty="0" smtClean="0"/>
              <a:t>, находился и крупный </a:t>
            </a:r>
            <a:r>
              <a:rPr lang="ru-RU" sz="2800" dirty="0" err="1" smtClean="0"/>
              <a:t>алмаз.По</a:t>
            </a:r>
            <a:r>
              <a:rPr lang="ru-RU" sz="2800" dirty="0" smtClean="0"/>
              <a:t> другой легенде, алмаз являлся собственностью раджи княжества </a:t>
            </a:r>
            <a:r>
              <a:rPr lang="ru-RU" sz="2800" dirty="0" err="1" smtClean="0"/>
              <a:t>Гвалиора</a:t>
            </a:r>
            <a:r>
              <a:rPr lang="ru-RU" sz="2800" dirty="0" smtClean="0"/>
              <a:t>, который и преподнес камень падишаху </a:t>
            </a:r>
            <a:r>
              <a:rPr lang="ru-RU" sz="2800" dirty="0" err="1" smtClean="0"/>
              <a:t>Гамаюну</a:t>
            </a:r>
            <a:r>
              <a:rPr lang="ru-RU" sz="2800" dirty="0" smtClean="0"/>
              <a:t>. Однако из восемнадцати владельцев этого бриллианта часть была предательски умерщвлена, часть пала в сражениях, а оставшиеся в живых изгнаны и умерли в нищете.</a:t>
            </a:r>
          </a:p>
          <a:p>
            <a:r>
              <a:rPr lang="ru-RU" sz="2800" dirty="0" smtClean="0"/>
              <a:t>      В средние века говорили, что он стоит "половины расходов всего мира". Камень принадлежал поочередно многим монархам в Индии и Персии, нередко похищался, но никогда не был предметом купли или продажи. Бриллиант овальной формы. После первой несколько грубоватой огранки весил 186,1 карата. Был подарен индийским магараджей в 1849 году английской королеве Виктории. Он показался ей тусклым и в 1852-ом году камень был вторично огранен. В итоге вес бриллианта уменьшился до 108,93 карата. Сейчас весит 105,6 карата. Принадлежит британской королевской семье.</a:t>
            </a:r>
            <a:endParaRPr lang="ru-RU" sz="2800" dirty="0"/>
          </a:p>
        </p:txBody>
      </p:sp>
      <p:pic>
        <p:nvPicPr>
          <p:cNvPr id="2050" name="Picture 2" descr="C:\Users\Денис\Desktop\1222402951_almaz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00892" y="3357562"/>
            <a:ext cx="2076861" cy="1462110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 contourW="50800">
            <a:contourClr>
              <a:schemeClr val="accent1">
                <a:lumMod val="75000"/>
              </a:schemeClr>
            </a:contourClr>
          </a:sp3d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Велика </a:t>
            </a:r>
            <a:r>
              <a:rPr lang="ru-RU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зірка</a:t>
            </a:r>
            <a:r>
              <a:rPr lang="ru-RU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ru-RU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Африки</a:t>
            </a:r>
            <a:endParaRPr lang="ru-RU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38080" y="1600200"/>
            <a:ext cx="6824658" cy="5257800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 </a:t>
            </a:r>
            <a:r>
              <a:rPr lang="ru-RU" dirty="0" err="1" smtClean="0"/>
              <a:t>Найбільший</a:t>
            </a:r>
            <a:r>
              <a:rPr lang="ru-RU" dirty="0" smtClean="0"/>
              <a:t> </a:t>
            </a:r>
            <a:r>
              <a:rPr lang="ru-RU" dirty="0" err="1" smtClean="0"/>
              <a:t>діамант</a:t>
            </a:r>
            <a:r>
              <a:rPr lang="ru-RU" dirty="0" smtClean="0"/>
              <a:t> в </a:t>
            </a:r>
            <a:r>
              <a:rPr lang="ru-RU" dirty="0" err="1" smtClean="0"/>
              <a:t>світі</a:t>
            </a:r>
            <a:r>
              <a:rPr lang="ru-RU" dirty="0" smtClean="0"/>
              <a:t>. </a:t>
            </a:r>
            <a:r>
              <a:rPr lang="ru-RU" dirty="0" err="1" smtClean="0"/>
              <a:t>Отриманий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знаменитого алмазу </a:t>
            </a:r>
            <a:r>
              <a:rPr lang="ru-RU" dirty="0" err="1" smtClean="0"/>
              <a:t>Кулінан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найбільшим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будь-коли </a:t>
            </a:r>
            <a:r>
              <a:rPr lang="ru-RU" dirty="0" err="1" smtClean="0"/>
              <a:t>найденых</a:t>
            </a:r>
            <a:r>
              <a:rPr lang="uk-UA" dirty="0" smtClean="0"/>
              <a:t> на нашій планеті. У момент свого виявлення в 1905-ом року на копальні "Прем'єр" в Південній Африці, алмаз був розміром з крупний чоловічий кулак і важив 3106 каратів (більше 600 грамів). Уряд республіки </a:t>
            </a:r>
            <a:r>
              <a:rPr lang="uk-UA" dirty="0" err="1" smtClean="0"/>
              <a:t>Трансваальськой</a:t>
            </a:r>
            <a:r>
              <a:rPr lang="uk-UA" dirty="0" smtClean="0"/>
              <a:t> купив </a:t>
            </a:r>
            <a:r>
              <a:rPr lang="uk-UA" dirty="0" err="1" smtClean="0"/>
              <a:t>Кулінан</a:t>
            </a:r>
            <a:r>
              <a:rPr lang="uk-UA" dirty="0" smtClean="0"/>
              <a:t> і подарував його англійському королеві Едуардові </a:t>
            </a:r>
            <a:r>
              <a:rPr lang="en-US" dirty="0" smtClean="0"/>
              <a:t>VII </a:t>
            </a:r>
            <a:r>
              <a:rPr lang="uk-UA" dirty="0" smtClean="0"/>
              <a:t>до дня народження. Ограновуванням алмазу займався відомий амстердамський майстер Джозеф </a:t>
            </a:r>
            <a:r>
              <a:rPr lang="uk-UA" dirty="0" err="1" smtClean="0"/>
              <a:t>Ашер</a:t>
            </a:r>
            <a:r>
              <a:rPr lang="uk-UA" dirty="0" smtClean="0"/>
              <a:t>. При розколюванні </a:t>
            </a:r>
            <a:r>
              <a:rPr lang="uk-UA" dirty="0" err="1" smtClean="0"/>
              <a:t>Кулінан</a:t>
            </a:r>
            <a:r>
              <a:rPr lang="uk-UA" dirty="0" smtClean="0"/>
              <a:t> розпався на 9 крупних каменів і 96 осколків. "Велика зірка Африки" - найважчий з них. Він важить 530,20 карата, має 74 грані і вправлений в королівський скіпетр. Другий - "Мала зірка Африки" (317 каратів), укріплений на імператорській короні. Ті, кому пощастило бачити королеву Єлизавету Другу при всіх регаліях, могли спостерігати обоє ці надзвичайних діаманта. </a:t>
            </a:r>
          </a:p>
          <a:p>
            <a:endParaRPr lang="ru-RU" dirty="0" smtClean="0"/>
          </a:p>
        </p:txBody>
      </p:sp>
      <p:pic>
        <p:nvPicPr>
          <p:cNvPr id="3074" name="Picture 2" descr="C:\Users\Денис\Desktop\01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15140" y="2285992"/>
            <a:ext cx="2283165" cy="1714488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 contourW="50800">
            <a:contourClr>
              <a:schemeClr val="accent1">
                <a:lumMod val="60000"/>
                <a:lumOff val="40000"/>
              </a:schemeClr>
            </a:contourClr>
          </a:sp3d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Око </a:t>
            </a:r>
            <a:r>
              <a:rPr lang="ru-RU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ідола</a:t>
            </a:r>
            <a:endParaRPr lang="ru-RU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06" y="1600200"/>
            <a:ext cx="6143668" cy="5114947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 </a:t>
            </a:r>
            <a:r>
              <a:rPr lang="ru-RU" dirty="0" smtClean="0"/>
              <a:t>Плоский </a:t>
            </a:r>
            <a:r>
              <a:rPr lang="ru-RU" dirty="0" err="1" smtClean="0"/>
              <a:t>грушовидний</a:t>
            </a:r>
            <a:r>
              <a:rPr lang="ru-RU" dirty="0" smtClean="0"/>
              <a:t> </a:t>
            </a:r>
            <a:r>
              <a:rPr lang="ru-RU" dirty="0" err="1" smtClean="0"/>
              <a:t>камінь</a:t>
            </a:r>
            <a:r>
              <a:rPr lang="ru-RU" dirty="0" smtClean="0"/>
              <a:t> </a:t>
            </a:r>
            <a:r>
              <a:rPr lang="ru-RU" dirty="0" err="1" smtClean="0"/>
              <a:t>розміром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куряче</a:t>
            </a:r>
            <a:r>
              <a:rPr lang="ru-RU" dirty="0" smtClean="0"/>
              <a:t> яйце. У </a:t>
            </a:r>
            <a:r>
              <a:rPr lang="ru-RU" dirty="0" err="1" smtClean="0"/>
              <a:t>огранованому</a:t>
            </a:r>
            <a:r>
              <a:rPr lang="ru-RU" dirty="0" smtClean="0"/>
              <a:t> </a:t>
            </a:r>
            <a:r>
              <a:rPr lang="ru-RU" dirty="0" err="1" smtClean="0"/>
              <a:t>вигляді</a:t>
            </a:r>
            <a:r>
              <a:rPr lang="ru-RU" dirty="0" smtClean="0"/>
              <a:t> </a:t>
            </a:r>
            <a:r>
              <a:rPr lang="ru-RU" dirty="0" err="1" smtClean="0"/>
              <a:t>важить</a:t>
            </a:r>
            <a:r>
              <a:rPr lang="ru-RU" dirty="0" smtClean="0"/>
              <a:t> 70,2 карата. За </a:t>
            </a:r>
            <a:r>
              <a:rPr lang="ru-RU" dirty="0" err="1" smtClean="0"/>
              <a:t>переказами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служив другим оком </a:t>
            </a:r>
            <a:r>
              <a:rPr lang="ru-RU" dirty="0" err="1" smtClean="0"/>
              <a:t>Господнім</a:t>
            </a:r>
            <a:r>
              <a:rPr lang="ru-RU" dirty="0" smtClean="0"/>
              <a:t> в </a:t>
            </a:r>
            <a:r>
              <a:rPr lang="ru-RU" dirty="0" err="1" smtClean="0"/>
              <a:t>храмі</a:t>
            </a:r>
            <a:r>
              <a:rPr lang="ru-RU" dirty="0" smtClean="0"/>
              <a:t> </a:t>
            </a:r>
            <a:r>
              <a:rPr lang="ru-RU" dirty="0" err="1" smtClean="0"/>
              <a:t>Шріранген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теж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викрадений</a:t>
            </a:r>
            <a:r>
              <a:rPr lang="ru-RU" dirty="0" smtClean="0"/>
              <a:t>. Легенда </a:t>
            </a:r>
            <a:r>
              <a:rPr lang="ru-RU" dirty="0" err="1" smtClean="0"/>
              <a:t>свідчить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попав до Шаху </a:t>
            </a:r>
            <a:r>
              <a:rPr lang="ru-RU" dirty="0" err="1" smtClean="0"/>
              <a:t>Кашмірському</a:t>
            </a:r>
            <a:r>
              <a:rPr lang="ru-RU" dirty="0" smtClean="0"/>
              <a:t>, а той </a:t>
            </a:r>
            <a:r>
              <a:rPr lang="ru-RU" dirty="0" err="1" smtClean="0"/>
              <a:t>віддав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турецькому</a:t>
            </a:r>
            <a:r>
              <a:rPr lang="ru-RU" dirty="0" smtClean="0"/>
              <a:t> </a:t>
            </a:r>
            <a:r>
              <a:rPr lang="ru-RU" dirty="0" err="1" smtClean="0"/>
              <a:t>султанові</a:t>
            </a:r>
            <a:r>
              <a:rPr lang="ru-RU" dirty="0" smtClean="0"/>
              <a:t> як </a:t>
            </a:r>
            <a:r>
              <a:rPr lang="ru-RU" dirty="0" err="1" smtClean="0"/>
              <a:t>викуп</a:t>
            </a:r>
            <a:r>
              <a:rPr lang="ru-RU" dirty="0" smtClean="0"/>
              <a:t> за </a:t>
            </a:r>
            <a:r>
              <a:rPr lang="ru-RU" dirty="0" err="1" smtClean="0"/>
              <a:t>викрадену</a:t>
            </a:r>
            <a:r>
              <a:rPr lang="ru-RU" dirty="0" smtClean="0"/>
              <a:t> </a:t>
            </a:r>
            <a:r>
              <a:rPr lang="ru-RU" dirty="0" err="1" smtClean="0"/>
              <a:t>принцесу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4099" name="Picture 3" descr="C:\Users\Денис\Desktop\hop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40206" y="2143116"/>
            <a:ext cx="2960917" cy="2000264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 contourW="50800">
            <a:contourClr>
              <a:schemeClr val="accent1">
                <a:lumMod val="50000"/>
              </a:schemeClr>
            </a:contourClr>
          </a:sp3d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Регент</a:t>
            </a:r>
            <a:endParaRPr lang="ru-RU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06" y="1600200"/>
            <a:ext cx="6972320" cy="5114948"/>
          </a:xfrm>
        </p:spPr>
        <p:txBody>
          <a:bodyPr>
            <a:normAutofit fontScale="77500" lnSpcReduction="20000"/>
          </a:bodyPr>
          <a:lstStyle/>
          <a:p>
            <a:r>
              <a:rPr lang="uk-UA" dirty="0" smtClean="0"/>
              <a:t>Легендарний алмаз, який був знайдений в 1701-ом року старателем-рабом недалеко від </a:t>
            </a:r>
            <a:r>
              <a:rPr lang="uk-UA" dirty="0" err="1" smtClean="0"/>
              <a:t>Голконди</a:t>
            </a:r>
            <a:r>
              <a:rPr lang="uk-UA" dirty="0" smtClean="0"/>
              <a:t> в Індії. У необробленому вигляді важив 410 каратів. Одним з його перших власників був прем'єр-міністр Англії Уїльям Піт. Ограновування цього діаманта виконане у вигляді подушечки і вага його складає 140,5 карата. До моменту продажу в 1717-ом року герцогові Орлеанському, діамант носив ім'я Піт. На честь герцога, який був регентом юного Людовика </a:t>
            </a:r>
            <a:r>
              <a:rPr lang="en-US" dirty="0" smtClean="0"/>
              <a:t>XV, </a:t>
            </a:r>
            <a:r>
              <a:rPr lang="uk-UA" dirty="0" smtClean="0"/>
              <a:t>він отримав ім'я "Регент". Пізніше діамант прикрасив корону, в якій коронували Людовика. Після Великої французької революції діамант належав Наполеону Бонапарту, який укріпив його в рукоятці свого меча. В даний час Регент виставлений в Луврі.</a:t>
            </a:r>
          </a:p>
          <a:p>
            <a:endParaRPr lang="ru-RU" dirty="0" smtClean="0"/>
          </a:p>
        </p:txBody>
      </p:sp>
      <p:pic>
        <p:nvPicPr>
          <p:cNvPr id="5122" name="Picture 2" descr="C:\Users\Денис\Desktop\1d0256057f1102adbc7c084a5bb34617_ful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72330" y="2214554"/>
            <a:ext cx="1666875" cy="1657350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 contourW="50800">
            <a:contourClr>
              <a:schemeClr val="accent1">
                <a:lumMod val="60000"/>
                <a:lumOff val="40000"/>
              </a:schemeClr>
            </a:contourClr>
          </a:sp3d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Санси</a:t>
            </a:r>
            <a:endParaRPr lang="ru-RU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600200"/>
            <a:ext cx="6786610" cy="5114948"/>
          </a:xfrm>
        </p:spPr>
        <p:txBody>
          <a:bodyPr>
            <a:normAutofit fontScale="55000" lnSpcReduction="20000"/>
          </a:bodyPr>
          <a:lstStyle/>
          <a:p>
            <a:r>
              <a:rPr lang="ru-RU" dirty="0" err="1" smtClean="0"/>
              <a:t>Грушовидний</a:t>
            </a:r>
            <a:r>
              <a:rPr lang="ru-RU" dirty="0" smtClean="0"/>
              <a:t> </a:t>
            </a:r>
            <a:r>
              <a:rPr lang="ru-RU" dirty="0" err="1" smtClean="0"/>
              <a:t>діамант</a:t>
            </a:r>
            <a:r>
              <a:rPr lang="ru-RU" dirty="0" smtClean="0"/>
              <a:t> вагою 55,23 карата, </a:t>
            </a:r>
            <a:r>
              <a:rPr lang="ru-RU" dirty="0" err="1" smtClean="0"/>
              <a:t>знаменитий</a:t>
            </a:r>
            <a:r>
              <a:rPr lang="ru-RU" dirty="0" smtClean="0"/>
              <a:t> не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своєю</a:t>
            </a:r>
            <a:r>
              <a:rPr lang="ru-RU" dirty="0" smtClean="0"/>
              <a:t> </a:t>
            </a:r>
            <a:r>
              <a:rPr lang="ru-RU" dirty="0" err="1" smtClean="0"/>
              <a:t>неповторною</a:t>
            </a:r>
            <a:r>
              <a:rPr lang="ru-RU" dirty="0" smtClean="0"/>
              <a:t> красою,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неймовірно</a:t>
            </a:r>
            <a:r>
              <a:rPr lang="ru-RU" dirty="0" smtClean="0"/>
              <a:t> </a:t>
            </a:r>
            <a:r>
              <a:rPr lang="ru-RU" dirty="0" err="1" smtClean="0"/>
              <a:t>заплутаною</a:t>
            </a:r>
            <a:r>
              <a:rPr lang="ru-RU" dirty="0" smtClean="0"/>
              <a:t> </a:t>
            </a:r>
            <a:r>
              <a:rPr lang="ru-RU" dirty="0" err="1" smtClean="0"/>
              <a:t>історією</a:t>
            </a:r>
            <a:r>
              <a:rPr lang="ru-RU" dirty="0" smtClean="0"/>
              <a:t>.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названий на честь </a:t>
            </a:r>
            <a:r>
              <a:rPr lang="ru-RU" dirty="0" err="1" smtClean="0"/>
              <a:t>першого</a:t>
            </a:r>
            <a:r>
              <a:rPr lang="ru-RU" dirty="0" smtClean="0"/>
              <a:t> </a:t>
            </a:r>
            <a:r>
              <a:rPr lang="ru-RU" dirty="0" err="1" smtClean="0"/>
              <a:t>відомого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власника</a:t>
            </a:r>
            <a:r>
              <a:rPr lang="ru-RU" dirty="0" smtClean="0"/>
              <a:t> </a:t>
            </a:r>
            <a:r>
              <a:rPr lang="ru-RU" dirty="0" err="1" smtClean="0"/>
              <a:t>Нікола</a:t>
            </a:r>
            <a:r>
              <a:rPr lang="ru-RU" dirty="0" smtClean="0"/>
              <a:t> </a:t>
            </a:r>
            <a:r>
              <a:rPr lang="ru-RU" dirty="0" err="1" smtClean="0"/>
              <a:t>Харлі</a:t>
            </a:r>
            <a:r>
              <a:rPr lang="ru-RU" dirty="0" smtClean="0"/>
              <a:t> де </a:t>
            </a:r>
            <a:r>
              <a:rPr lang="ru-RU" dirty="0" err="1" smtClean="0"/>
              <a:t>Санси</a:t>
            </a:r>
            <a:r>
              <a:rPr lang="ru-RU" dirty="0" smtClean="0"/>
              <a:t>, </a:t>
            </a:r>
            <a:r>
              <a:rPr lang="ru-RU" dirty="0" err="1" smtClean="0"/>
              <a:t>якого</a:t>
            </a:r>
            <a:r>
              <a:rPr lang="ru-RU" dirty="0" smtClean="0"/>
              <a:t> </a:t>
            </a:r>
            <a:r>
              <a:rPr lang="ru-RU" dirty="0" err="1" smtClean="0"/>
              <a:t>помилково</a:t>
            </a:r>
            <a:r>
              <a:rPr lang="ru-RU" dirty="0" smtClean="0"/>
              <a:t> </a:t>
            </a:r>
            <a:r>
              <a:rPr lang="ru-RU" dirty="0" err="1" smtClean="0"/>
              <a:t>вважали</a:t>
            </a:r>
            <a:r>
              <a:rPr lang="ru-RU" dirty="0" smtClean="0"/>
              <a:t> </a:t>
            </a:r>
            <a:r>
              <a:rPr lang="ru-RU" dirty="0" err="1" smtClean="0"/>
              <a:t>французьким</a:t>
            </a:r>
            <a:r>
              <a:rPr lang="ru-RU" dirty="0" smtClean="0"/>
              <a:t> послом в </a:t>
            </a:r>
            <a:r>
              <a:rPr lang="ru-RU" dirty="0" err="1" smtClean="0"/>
              <a:t>Туреччині</a:t>
            </a:r>
            <a:r>
              <a:rPr lang="ru-RU" dirty="0" smtClean="0"/>
              <a:t>. </a:t>
            </a:r>
            <a:r>
              <a:rPr lang="ru-RU" dirty="0" err="1" smtClean="0"/>
              <a:t>Насправді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депутатом </a:t>
            </a:r>
            <a:r>
              <a:rPr lang="ru-RU" dirty="0" err="1" smtClean="0"/>
              <a:t>французького</a:t>
            </a:r>
            <a:r>
              <a:rPr lang="ru-RU" dirty="0" smtClean="0"/>
              <a:t> парламенту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наближеним</a:t>
            </a:r>
            <a:r>
              <a:rPr lang="ru-RU" dirty="0" smtClean="0"/>
              <a:t> короля </a:t>
            </a:r>
            <a:r>
              <a:rPr lang="ru-RU" dirty="0" err="1" smtClean="0"/>
              <a:t>Генріха</a:t>
            </a:r>
            <a:r>
              <a:rPr lang="ru-RU" dirty="0" smtClean="0"/>
              <a:t> III. Коли </a:t>
            </a:r>
            <a:r>
              <a:rPr lang="ru-RU" dirty="0" err="1" smtClean="0"/>
              <a:t>Генріх</a:t>
            </a:r>
            <a:r>
              <a:rPr lang="ru-RU" dirty="0" smtClean="0"/>
              <a:t> </a:t>
            </a:r>
            <a:r>
              <a:rPr lang="ru-RU" dirty="0" err="1" smtClean="0"/>
              <a:t>облисів</a:t>
            </a:r>
            <a:r>
              <a:rPr lang="ru-RU" dirty="0" smtClean="0"/>
              <a:t>,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позичив</a:t>
            </a:r>
            <a:r>
              <a:rPr lang="ru-RU" dirty="0" smtClean="0"/>
              <a:t> в </a:t>
            </a:r>
            <a:r>
              <a:rPr lang="ru-RU" dirty="0" err="1" smtClean="0"/>
              <a:t>Санси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діамант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носив </a:t>
            </a:r>
            <a:r>
              <a:rPr lang="ru-RU" dirty="0" err="1" smtClean="0"/>
              <a:t>його</a:t>
            </a:r>
            <a:r>
              <a:rPr lang="ru-RU" dirty="0" smtClean="0"/>
              <a:t> на </a:t>
            </a:r>
            <a:r>
              <a:rPr lang="ru-RU" dirty="0" err="1" smtClean="0"/>
              <a:t>своєму</a:t>
            </a:r>
            <a:r>
              <a:rPr lang="ru-RU" dirty="0" smtClean="0"/>
              <a:t> </a:t>
            </a:r>
            <a:r>
              <a:rPr lang="ru-RU" dirty="0" err="1" smtClean="0"/>
              <a:t>береті</a:t>
            </a:r>
            <a:r>
              <a:rPr lang="ru-RU" dirty="0" smtClean="0"/>
              <a:t>. У 1605-ом року </a:t>
            </a:r>
            <a:r>
              <a:rPr lang="ru-RU" dirty="0" err="1" smtClean="0"/>
              <a:t>Санси</a:t>
            </a:r>
            <a:r>
              <a:rPr lang="ru-RU" dirty="0" smtClean="0"/>
              <a:t> продав </a:t>
            </a:r>
            <a:r>
              <a:rPr lang="ru-RU" dirty="0" err="1" smtClean="0"/>
              <a:t>діамант</a:t>
            </a:r>
            <a:r>
              <a:rPr lang="ru-RU" dirty="0" smtClean="0"/>
              <a:t> </a:t>
            </a:r>
            <a:r>
              <a:rPr lang="ru-RU" dirty="0" err="1" smtClean="0"/>
              <a:t>англійському</a:t>
            </a:r>
            <a:r>
              <a:rPr lang="ru-RU" dirty="0" smtClean="0"/>
              <a:t> </a:t>
            </a:r>
            <a:r>
              <a:rPr lang="ru-RU" dirty="0" err="1" smtClean="0"/>
              <a:t>королеві</a:t>
            </a:r>
            <a:r>
              <a:rPr lang="ru-RU" dirty="0" smtClean="0"/>
              <a:t> Джеймсу I. В </a:t>
            </a:r>
            <a:r>
              <a:rPr lang="ru-RU" dirty="0" err="1" smtClean="0"/>
              <a:t>середині</a:t>
            </a:r>
            <a:r>
              <a:rPr lang="ru-RU" dirty="0" smtClean="0"/>
              <a:t> XVII </a:t>
            </a:r>
            <a:r>
              <a:rPr lang="ru-RU" dirty="0" err="1" smtClean="0"/>
              <a:t>століття</a:t>
            </a:r>
            <a:r>
              <a:rPr lang="ru-RU" dirty="0" smtClean="0"/>
              <a:t> "</a:t>
            </a:r>
            <a:r>
              <a:rPr lang="ru-RU" dirty="0" err="1" smtClean="0"/>
              <a:t>Санси</a:t>
            </a:r>
            <a:r>
              <a:rPr lang="ru-RU" dirty="0" smtClean="0"/>
              <a:t>" попав до кардинала </a:t>
            </a:r>
            <a:r>
              <a:rPr lang="ru-RU" dirty="0" err="1" smtClean="0"/>
              <a:t>Мазаріні</a:t>
            </a:r>
            <a:r>
              <a:rPr lang="ru-RU" dirty="0" smtClean="0"/>
              <a:t>, а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смерті</a:t>
            </a:r>
            <a:r>
              <a:rPr lang="ru-RU" dirty="0" smtClean="0"/>
              <a:t> разом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всією</a:t>
            </a:r>
            <a:r>
              <a:rPr lang="ru-RU" dirty="0" smtClean="0"/>
              <a:t> </a:t>
            </a:r>
            <a:r>
              <a:rPr lang="ru-RU" dirty="0" err="1" smtClean="0"/>
              <a:t>діамантовою</a:t>
            </a:r>
            <a:r>
              <a:rPr lang="ru-RU" dirty="0" smtClean="0"/>
              <a:t> </a:t>
            </a:r>
            <a:r>
              <a:rPr lang="ru-RU" dirty="0" err="1" smtClean="0"/>
              <a:t>колекцією</a:t>
            </a:r>
            <a:r>
              <a:rPr lang="ru-RU" dirty="0" smtClean="0"/>
              <a:t> кардинала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успадкований</a:t>
            </a:r>
            <a:r>
              <a:rPr lang="ru-RU" dirty="0" smtClean="0"/>
              <a:t> Бурбонами.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Великої</a:t>
            </a:r>
            <a:r>
              <a:rPr lang="ru-RU" dirty="0" smtClean="0"/>
              <a:t> </a:t>
            </a:r>
            <a:r>
              <a:rPr lang="ru-RU" dirty="0" err="1" smtClean="0"/>
              <a:t>французької</a:t>
            </a:r>
            <a:r>
              <a:rPr lang="ru-RU" dirty="0" smtClean="0"/>
              <a:t> </a:t>
            </a:r>
            <a:r>
              <a:rPr lang="ru-RU" dirty="0" err="1" smtClean="0"/>
              <a:t>революції</a:t>
            </a:r>
            <a:r>
              <a:rPr lang="ru-RU" dirty="0" smtClean="0"/>
              <a:t> </a:t>
            </a:r>
            <a:r>
              <a:rPr lang="ru-RU" dirty="0" err="1" smtClean="0"/>
              <a:t>діамант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проданий</a:t>
            </a:r>
            <a:r>
              <a:rPr lang="ru-RU" dirty="0" smtClean="0"/>
              <a:t> Конвентом за 1 </a:t>
            </a:r>
            <a:r>
              <a:rPr lang="ru-RU" dirty="0" err="1" smtClean="0"/>
              <a:t>мільйон</a:t>
            </a:r>
            <a:r>
              <a:rPr lang="ru-RU" dirty="0" smtClean="0"/>
              <a:t> </a:t>
            </a:r>
            <a:r>
              <a:rPr lang="ru-RU" dirty="0" err="1" smtClean="0"/>
              <a:t>франків</a:t>
            </a:r>
            <a:r>
              <a:rPr lang="ru-RU" dirty="0" smtClean="0"/>
              <a:t> одному </a:t>
            </a:r>
            <a:r>
              <a:rPr lang="ru-RU" dirty="0" err="1" smtClean="0"/>
              <a:t>іспанському</a:t>
            </a:r>
            <a:r>
              <a:rPr lang="ru-RU" dirty="0" smtClean="0"/>
              <a:t> </a:t>
            </a:r>
            <a:r>
              <a:rPr lang="ru-RU" dirty="0" err="1" smtClean="0"/>
              <a:t>маркізові</a:t>
            </a:r>
            <a:r>
              <a:rPr lang="ru-RU" dirty="0" smtClean="0"/>
              <a:t>. У 1828-ом року "</a:t>
            </a:r>
            <a:r>
              <a:rPr lang="ru-RU" dirty="0" err="1" smtClean="0"/>
              <a:t>Санси</a:t>
            </a:r>
            <a:r>
              <a:rPr lang="ru-RU" dirty="0" smtClean="0"/>
              <a:t>" купив </a:t>
            </a:r>
            <a:r>
              <a:rPr lang="ru-RU" dirty="0" err="1" smtClean="0"/>
              <a:t>Микола</a:t>
            </a:r>
            <a:r>
              <a:rPr lang="ru-RU" dirty="0" smtClean="0"/>
              <a:t> </a:t>
            </a:r>
            <a:r>
              <a:rPr lang="ru-RU" dirty="0" err="1" smtClean="0"/>
              <a:t>Демідов</a:t>
            </a:r>
            <a:r>
              <a:rPr lang="ru-RU" dirty="0" smtClean="0"/>
              <a:t>, </a:t>
            </a:r>
            <a:r>
              <a:rPr lang="ru-RU" dirty="0" err="1" smtClean="0"/>
              <a:t>представник</a:t>
            </a:r>
            <a:r>
              <a:rPr lang="ru-RU" dirty="0" smtClean="0"/>
              <a:t> роду </a:t>
            </a:r>
            <a:r>
              <a:rPr lang="ru-RU" dirty="0" err="1" smtClean="0"/>
              <a:t>знаменитих</a:t>
            </a:r>
            <a:r>
              <a:rPr lang="ru-RU" dirty="0" smtClean="0"/>
              <a:t> </a:t>
            </a:r>
            <a:r>
              <a:rPr lang="ru-RU" dirty="0" err="1" smtClean="0"/>
              <a:t>уральських</a:t>
            </a:r>
            <a:r>
              <a:rPr lang="ru-RU" dirty="0" smtClean="0"/>
              <a:t> </a:t>
            </a:r>
            <a:r>
              <a:rPr lang="ru-RU" dirty="0" err="1" smtClean="0"/>
              <a:t>заводчиків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мужом</a:t>
            </a:r>
            <a:r>
              <a:rPr lang="ru-RU" dirty="0" smtClean="0"/>
              <a:t> </a:t>
            </a:r>
            <a:r>
              <a:rPr lang="ru-RU" dirty="0" err="1" smtClean="0"/>
              <a:t>принцеси</a:t>
            </a:r>
            <a:r>
              <a:rPr lang="ru-RU" dirty="0" smtClean="0"/>
              <a:t> </a:t>
            </a:r>
            <a:r>
              <a:rPr lang="ru-RU" dirty="0" err="1" smtClean="0"/>
              <a:t>Матільди</a:t>
            </a:r>
            <a:r>
              <a:rPr lang="ru-RU" dirty="0" smtClean="0"/>
              <a:t>, дочки брата Наполеона, - </a:t>
            </a:r>
            <a:r>
              <a:rPr lang="ru-RU" dirty="0" err="1" smtClean="0"/>
              <a:t>Жерома</a:t>
            </a:r>
            <a:r>
              <a:rPr lang="ru-RU" dirty="0" smtClean="0"/>
              <a:t> Бонапарта, короля </a:t>
            </a:r>
            <a:r>
              <a:rPr lang="ru-RU" dirty="0" err="1" smtClean="0"/>
              <a:t>Вестфалії</a:t>
            </a:r>
            <a:r>
              <a:rPr lang="ru-RU" dirty="0" smtClean="0"/>
              <a:t>. В </a:t>
            </a:r>
            <a:r>
              <a:rPr lang="ru-RU" dirty="0" err="1" smtClean="0"/>
              <a:t>кінці</a:t>
            </a:r>
            <a:r>
              <a:rPr lang="ru-RU" dirty="0" smtClean="0"/>
              <a:t> XIX </a:t>
            </a:r>
            <a:r>
              <a:rPr lang="ru-RU" dirty="0" err="1" smtClean="0"/>
              <a:t>століття</a:t>
            </a:r>
            <a:r>
              <a:rPr lang="ru-RU" dirty="0" smtClean="0"/>
              <a:t> "</a:t>
            </a:r>
            <a:r>
              <a:rPr lang="ru-RU" dirty="0" err="1" smtClean="0"/>
              <a:t>Санси</a:t>
            </a:r>
            <a:r>
              <a:rPr lang="ru-RU" dirty="0" smtClean="0"/>
              <a:t>"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куплений</a:t>
            </a:r>
            <a:r>
              <a:rPr lang="ru-RU" dirty="0" smtClean="0"/>
              <a:t> у </a:t>
            </a:r>
            <a:r>
              <a:rPr lang="ru-RU" dirty="0" err="1" smtClean="0"/>
              <a:t>спадкоємців</a:t>
            </a:r>
            <a:r>
              <a:rPr lang="ru-RU" dirty="0" smtClean="0"/>
              <a:t> </a:t>
            </a:r>
            <a:r>
              <a:rPr lang="ru-RU" dirty="0" err="1" smtClean="0"/>
              <a:t>Миколи</a:t>
            </a:r>
            <a:r>
              <a:rPr lang="ru-RU" dirty="0" smtClean="0"/>
              <a:t> </a:t>
            </a:r>
            <a:r>
              <a:rPr lang="ru-RU" dirty="0" err="1" smtClean="0"/>
              <a:t>Демідова</a:t>
            </a:r>
            <a:r>
              <a:rPr lang="ru-RU" dirty="0" smtClean="0"/>
              <a:t> </a:t>
            </a:r>
            <a:r>
              <a:rPr lang="ru-RU" dirty="0" err="1" smtClean="0"/>
              <a:t>американським</a:t>
            </a:r>
            <a:r>
              <a:rPr lang="ru-RU" dirty="0" smtClean="0"/>
              <a:t> дипломатом, а </a:t>
            </a:r>
            <a:r>
              <a:rPr lang="ru-RU" dirty="0" err="1" smtClean="0"/>
              <a:t>пізніше</a:t>
            </a:r>
            <a:r>
              <a:rPr lang="ru-RU" dirty="0" smtClean="0"/>
              <a:t> </a:t>
            </a:r>
            <a:r>
              <a:rPr lang="ru-RU" dirty="0" err="1" smtClean="0"/>
              <a:t>британським</a:t>
            </a:r>
            <a:r>
              <a:rPr lang="ru-RU" dirty="0" smtClean="0"/>
              <a:t> дворянином </a:t>
            </a:r>
            <a:r>
              <a:rPr lang="ru-RU" dirty="0" err="1" smtClean="0"/>
              <a:t>Уїльямом</a:t>
            </a:r>
            <a:r>
              <a:rPr lang="ru-RU" dirty="0" smtClean="0"/>
              <a:t> </a:t>
            </a:r>
            <a:r>
              <a:rPr lang="ru-RU" dirty="0" err="1" smtClean="0"/>
              <a:t>Астором</a:t>
            </a:r>
            <a:r>
              <a:rPr lang="ru-RU" dirty="0" smtClean="0"/>
              <a:t>. У 1978-ом року </a:t>
            </a:r>
            <a:r>
              <a:rPr lang="ru-RU" dirty="0" err="1" smtClean="0"/>
              <a:t>представник</a:t>
            </a:r>
            <a:r>
              <a:rPr lang="ru-RU" dirty="0" smtClean="0"/>
              <a:t> четвертого </a:t>
            </a:r>
            <a:r>
              <a:rPr lang="ru-RU" dirty="0" err="1" smtClean="0"/>
              <a:t>покоління</a:t>
            </a:r>
            <a:r>
              <a:rPr lang="ru-RU" dirty="0" smtClean="0"/>
              <a:t> </a:t>
            </a:r>
            <a:r>
              <a:rPr lang="ru-RU" dirty="0" err="1" smtClean="0"/>
              <a:t>Асторов</a:t>
            </a:r>
            <a:r>
              <a:rPr lang="ru-RU" dirty="0" smtClean="0"/>
              <a:t> продав </a:t>
            </a:r>
            <a:r>
              <a:rPr lang="ru-RU" dirty="0" err="1" smtClean="0"/>
              <a:t>діамант</a:t>
            </a:r>
            <a:r>
              <a:rPr lang="ru-RU" dirty="0" smtClean="0"/>
              <a:t> </a:t>
            </a:r>
            <a:r>
              <a:rPr lang="ru-RU" dirty="0" err="1" smtClean="0"/>
              <a:t>Французькому</a:t>
            </a:r>
            <a:r>
              <a:rPr lang="ru-RU" dirty="0" smtClean="0"/>
              <a:t> </a:t>
            </a:r>
            <a:r>
              <a:rPr lang="ru-RU" dirty="0" err="1" smtClean="0"/>
              <a:t>національному</a:t>
            </a:r>
            <a:r>
              <a:rPr lang="ru-RU" dirty="0" smtClean="0"/>
              <a:t> музею. </a:t>
            </a:r>
          </a:p>
          <a:p>
            <a:endParaRPr lang="ru-RU" dirty="0" smtClean="0"/>
          </a:p>
        </p:txBody>
      </p:sp>
      <p:pic>
        <p:nvPicPr>
          <p:cNvPr id="6146" name="Picture 2" descr="C:\Users\Денис\Desktop\1235482626_pr20060801142740.gif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16" y="2143116"/>
            <a:ext cx="2190765" cy="1643074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 contourW="50800">
            <a:contourClr>
              <a:schemeClr val="accent1">
                <a:lumMod val="40000"/>
                <a:lumOff val="60000"/>
              </a:schemeClr>
            </a:contourClr>
          </a:sp3d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Гортензія</a:t>
            </a:r>
            <a:endParaRPr lang="ru-RU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600200"/>
            <a:ext cx="7143800" cy="5114948"/>
          </a:xfrm>
        </p:spPr>
        <p:txBody>
          <a:bodyPr>
            <a:normAutofit/>
          </a:bodyPr>
          <a:lstStyle/>
          <a:p>
            <a:r>
              <a:rPr lang="ru-RU" dirty="0" err="1" smtClean="0"/>
              <a:t>Унікальний</a:t>
            </a:r>
            <a:r>
              <a:rPr lang="ru-RU" dirty="0" smtClean="0"/>
              <a:t> </a:t>
            </a:r>
            <a:r>
              <a:rPr lang="ru-RU" dirty="0" err="1" smtClean="0"/>
              <a:t>діамант</a:t>
            </a:r>
            <a:r>
              <a:rPr lang="ru-RU" dirty="0" smtClean="0"/>
              <a:t> персикового </a:t>
            </a:r>
            <a:r>
              <a:rPr lang="ru-RU" dirty="0" err="1" smtClean="0"/>
              <a:t>кольору</a:t>
            </a:r>
            <a:r>
              <a:rPr lang="ru-RU" dirty="0" smtClean="0"/>
              <a:t> вагою 20 каратами. Названий на честь </a:t>
            </a:r>
            <a:r>
              <a:rPr lang="ru-RU" dirty="0" err="1" smtClean="0"/>
              <a:t>голландської</a:t>
            </a:r>
            <a:r>
              <a:rPr lang="ru-RU" dirty="0" smtClean="0"/>
              <a:t> </a:t>
            </a:r>
            <a:r>
              <a:rPr lang="ru-RU" dirty="0" err="1" smtClean="0"/>
              <a:t>королеви</a:t>
            </a:r>
            <a:r>
              <a:rPr lang="ru-RU" dirty="0" smtClean="0"/>
              <a:t> </a:t>
            </a:r>
            <a:r>
              <a:rPr lang="ru-RU" dirty="0" err="1" smtClean="0"/>
              <a:t>Гортензії</a:t>
            </a:r>
            <a:r>
              <a:rPr lang="ru-RU" dirty="0" smtClean="0"/>
              <a:t> де</a:t>
            </a:r>
            <a:r>
              <a:rPr lang="uk-UA" dirty="0" smtClean="0"/>
              <a:t> </a:t>
            </a:r>
            <a:r>
              <a:rPr lang="uk-UA" dirty="0" err="1" smtClean="0"/>
              <a:t>Беахарніс</a:t>
            </a:r>
            <a:r>
              <a:rPr lang="uk-UA" dirty="0" smtClean="0"/>
              <a:t>, яка була дочкою Жозефіни і приймальною дочкою Наполеона Бонапарта. З часів Людовика </a:t>
            </a:r>
            <a:r>
              <a:rPr lang="en-US" dirty="0" smtClean="0"/>
              <a:t>XIV </a:t>
            </a:r>
            <a:r>
              <a:rPr lang="uk-UA" dirty="0" smtClean="0"/>
              <a:t>діамант Гортензія належав французькій королівській сім'ї. Зараз демонструється в Луврі. </a:t>
            </a:r>
          </a:p>
          <a:p>
            <a:endParaRPr lang="ru-RU" dirty="0" smtClean="0"/>
          </a:p>
        </p:txBody>
      </p:sp>
      <p:pic>
        <p:nvPicPr>
          <p:cNvPr id="7170" name="Picture 2" descr="C:\Users\Денис\Desktop\bril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20990" y="2143116"/>
            <a:ext cx="1151538" cy="1928826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 contourW="50800">
            <a:contourClr>
              <a:schemeClr val="accent1">
                <a:lumMod val="20000"/>
                <a:lumOff val="80000"/>
              </a:schemeClr>
            </a:contourClr>
          </a:sp3d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53</TotalTime>
  <Words>1288</Words>
  <Application>Microsoft Office PowerPoint</Application>
  <PresentationFormat>Экран (4:3)</PresentationFormat>
  <Paragraphs>37</Paragraphs>
  <Slides>10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Техническая</vt:lpstr>
      <vt:lpstr>Алмази</vt:lpstr>
      <vt:lpstr>Діаманти</vt:lpstr>
      <vt:lpstr>Таємниці діамантів</vt:lpstr>
      <vt:lpstr> Кохінор </vt:lpstr>
      <vt:lpstr>Велика зірка Африки</vt:lpstr>
      <vt:lpstr>Око ідола</vt:lpstr>
      <vt:lpstr>Регент</vt:lpstr>
      <vt:lpstr>Санси</vt:lpstr>
      <vt:lpstr>Гортензія</vt:lpstr>
      <vt:lpstr>Як відрізнити діамант від підробки чи імітації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Алмази</dc:title>
  <dc:creator>Axiles</dc:creator>
  <cp:lastModifiedBy>Admin</cp:lastModifiedBy>
  <cp:revision>9</cp:revision>
  <dcterms:created xsi:type="dcterms:W3CDTF">2009-07-26T17:22:18Z</dcterms:created>
  <dcterms:modified xsi:type="dcterms:W3CDTF">2010-11-30T11:12:27Z</dcterms:modified>
</cp:coreProperties>
</file>