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8715404" cy="235745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Роль нафти у сучасному світі  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658296"/>
            <a:ext cx="7772400" cy="1199704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Підготував учень 11 класу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Войтюк</a:t>
            </a:r>
            <a:r>
              <a:rPr lang="uk-UA" dirty="0" smtClean="0">
                <a:solidFill>
                  <a:schemeClr val="tx1"/>
                </a:solidFill>
              </a:rPr>
              <a:t> Дмитро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Lenovo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571744"/>
            <a:ext cx="4157674" cy="240956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142984"/>
            <a:ext cx="7429520" cy="300039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		Нафта</a:t>
            </a:r>
            <a:r>
              <a:rPr lang="vi-VN" dirty="0" smtClean="0"/>
              <a:t>— горюча </a:t>
            </a:r>
            <a:r>
              <a:rPr lang="uk-UA" dirty="0" smtClean="0"/>
              <a:t>корисна копалина</a:t>
            </a:r>
            <a:r>
              <a:rPr lang="vi-VN" dirty="0" smtClean="0"/>
              <a:t>, складна </a:t>
            </a:r>
            <a:r>
              <a:rPr lang="uk-UA" dirty="0" smtClean="0"/>
              <a:t>суміш вуглеводнів</a:t>
            </a:r>
            <a:r>
              <a:rPr lang="vi-VN" dirty="0" smtClean="0"/>
              <a:t> різних класів з невеликою кількістю органічних кисневих, сірчистих і азотних сполук, що являє собою густу маслянисту</a:t>
            </a:r>
            <a:r>
              <a:rPr lang="uk-UA" dirty="0" smtClean="0"/>
              <a:t> рідину</a:t>
            </a:r>
            <a:r>
              <a:rPr lang="vi-VN" dirty="0" smtClean="0"/>
              <a:t>. Забарвлення в неї червоно-коричневе, буває жовто-зелене і чорне, іноді зустрічається безбарвна нафта.</a:t>
            </a:r>
            <a:r>
              <a:rPr lang="vi-VN" baseline="30000" dirty="0" smtClean="0"/>
              <a:t> </a:t>
            </a:r>
            <a:r>
              <a:rPr lang="vi-VN" dirty="0" smtClean="0"/>
              <a:t> Нафта має характерний запах, легша за воду, у воді нерозчинна.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Нафта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0" name="Picture 2" descr="C:\Users\Lenovo\Downloads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143380"/>
            <a:ext cx="3993582" cy="1643074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-357222" y="1214422"/>
            <a:ext cx="4929222" cy="47149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Нафту</a:t>
            </a:r>
            <a:r>
              <a:rPr lang="ru-RU" dirty="0" smtClean="0"/>
              <a:t> почали </a:t>
            </a:r>
            <a:r>
              <a:rPr lang="ru-RU" dirty="0" err="1" smtClean="0"/>
              <a:t>добувати</a:t>
            </a:r>
            <a:r>
              <a:rPr lang="ru-RU" dirty="0" smtClean="0"/>
              <a:t> на </a:t>
            </a:r>
            <a:r>
              <a:rPr lang="ru-RU" dirty="0" err="1" smtClean="0"/>
              <a:t>березі</a:t>
            </a:r>
            <a:r>
              <a:rPr lang="ru-RU" dirty="0" smtClean="0"/>
              <a:t> </a:t>
            </a:r>
            <a:r>
              <a:rPr lang="ru-RU" dirty="0" err="1" smtClean="0"/>
              <a:t>Єфрату</a:t>
            </a:r>
            <a:r>
              <a:rPr lang="ru-RU" dirty="0" smtClean="0"/>
              <a:t> за 6-4 тис. </a:t>
            </a:r>
            <a:r>
              <a:rPr lang="ru-RU" dirty="0" err="1" smtClean="0"/>
              <a:t>років</a:t>
            </a:r>
            <a:r>
              <a:rPr lang="ru-RU" dirty="0" smtClean="0"/>
              <a:t> до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ери</a:t>
            </a:r>
            <a:r>
              <a:rPr lang="ru-RU" dirty="0" smtClean="0"/>
              <a:t>. </a:t>
            </a:r>
            <a:r>
              <a:rPr lang="ru-RU" dirty="0" err="1" smtClean="0"/>
              <a:t>Застосовувалася</a:t>
            </a:r>
            <a:r>
              <a:rPr lang="ru-RU" dirty="0" smtClean="0"/>
              <a:t> вона </a:t>
            </a:r>
            <a:r>
              <a:rPr lang="ru-RU" dirty="0" err="1" smtClean="0"/>
              <a:t>і</a:t>
            </a:r>
            <a:r>
              <a:rPr lang="ru-RU" dirty="0" smtClean="0"/>
              <a:t> як </a:t>
            </a:r>
            <a:r>
              <a:rPr lang="ru-RU" dirty="0" err="1" smtClean="0"/>
              <a:t>ліки</a:t>
            </a:r>
            <a:r>
              <a:rPr lang="ru-RU" dirty="0" smtClean="0"/>
              <a:t>. </a:t>
            </a:r>
            <a:r>
              <a:rPr lang="ru-RU" dirty="0" err="1" smtClean="0"/>
              <a:t>Стародавні</a:t>
            </a:r>
            <a:r>
              <a:rPr lang="ru-RU" dirty="0" smtClean="0"/>
              <a:t> </a:t>
            </a:r>
            <a:r>
              <a:rPr lang="ru-RU" dirty="0" err="1" smtClean="0"/>
              <a:t>Єгиптяни</a:t>
            </a:r>
            <a:r>
              <a:rPr lang="ru-RU" dirty="0" smtClean="0"/>
              <a:t> 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 асфальт (</a:t>
            </a:r>
            <a:r>
              <a:rPr lang="ru-RU" dirty="0" err="1" smtClean="0"/>
              <a:t>окиснену</a:t>
            </a:r>
            <a:r>
              <a:rPr lang="ru-RU" dirty="0" smtClean="0"/>
              <a:t> </a:t>
            </a:r>
            <a:r>
              <a:rPr lang="ru-RU" dirty="0" err="1" smtClean="0"/>
              <a:t>нафту</a:t>
            </a:r>
            <a:r>
              <a:rPr lang="ru-RU" dirty="0" smtClean="0"/>
              <a:t>) для </a:t>
            </a:r>
            <a:r>
              <a:rPr lang="ru-RU" dirty="0" err="1" smtClean="0"/>
              <a:t>бальзамування</a:t>
            </a:r>
            <a:r>
              <a:rPr lang="ru-RU" dirty="0" smtClean="0"/>
              <a:t>. </a:t>
            </a:r>
            <a:r>
              <a:rPr lang="ru-RU" dirty="0" err="1" smtClean="0"/>
              <a:t>Нафтові</a:t>
            </a:r>
            <a:r>
              <a:rPr lang="ru-RU" dirty="0" smtClean="0"/>
              <a:t> </a:t>
            </a:r>
            <a:r>
              <a:rPr lang="ru-RU" dirty="0" err="1" smtClean="0"/>
              <a:t>бітуми</a:t>
            </a:r>
            <a:r>
              <a:rPr lang="ru-RU" dirty="0" smtClean="0"/>
              <a:t> </a:t>
            </a:r>
            <a:r>
              <a:rPr lang="ru-RU" dirty="0" err="1" smtClean="0"/>
              <a:t>використовувалися</a:t>
            </a:r>
            <a:r>
              <a:rPr lang="ru-RU" dirty="0" smtClean="0"/>
              <a:t> для </a:t>
            </a:r>
            <a:r>
              <a:rPr lang="ru-RU" dirty="0" err="1" smtClean="0"/>
              <a:t>приготування</a:t>
            </a:r>
            <a:r>
              <a:rPr lang="ru-RU" dirty="0" smtClean="0"/>
              <a:t> </a:t>
            </a:r>
            <a:r>
              <a:rPr lang="ru-RU" dirty="0" err="1" smtClean="0"/>
              <a:t>будівельних</a:t>
            </a:r>
            <a:r>
              <a:rPr lang="ru-RU" dirty="0" smtClean="0"/>
              <a:t> </a:t>
            </a:r>
            <a:r>
              <a:rPr lang="ru-RU" dirty="0" err="1" smtClean="0"/>
              <a:t>розчинів</a:t>
            </a:r>
            <a:r>
              <a:rPr lang="ru-RU" dirty="0" smtClean="0"/>
              <a:t>. </a:t>
            </a:r>
            <a:r>
              <a:rPr lang="ru-RU" dirty="0" err="1" smtClean="0"/>
              <a:t>Нафта</a:t>
            </a:r>
            <a:r>
              <a:rPr lang="ru-RU" dirty="0" smtClean="0"/>
              <a:t> входила до складу «</a:t>
            </a:r>
            <a:r>
              <a:rPr lang="ru-RU" dirty="0" err="1" smtClean="0"/>
              <a:t>грецького</a:t>
            </a:r>
            <a:r>
              <a:rPr lang="ru-RU" dirty="0" smtClean="0"/>
              <a:t> </a:t>
            </a:r>
            <a:r>
              <a:rPr lang="ru-RU" dirty="0" err="1" smtClean="0"/>
              <a:t>вогню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  <p:pic>
        <p:nvPicPr>
          <p:cNvPr id="5" name="Содержимое 4" descr="images (2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99220" y="2285992"/>
            <a:ext cx="4525717" cy="271543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Історія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357298"/>
            <a:ext cx="6429388" cy="478634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призначенням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70%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dirty="0" err="1" smtClean="0"/>
              <a:t>Основними</a:t>
            </a:r>
            <a:r>
              <a:rPr lang="ru-RU" dirty="0" smtClean="0"/>
              <a:t> видами </a:t>
            </a:r>
            <a:r>
              <a:rPr lang="ru-RU" dirty="0" err="1" smtClean="0"/>
              <a:t>енергоресурсів</a:t>
            </a:r>
            <a:r>
              <a:rPr lang="ru-RU" dirty="0" smtClean="0"/>
              <a:t> є: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нафта</a:t>
            </a:r>
            <a:r>
              <a:rPr lang="ru-RU" dirty="0" smtClean="0"/>
              <a:t>, </a:t>
            </a:r>
            <a:r>
              <a:rPr lang="ru-RU" dirty="0" err="1" smtClean="0"/>
              <a:t>природний</a:t>
            </a:r>
            <a:r>
              <a:rPr lang="ru-RU" dirty="0" smtClean="0"/>
              <a:t> газ, </a:t>
            </a:r>
            <a:r>
              <a:rPr lang="ru-RU" dirty="0" err="1" smtClean="0"/>
              <a:t>гідро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електроенергія</a:t>
            </a:r>
            <a:r>
              <a:rPr lang="ru-RU" dirty="0" smtClean="0"/>
              <a:t>, </a:t>
            </a:r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..</a:t>
            </a:r>
            <a:br>
              <a:rPr lang="ru-RU" dirty="0" smtClean="0"/>
            </a:br>
            <a:r>
              <a:rPr lang="ru-RU" dirty="0" smtClean="0"/>
              <a:t>До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	-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невисока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 smtClean="0"/>
              <a:t>добування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	-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безвідходної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отриманням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палив та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ru-RU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Переваги</a:t>
            </a:r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нафти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C:\Users\Lenovo\Downloads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285992"/>
            <a:ext cx="1849491" cy="2290762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		</a:t>
            </a:r>
            <a:r>
              <a:rPr lang="ru-RU" sz="1800" dirty="0" err="1" smtClean="0"/>
              <a:t>Нафта</a:t>
            </a:r>
            <a:r>
              <a:rPr lang="ru-RU" sz="1800" dirty="0" smtClean="0"/>
              <a:t> </a:t>
            </a:r>
            <a:r>
              <a:rPr lang="ru-RU" sz="1800" dirty="0" err="1" smtClean="0"/>
              <a:t>являє</a:t>
            </a:r>
            <a:r>
              <a:rPr lang="ru-RU" sz="1800" dirty="0" smtClean="0"/>
              <a:t> собою </a:t>
            </a:r>
            <a:r>
              <a:rPr lang="ru-RU" sz="1800" dirty="0" err="1" smtClean="0"/>
              <a:t>складну</a:t>
            </a:r>
            <a:r>
              <a:rPr lang="ru-RU" sz="1800" dirty="0" smtClean="0"/>
              <a:t> </a:t>
            </a:r>
            <a:r>
              <a:rPr lang="ru-RU" sz="1800" dirty="0" err="1" smtClean="0"/>
              <a:t>суміш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органічних</a:t>
            </a:r>
            <a:r>
              <a:rPr lang="ru-RU" sz="1800" dirty="0" smtClean="0"/>
              <a:t> та гетеро </a:t>
            </a:r>
            <a:r>
              <a:rPr lang="ru-RU" sz="1800" dirty="0" err="1" smtClean="0"/>
              <a:t>органічних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сполук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	До складу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 </a:t>
            </a:r>
            <a:r>
              <a:rPr lang="ru-RU" sz="1800" dirty="0" err="1" smtClean="0"/>
              <a:t>входять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сотні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вуглеводнів</a:t>
            </a:r>
            <a:r>
              <a:rPr lang="ru-RU" sz="1800" dirty="0" smtClean="0"/>
              <a:t>. </a:t>
            </a:r>
            <a:r>
              <a:rPr lang="ru-RU" sz="1800" dirty="0" err="1" smtClean="0"/>
              <a:t>Повністю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розділити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нафту</a:t>
            </a:r>
            <a:r>
              <a:rPr lang="ru-RU" sz="1800" dirty="0" smtClean="0"/>
              <a:t> на </a:t>
            </a:r>
            <a:r>
              <a:rPr lang="ru-RU" sz="1800" dirty="0" err="1" smtClean="0"/>
              <a:t>індивідуальні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сполуки</a:t>
            </a:r>
            <a:r>
              <a:rPr lang="ru-RU" sz="1800" dirty="0" smtClean="0"/>
              <a:t> </a:t>
            </a:r>
            <a:r>
              <a:rPr lang="ru-RU" sz="1800" dirty="0" err="1" smtClean="0"/>
              <a:t>неможливо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err="1" smtClean="0"/>
              <a:t>Значення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енергетики</a:t>
            </a:r>
            <a:r>
              <a:rPr lang="ru-RU" sz="1800" dirty="0" smtClean="0"/>
              <a:t>, транспорту,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галузей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надто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велике</a:t>
            </a:r>
            <a:r>
              <a:rPr lang="ru-RU" sz="1800" dirty="0" smtClean="0"/>
              <a:t>.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виробляються</a:t>
            </a:r>
            <a:r>
              <a:rPr lang="ru-RU" sz="1800" dirty="0" smtClean="0"/>
              <a:t> все </a:t>
            </a:r>
            <a:r>
              <a:rPr lang="ru-RU" sz="1800" dirty="0" err="1" smtClean="0"/>
              <a:t>можливі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види</a:t>
            </a:r>
            <a:r>
              <a:rPr lang="ru-RU" sz="1800" dirty="0" smtClean="0"/>
              <a:t> </a:t>
            </a:r>
            <a:r>
              <a:rPr lang="ru-RU" sz="1800" dirty="0" err="1" smtClean="0"/>
              <a:t>рідкого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палива</a:t>
            </a:r>
            <a:r>
              <a:rPr lang="ru-RU" sz="1800" dirty="0" smtClean="0"/>
              <a:t> (бензин, керосин, </a:t>
            </a:r>
            <a:r>
              <a:rPr lang="ru-RU" sz="1800" dirty="0" err="1" smtClean="0"/>
              <a:t>дизпаливо</a:t>
            </a:r>
            <a:r>
              <a:rPr lang="ru-RU" sz="1800" dirty="0" smtClean="0"/>
              <a:t>, </a:t>
            </a:r>
            <a:r>
              <a:rPr lang="ru-RU" sz="1800" dirty="0" err="1" smtClean="0"/>
              <a:t>газотурбінне</a:t>
            </a:r>
            <a:r>
              <a:rPr lang="ru-RU" sz="1800" dirty="0" smtClean="0"/>
              <a:t>, </a:t>
            </a:r>
            <a:r>
              <a:rPr lang="ru-RU" sz="1800" dirty="0" err="1" smtClean="0"/>
              <a:t>котельне</a:t>
            </a:r>
            <a:r>
              <a:rPr lang="ru-RU" sz="1800" dirty="0" smtClean="0"/>
              <a:t>), </a:t>
            </a:r>
            <a:r>
              <a:rPr lang="ru-RU" sz="1800" dirty="0" err="1" smtClean="0"/>
              <a:t>змащувальні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спеціальні</a:t>
            </a:r>
            <a:r>
              <a:rPr lang="ru-RU" sz="1800" dirty="0" smtClean="0"/>
              <a:t> масла, </a:t>
            </a:r>
            <a:r>
              <a:rPr lang="ru-RU" sz="1800" dirty="0" err="1" smtClean="0"/>
              <a:t>пластичні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мастила</a:t>
            </a:r>
            <a:r>
              <a:rPr lang="ru-RU" sz="1800" dirty="0" smtClean="0"/>
              <a:t>, </a:t>
            </a:r>
            <a:r>
              <a:rPr lang="ru-RU" sz="1800" dirty="0" err="1" smtClean="0"/>
              <a:t>парафіни</a:t>
            </a:r>
            <a:r>
              <a:rPr lang="ru-RU" sz="1800" dirty="0" smtClean="0"/>
              <a:t>, сажа, </a:t>
            </a:r>
            <a:r>
              <a:rPr lang="ru-RU" sz="1800" dirty="0" err="1" smtClean="0"/>
              <a:t>бітуми</a:t>
            </a:r>
            <a:r>
              <a:rPr lang="ru-RU" sz="1800" dirty="0" smtClean="0"/>
              <a:t>, </a:t>
            </a:r>
            <a:r>
              <a:rPr lang="ru-RU" sz="1800" dirty="0" err="1" smtClean="0"/>
              <a:t>нафтові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кокси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 </a:t>
            </a:r>
            <a:r>
              <a:rPr lang="ru-RU" sz="1800" dirty="0" err="1" smtClean="0"/>
              <a:t>товарні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продукти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	</a:t>
            </a:r>
            <a:r>
              <a:rPr lang="ru-RU" sz="1800" dirty="0" err="1" smtClean="0"/>
              <a:t>Отримані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переробці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 </a:t>
            </a:r>
            <a:r>
              <a:rPr lang="ru-RU" sz="1800" dirty="0" err="1" smtClean="0"/>
              <a:t>легкі</a:t>
            </a:r>
            <a:r>
              <a:rPr lang="ru-RU" sz="1800" dirty="0" smtClean="0"/>
              <a:t> </a:t>
            </a:r>
            <a:r>
              <a:rPr lang="ru-RU" sz="1800" dirty="0" err="1" smtClean="0"/>
              <a:t>алкани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алкени</a:t>
            </a:r>
            <a:r>
              <a:rPr lang="ru-RU" sz="1800" dirty="0" smtClean="0"/>
              <a:t>, </a:t>
            </a:r>
            <a:r>
              <a:rPr lang="ru-RU" sz="1800" dirty="0" err="1" smtClean="0"/>
              <a:t>рідкі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тверді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парафіни</a:t>
            </a:r>
            <a:r>
              <a:rPr lang="ru-RU" sz="1800" dirty="0" smtClean="0"/>
              <a:t>, </a:t>
            </a:r>
            <a:r>
              <a:rPr lang="ru-RU" sz="1800" dirty="0" err="1" smtClean="0"/>
              <a:t>індивідуальні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ароматичні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вуглеводні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являють</a:t>
            </a:r>
            <a:r>
              <a:rPr lang="ru-RU" sz="1800" dirty="0" smtClean="0"/>
              <a:t> собою </a:t>
            </a:r>
            <a:r>
              <a:rPr lang="ru-RU" sz="1800" dirty="0" err="1" smtClean="0"/>
              <a:t>цінну</a:t>
            </a:r>
            <a:r>
              <a:rPr lang="ru-RU" sz="1800" dirty="0" smtClean="0"/>
              <a:t> </a:t>
            </a:r>
            <a:r>
              <a:rPr lang="ru-RU" sz="1800" dirty="0" err="1" smtClean="0"/>
              <a:t>сировину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подальшої</a:t>
            </a:r>
            <a:r>
              <a:rPr lang="ru-RU" sz="1800" dirty="0" smtClean="0"/>
              <a:t> </a:t>
            </a:r>
            <a:r>
              <a:rPr lang="ru-RU" sz="1800" dirty="0" err="1" smtClean="0"/>
              <a:t>хімічної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переробки</a:t>
            </a:r>
            <a:r>
              <a:rPr lang="ru-RU" sz="1800" dirty="0" smtClean="0"/>
              <a:t> (</a:t>
            </a:r>
            <a:r>
              <a:rPr lang="ru-RU" sz="1800" dirty="0" err="1" smtClean="0"/>
              <a:t>нафтохімічного</a:t>
            </a:r>
            <a:r>
              <a:rPr lang="ru-RU" sz="1800" dirty="0" smtClean="0"/>
              <a:t> синтезу). 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нафтохімічного</a:t>
            </a:r>
            <a:r>
              <a:rPr lang="ru-RU" sz="1800" dirty="0" smtClean="0"/>
              <a:t> синтезу </a:t>
            </a:r>
            <a:r>
              <a:rPr lang="ru-RU" sz="1800" dirty="0" err="1" smtClean="0"/>
              <a:t>отримують</a:t>
            </a:r>
            <a:r>
              <a:rPr lang="ru-RU" sz="1800" dirty="0" smtClean="0"/>
              <a:t> все </a:t>
            </a:r>
            <a:r>
              <a:rPr lang="ru-RU" sz="1800" dirty="0" err="1" smtClean="0"/>
              <a:t>можливі</a:t>
            </a:r>
            <a:r>
              <a:rPr lang="ru-RU" sz="1800" dirty="0" smtClean="0"/>
              <a:t> </a:t>
            </a:r>
            <a:r>
              <a:rPr lang="ru-RU" sz="1800" dirty="0" err="1" smtClean="0"/>
              <a:t>пластичні</a:t>
            </a:r>
            <a:r>
              <a:rPr lang="ru-RU" sz="1800" dirty="0" smtClean="0"/>
              <a:t> масла, </a:t>
            </a:r>
            <a:r>
              <a:rPr lang="ru-RU" sz="1800" dirty="0" err="1" smtClean="0"/>
              <a:t>синтетичні</a:t>
            </a:r>
            <a:r>
              <a:rPr lang="ru-RU" sz="1800" dirty="0" smtClean="0"/>
              <a:t> смоли </a:t>
            </a:r>
            <a:r>
              <a:rPr lang="ru-RU" sz="1800" dirty="0" err="1" smtClean="0"/>
              <a:t>і</a:t>
            </a:r>
            <a:r>
              <a:rPr lang="ru-RU" sz="1800" dirty="0" smtClean="0"/>
              <a:t> каучуки, </a:t>
            </a:r>
            <a:r>
              <a:rPr lang="ru-RU" sz="1800" dirty="0" err="1" smtClean="0"/>
              <a:t>синтетичні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миючі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засоби</a:t>
            </a:r>
            <a:r>
              <a:rPr lang="ru-RU" sz="1800" dirty="0" smtClean="0"/>
              <a:t>, </a:t>
            </a:r>
            <a:r>
              <a:rPr lang="ru-RU" sz="1800" dirty="0" err="1" smtClean="0"/>
              <a:t>індивідуальні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кислоти</a:t>
            </a:r>
            <a:r>
              <a:rPr lang="ru-RU" sz="1800" dirty="0" smtClean="0"/>
              <a:t>, </a:t>
            </a:r>
            <a:r>
              <a:rPr lang="ru-RU" sz="1800" dirty="0" err="1" smtClean="0"/>
              <a:t>спирти</a:t>
            </a:r>
            <a:r>
              <a:rPr lang="ru-RU" sz="1800" dirty="0" smtClean="0"/>
              <a:t>, </a:t>
            </a:r>
            <a:r>
              <a:rPr lang="ru-RU" sz="1800" dirty="0" err="1" smtClean="0"/>
              <a:t>альдегіди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кетони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err="1" smtClean="0"/>
              <a:t>Використання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сировини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звільняє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велику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продуктів</a:t>
            </a:r>
            <a:r>
              <a:rPr lang="ru-RU" sz="1800" dirty="0" smtClean="0"/>
              <a:t> (зерно, </a:t>
            </a:r>
            <a:r>
              <a:rPr lang="ru-RU" sz="1800" dirty="0" err="1" smtClean="0"/>
              <a:t>картопля</a:t>
            </a:r>
            <a:r>
              <a:rPr lang="ru-RU" sz="1800" dirty="0" smtClean="0"/>
              <a:t>, </a:t>
            </a:r>
            <a:r>
              <a:rPr lang="ru-RU" sz="1800" dirty="0" err="1" smtClean="0"/>
              <a:t>жири</a:t>
            </a:r>
            <a:r>
              <a:rPr lang="ru-RU" sz="1800" dirty="0" smtClean="0"/>
              <a:t>),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раніше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використовувалися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технічні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цілі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-2143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Роль </a:t>
            </a:r>
            <a:r>
              <a:rPr lang="ru-RU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нафти</a:t>
            </a:r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в </a:t>
            </a:r>
            <a:r>
              <a:rPr lang="ru-RU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сучасному</a:t>
            </a:r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світі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0" y="1000108"/>
            <a:ext cx="5715008" cy="521497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На </a:t>
            </a:r>
            <a:r>
              <a:rPr lang="ru-RU" dirty="0" err="1" smtClean="0"/>
              <a:t>території</a:t>
            </a:r>
            <a:r>
              <a:rPr lang="ru-RU" dirty="0" smtClean="0"/>
              <a:t> </a:t>
            </a:r>
            <a:r>
              <a:rPr lang="ru-RU" dirty="0" err="1" smtClean="0"/>
              <a:t>України</a:t>
            </a:r>
            <a:r>
              <a:rPr lang="ru-RU" dirty="0" smtClean="0"/>
              <a:t> </a:t>
            </a:r>
            <a:r>
              <a:rPr lang="ru-RU" dirty="0" err="1" smtClean="0"/>
              <a:t>поклади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у </a:t>
            </a:r>
            <a:r>
              <a:rPr lang="ru-RU" dirty="0" err="1" smtClean="0"/>
              <a:t>Передкарпатті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 </a:t>
            </a:r>
            <a:r>
              <a:rPr lang="ru-RU" dirty="0" err="1" smtClean="0"/>
              <a:t>Дніпровсько-Донецьких</a:t>
            </a:r>
            <a:r>
              <a:rPr lang="ru-RU" dirty="0" smtClean="0"/>
              <a:t> областях та на </a:t>
            </a:r>
            <a:r>
              <a:rPr lang="ru-RU" dirty="0" err="1" smtClean="0"/>
              <a:t>шельфі</a:t>
            </a:r>
            <a:r>
              <a:rPr lang="ru-RU" dirty="0" smtClean="0"/>
              <a:t> Чорного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Азовського</a:t>
            </a:r>
            <a:r>
              <a:rPr lang="ru-RU" dirty="0" smtClean="0"/>
              <a:t> </a:t>
            </a:r>
            <a:r>
              <a:rPr lang="ru-RU" dirty="0" err="1" smtClean="0"/>
              <a:t>морів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(за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 тут </a:t>
            </a:r>
            <a:r>
              <a:rPr lang="ru-RU" dirty="0" err="1" smtClean="0"/>
              <a:t>найбільші</a:t>
            </a:r>
            <a:r>
              <a:rPr lang="ru-RU" dirty="0" smtClean="0"/>
              <a:t> — 3 </a:t>
            </a:r>
            <a:r>
              <a:rPr lang="ru-RU" dirty="0" err="1" smtClean="0"/>
              <a:t>трильйони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газу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,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 — 25-30%).</a:t>
            </a:r>
            <a:br>
              <a:rPr lang="ru-RU" dirty="0" smtClean="0"/>
            </a:br>
            <a:r>
              <a:rPr lang="ru-RU" dirty="0" smtClean="0"/>
              <a:t>Станом на </a:t>
            </a:r>
            <a:r>
              <a:rPr lang="ru-RU" dirty="0" err="1" smtClean="0"/>
              <a:t>кінець</a:t>
            </a:r>
            <a:r>
              <a:rPr lang="ru-RU" dirty="0" smtClean="0"/>
              <a:t> ХХ ст. </a:t>
            </a:r>
            <a:r>
              <a:rPr lang="ru-RU" dirty="0" err="1" smtClean="0"/>
              <a:t>початкові</a:t>
            </a:r>
            <a:r>
              <a:rPr lang="ru-RU" dirty="0" smtClean="0"/>
              <a:t> </a:t>
            </a:r>
            <a:r>
              <a:rPr lang="ru-RU" dirty="0" err="1" smtClean="0"/>
              <a:t>потенційні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оцінювалися</a:t>
            </a:r>
            <a:r>
              <a:rPr lang="ru-RU" dirty="0" smtClean="0"/>
              <a:t> в 1,33 </a:t>
            </a:r>
            <a:r>
              <a:rPr lang="ru-RU" dirty="0" err="1" smtClean="0"/>
              <a:t>млрд</a:t>
            </a:r>
            <a:r>
              <a:rPr lang="ru-RU" dirty="0" smtClean="0"/>
              <a:t> т, а газового конденсату — 376,2 </a:t>
            </a:r>
            <a:r>
              <a:rPr lang="ru-RU" dirty="0" err="1" smtClean="0"/>
              <a:t>млн</a:t>
            </a:r>
            <a:r>
              <a:rPr lang="ru-RU" dirty="0" smtClean="0"/>
              <a:t> т. </a:t>
            </a:r>
            <a:r>
              <a:rPr lang="ru-RU" dirty="0" err="1" smtClean="0"/>
              <a:t>Державним</a:t>
            </a:r>
            <a:r>
              <a:rPr lang="ru-RU" dirty="0" smtClean="0"/>
              <a:t> балансом </a:t>
            </a:r>
            <a:r>
              <a:rPr lang="ru-RU" dirty="0" err="1" smtClean="0"/>
              <a:t>враховано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130 </a:t>
            </a:r>
            <a:r>
              <a:rPr lang="ru-RU" dirty="0" err="1" smtClean="0"/>
              <a:t>родовищ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151 газового конденсату. </a:t>
            </a:r>
            <a:r>
              <a:rPr lang="ru-RU" dirty="0" err="1" smtClean="0"/>
              <a:t>Розвіданість</a:t>
            </a:r>
            <a:r>
              <a:rPr lang="ru-RU" dirty="0" smtClean="0"/>
              <a:t> </a:t>
            </a:r>
            <a:r>
              <a:rPr lang="ru-RU" dirty="0" err="1" smtClean="0"/>
              <a:t>початкових</a:t>
            </a:r>
            <a:r>
              <a:rPr lang="ru-RU" dirty="0" smtClean="0"/>
              <a:t>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становить 33,0%, газового конденсату — 37,0%, а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виробленості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21,6% та 15,9%.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10-12% </a:t>
            </a:r>
            <a:r>
              <a:rPr lang="ru-RU" dirty="0" err="1" smtClean="0"/>
              <a:t>забезпечена</a:t>
            </a:r>
            <a:r>
              <a:rPr lang="ru-RU" dirty="0" smtClean="0"/>
              <a:t> </a:t>
            </a:r>
            <a:r>
              <a:rPr lang="ru-RU" dirty="0" err="1" smtClean="0"/>
              <a:t>нафтою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Boryslaw_1920_post_car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15008" y="2140611"/>
            <a:ext cx="3428992" cy="224592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Нафта в Україні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8" y="4357695"/>
            <a:ext cx="3428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Панорама м. Борислава. </a:t>
            </a:r>
            <a:r>
              <a:rPr lang="ru-RU" sz="1100" dirty="0" err="1" smtClean="0"/>
              <a:t>Нафтові</a:t>
            </a:r>
            <a:r>
              <a:rPr lang="ru-RU" sz="1100" dirty="0" smtClean="0"/>
              <a:t> </a:t>
            </a:r>
            <a:r>
              <a:rPr lang="ru-RU" sz="1100" dirty="0" err="1" smtClean="0"/>
              <a:t>вежі</a:t>
            </a:r>
            <a:r>
              <a:rPr lang="ru-RU" sz="1100" dirty="0" smtClean="0"/>
              <a:t>. </a:t>
            </a:r>
            <a:r>
              <a:rPr lang="ru-RU" sz="1100" dirty="0" err="1" smtClean="0"/>
              <a:t>Поштова</a:t>
            </a:r>
            <a:r>
              <a:rPr lang="ru-RU" sz="1100" dirty="0" smtClean="0"/>
              <a:t> </a:t>
            </a:r>
            <a:r>
              <a:rPr lang="ru-RU" sz="1100" dirty="0" err="1" smtClean="0"/>
              <a:t>листівка</a:t>
            </a:r>
            <a:r>
              <a:rPr lang="ru-RU" sz="1100" dirty="0" smtClean="0"/>
              <a:t> 1920-ті </a:t>
            </a:r>
            <a:r>
              <a:rPr lang="ru-RU" sz="1100" dirty="0" err="1" smtClean="0"/>
              <a:t>рр</a:t>
            </a:r>
            <a:r>
              <a:rPr lang="ru-RU" sz="1100" dirty="0" smtClean="0"/>
              <a:t>.</a:t>
            </a:r>
            <a:endParaRPr lang="ru-RU" sz="11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иробники_нафт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4823677" cy="40005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Видобуток</a:t>
            </a:r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нафти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1026" name="Picture 2" descr="C:\Users\Lenovo\Downloads\загруженное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143380"/>
            <a:ext cx="2762270" cy="207170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142985"/>
            <a:ext cx="5429256" cy="50006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Нафта</a:t>
            </a:r>
            <a:r>
              <a:rPr lang="ru-RU" dirty="0" smtClean="0"/>
              <a:t> — </a:t>
            </a:r>
            <a:r>
              <a:rPr lang="ru-RU" dirty="0" err="1" smtClean="0"/>
              <a:t>найважливіше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рідкого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, </a:t>
            </a:r>
            <a:r>
              <a:rPr lang="ru-RU" dirty="0" err="1" smtClean="0"/>
              <a:t>мастил</a:t>
            </a:r>
            <a:r>
              <a:rPr lang="ru-RU" dirty="0" smtClean="0"/>
              <a:t>, </a:t>
            </a:r>
            <a:r>
              <a:rPr lang="ru-RU" dirty="0" err="1" smtClean="0"/>
              <a:t>сировина</a:t>
            </a:r>
            <a:r>
              <a:rPr lang="ru-RU" dirty="0" smtClean="0"/>
              <a:t> для </a:t>
            </a:r>
            <a:r>
              <a:rPr lang="ru-RU" dirty="0" err="1" smtClean="0"/>
              <a:t>синтетичних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Нафта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провідне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світовому</a:t>
            </a:r>
            <a:r>
              <a:rPr lang="ru-RU" dirty="0" smtClean="0"/>
              <a:t> </a:t>
            </a:r>
            <a:r>
              <a:rPr lang="ru-RU" dirty="0" err="1" smtClean="0"/>
              <a:t>паливно-енергетичному</a:t>
            </a:r>
            <a:r>
              <a:rPr lang="ru-RU" dirty="0" smtClean="0"/>
              <a:t> </a:t>
            </a:r>
            <a:r>
              <a:rPr lang="ru-RU" dirty="0" err="1" smtClean="0"/>
              <a:t>господарстві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в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споживанні</a:t>
            </a:r>
            <a:r>
              <a:rPr lang="ru-RU" dirty="0" smtClean="0"/>
              <a:t> </a:t>
            </a:r>
            <a:r>
              <a:rPr lang="ru-RU" dirty="0" err="1" smtClean="0"/>
              <a:t>енергоресурсів</a:t>
            </a:r>
            <a:r>
              <a:rPr lang="ru-RU" dirty="0" smtClean="0"/>
              <a:t> </a:t>
            </a:r>
            <a:r>
              <a:rPr lang="ru-RU" dirty="0" err="1" smtClean="0"/>
              <a:t>безперервно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: 3% в 1900 р., 5% перед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світовою</a:t>
            </a:r>
            <a:r>
              <a:rPr lang="ru-RU" dirty="0" smtClean="0"/>
              <a:t> </a:t>
            </a:r>
            <a:r>
              <a:rPr lang="ru-RU" dirty="0" err="1" smtClean="0"/>
              <a:t>війною</a:t>
            </a:r>
            <a:r>
              <a:rPr lang="ru-RU" dirty="0" smtClean="0"/>
              <a:t> 1914–1918 </a:t>
            </a:r>
            <a:r>
              <a:rPr lang="ru-RU" dirty="0" err="1" smtClean="0"/>
              <a:t>рр</a:t>
            </a:r>
            <a:r>
              <a:rPr lang="ru-RU" dirty="0" smtClean="0"/>
              <a:t>., 17,5% </a:t>
            </a:r>
            <a:r>
              <a:rPr lang="ru-RU" dirty="0" err="1" smtClean="0"/>
              <a:t>напередодні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1939–1945 </a:t>
            </a:r>
            <a:r>
              <a:rPr lang="ru-RU" dirty="0" err="1" smtClean="0"/>
              <a:t>рр</a:t>
            </a:r>
            <a:r>
              <a:rPr lang="ru-RU" dirty="0" smtClean="0"/>
              <a:t>., 24% у 1950 р., 41,5% у 1972 р., 48% в 2004 р. У </a:t>
            </a:r>
            <a:r>
              <a:rPr lang="ru-RU" dirty="0" err="1" smtClean="0"/>
              <a:t>перспективі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буде </a:t>
            </a:r>
            <a:r>
              <a:rPr lang="ru-RU" dirty="0" err="1" smtClean="0"/>
              <a:t>меншати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атомної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Застосування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2050" name="Picture 2" descr="C:\Users\Lenovo\Downloads\загруженное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8600" y="2428868"/>
            <a:ext cx="3625400" cy="270510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0024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Дякую за Увагу!!!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43</Words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Роль нафти у сучасному світі  </vt:lpstr>
      <vt:lpstr>Нафта</vt:lpstr>
      <vt:lpstr>Історія</vt:lpstr>
      <vt:lpstr>Переваги нафти</vt:lpstr>
      <vt:lpstr>Роль нафти в сучасному світі</vt:lpstr>
      <vt:lpstr>Нафта в Україні</vt:lpstr>
      <vt:lpstr>Видобуток нафти </vt:lpstr>
      <vt:lpstr>Застосування 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10</cp:revision>
  <dcterms:created xsi:type="dcterms:W3CDTF">2013-12-01T09:13:57Z</dcterms:created>
  <dcterms:modified xsi:type="dcterms:W3CDTF">2013-12-03T14:11:55Z</dcterms:modified>
</cp:coreProperties>
</file>