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B0F8F56-66B3-4A21-A058-AC502B87F826}" type="datetimeFigureOut">
              <a:rPr lang="uk-UA" smtClean="0"/>
              <a:t>07.04.2014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ED9562C-6EE4-4C64-A0BE-D7FB88314FAB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204864"/>
            <a:ext cx="7175351" cy="1793167"/>
          </a:xfrm>
        </p:spPr>
        <p:txBody>
          <a:bodyPr/>
          <a:lstStyle/>
          <a:p>
            <a:r>
              <a:rPr lang="uk-UA" dirty="0" smtClean="0"/>
              <a:t>Рідкі кристали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964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17693"/>
            <a:ext cx="878497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Ще</a:t>
            </a:r>
            <a:r>
              <a:rPr lang="ru-RU" dirty="0"/>
              <a:t> один приклад </a:t>
            </a:r>
            <a:r>
              <a:rPr lang="ru-RU" dirty="0" err="1"/>
              <a:t>ефективності</a:t>
            </a:r>
            <a:r>
              <a:rPr lang="ru-RU" dirty="0"/>
              <a:t> союзу </a:t>
            </a:r>
            <a:r>
              <a:rPr lang="ru-RU" dirty="0" err="1"/>
              <a:t>матричних</a:t>
            </a:r>
            <a:r>
              <a:rPr lang="ru-RU" dirty="0"/>
              <a:t> </a:t>
            </a:r>
            <a:r>
              <a:rPr lang="ru-RU" dirty="0" err="1"/>
              <a:t>дисплеїв</a:t>
            </a:r>
            <a:r>
              <a:rPr lang="ru-RU" dirty="0"/>
              <a:t> на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кристалах</a:t>
            </a:r>
            <a:r>
              <a:rPr lang="ru-RU" dirty="0"/>
              <a:t> і </a:t>
            </a:r>
            <a:r>
              <a:rPr lang="ru-RU" dirty="0" err="1"/>
              <a:t>мікроелектронної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сучасні</a:t>
            </a:r>
            <a:r>
              <a:rPr lang="ru-RU" dirty="0"/>
              <a:t> </a:t>
            </a:r>
            <a:r>
              <a:rPr lang="ru-RU" dirty="0" err="1"/>
              <a:t>електронні</a:t>
            </a:r>
            <a:r>
              <a:rPr lang="ru-RU" dirty="0"/>
              <a:t> словники, </a:t>
            </a:r>
            <a:r>
              <a:rPr lang="ru-RU" dirty="0" err="1"/>
              <a:t>які</a:t>
            </a:r>
            <a:r>
              <a:rPr lang="ru-RU" dirty="0"/>
              <a:t> почали </a:t>
            </a:r>
            <a:r>
              <a:rPr lang="ru-RU" dirty="0" err="1"/>
              <a:t>випускати</a:t>
            </a:r>
            <a:r>
              <a:rPr lang="ru-RU" dirty="0"/>
              <a:t> </a:t>
            </a:r>
            <a:r>
              <a:rPr lang="ru-RU" dirty="0" err="1" smtClean="0"/>
              <a:t>вЯпонії</a:t>
            </a:r>
            <a:r>
              <a:rPr lang="ru-RU" dirty="0"/>
              <a:t>. Вони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мініатюрні</a:t>
            </a:r>
            <a:r>
              <a:rPr lang="ru-RU" dirty="0"/>
              <a:t> </a:t>
            </a:r>
            <a:r>
              <a:rPr lang="ru-RU" dirty="0" err="1"/>
              <a:t>обчислювальні</a:t>
            </a:r>
            <a:r>
              <a:rPr lang="ru-RU" dirty="0"/>
              <a:t> машинки </a:t>
            </a:r>
            <a:r>
              <a:rPr lang="ru-RU" dirty="0" err="1"/>
              <a:t>розміром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звичайний</a:t>
            </a:r>
            <a:r>
              <a:rPr lang="ru-RU" dirty="0"/>
              <a:t> </a:t>
            </a:r>
            <a:r>
              <a:rPr lang="ru-RU" dirty="0" err="1"/>
              <a:t>кишеньковий</a:t>
            </a:r>
            <a:r>
              <a:rPr lang="ru-RU" dirty="0"/>
              <a:t> </a:t>
            </a:r>
            <a:r>
              <a:rPr lang="ru-RU" dirty="0" err="1"/>
              <a:t>мікрокалькулятор</a:t>
            </a:r>
            <a:r>
              <a:rPr lang="ru-RU" dirty="0"/>
              <a:t>, в </a:t>
            </a:r>
            <a:r>
              <a:rPr lang="ru-RU" dirty="0" err="1"/>
              <a:t>пам'ять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введені</a:t>
            </a:r>
            <a:r>
              <a:rPr lang="ru-RU" dirty="0"/>
              <a:t> слова на </a:t>
            </a:r>
            <a:r>
              <a:rPr lang="ru-RU" dirty="0" err="1"/>
              <a:t>двох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) </a:t>
            </a:r>
            <a:r>
              <a:rPr lang="ru-RU" dirty="0" err="1"/>
              <a:t>мовах</a:t>
            </a:r>
            <a:r>
              <a:rPr lang="ru-RU" dirty="0"/>
              <a:t> і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забезпечені</a:t>
            </a:r>
            <a:r>
              <a:rPr lang="ru-RU" dirty="0"/>
              <a:t> </a:t>
            </a:r>
            <a:r>
              <a:rPr lang="ru-RU" dirty="0" err="1"/>
              <a:t>матричним</a:t>
            </a:r>
            <a:r>
              <a:rPr lang="ru-RU" dirty="0"/>
              <a:t> </a:t>
            </a:r>
            <a:r>
              <a:rPr lang="ru-RU" dirty="0" err="1"/>
              <a:t>дисплеєм</a:t>
            </a:r>
            <a:r>
              <a:rPr lang="ru-RU" dirty="0"/>
              <a:t> і </a:t>
            </a:r>
            <a:r>
              <a:rPr lang="ru-RU" dirty="0" err="1"/>
              <a:t>клавіатурою</a:t>
            </a:r>
            <a:r>
              <a:rPr lang="ru-RU" dirty="0"/>
              <a:t> з </a:t>
            </a:r>
            <a:r>
              <a:rPr lang="ru-RU" dirty="0" err="1"/>
              <a:t>алфавітом</a:t>
            </a:r>
            <a:r>
              <a:rPr lang="ru-RU" dirty="0"/>
              <a:t>. </a:t>
            </a:r>
            <a:r>
              <a:rPr lang="ru-RU" dirty="0" err="1"/>
              <a:t>Набираючи</a:t>
            </a:r>
            <a:r>
              <a:rPr lang="ru-RU" dirty="0"/>
              <a:t> на </a:t>
            </a:r>
            <a:r>
              <a:rPr lang="ru-RU" dirty="0" err="1"/>
              <a:t>клавіатурі</a:t>
            </a:r>
            <a:r>
              <a:rPr lang="ru-RU" dirty="0"/>
              <a:t> слово на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мові</a:t>
            </a:r>
            <a:r>
              <a:rPr lang="ru-RU" dirty="0"/>
              <a:t>,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вмить</a:t>
            </a:r>
            <a:r>
              <a:rPr lang="ru-RU" dirty="0"/>
              <a:t> </a:t>
            </a:r>
            <a:r>
              <a:rPr lang="ru-RU" dirty="0" err="1"/>
              <a:t>отримуєте</a:t>
            </a:r>
            <a:r>
              <a:rPr lang="ru-RU" dirty="0"/>
              <a:t> на </a:t>
            </a:r>
            <a:r>
              <a:rPr lang="ru-RU" dirty="0" err="1"/>
              <a:t>дисплеї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переклад </a:t>
            </a:r>
            <a:r>
              <a:rPr lang="ru-RU" dirty="0" err="1"/>
              <a:t>іншою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. </a:t>
            </a:r>
            <a:r>
              <a:rPr lang="ru-RU" dirty="0" err="1"/>
              <a:t>Уявіть</a:t>
            </a:r>
            <a:r>
              <a:rPr lang="ru-RU" dirty="0"/>
              <a:t> </a:t>
            </a:r>
            <a:r>
              <a:rPr lang="ru-RU" dirty="0" err="1"/>
              <a:t>собі</a:t>
            </a:r>
            <a:r>
              <a:rPr lang="ru-RU" dirty="0"/>
              <a:t>, як </a:t>
            </a:r>
            <a:r>
              <a:rPr lang="ru-RU" dirty="0" err="1"/>
              <a:t>покращає</a:t>
            </a:r>
            <a:r>
              <a:rPr lang="ru-RU" dirty="0"/>
              <a:t> і </a:t>
            </a:r>
            <a:r>
              <a:rPr lang="ru-RU" dirty="0" err="1"/>
              <a:t>полегшиться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 в </a:t>
            </a:r>
            <a:r>
              <a:rPr lang="ru-RU" dirty="0" err="1"/>
              <a:t>школі</a:t>
            </a:r>
            <a:r>
              <a:rPr lang="ru-RU" dirty="0"/>
              <a:t> і у </a:t>
            </a:r>
            <a:r>
              <a:rPr lang="ru-RU" dirty="0" err="1"/>
              <a:t>вузі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учень</a:t>
            </a:r>
            <a:r>
              <a:rPr lang="ru-RU" dirty="0"/>
              <a:t> буде </a:t>
            </a:r>
            <a:r>
              <a:rPr lang="ru-RU" dirty="0" err="1"/>
              <a:t>забезпечений</a:t>
            </a:r>
            <a:r>
              <a:rPr lang="ru-RU" dirty="0"/>
              <a:t> </a:t>
            </a:r>
            <a:r>
              <a:rPr lang="ru-RU" dirty="0" err="1"/>
              <a:t>подібним</a:t>
            </a:r>
            <a:r>
              <a:rPr lang="ru-RU" dirty="0"/>
              <a:t> словником. А </a:t>
            </a:r>
            <a:r>
              <a:rPr lang="ru-RU" dirty="0" err="1"/>
              <a:t>спостерігаючи</a:t>
            </a:r>
            <a:r>
              <a:rPr lang="ru-RU" dirty="0"/>
              <a:t>, як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вироби</a:t>
            </a:r>
            <a:r>
              <a:rPr lang="ru-RU" dirty="0"/>
              <a:t> </a:t>
            </a:r>
            <a:r>
              <a:rPr lang="ru-RU" dirty="0" err="1"/>
              <a:t>мікроелектроніки</a:t>
            </a:r>
            <a:r>
              <a:rPr lang="ru-RU" dirty="0"/>
              <a:t> </a:t>
            </a:r>
            <a:r>
              <a:rPr lang="ru-RU" dirty="0" err="1"/>
              <a:t>упроваджуються</a:t>
            </a:r>
            <a:r>
              <a:rPr lang="ru-RU" dirty="0"/>
              <a:t> в наше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з </a:t>
            </a:r>
            <a:r>
              <a:rPr lang="ru-RU" dirty="0" err="1"/>
              <a:t>упевненістю</a:t>
            </a:r>
            <a:r>
              <a:rPr lang="ru-RU" dirty="0"/>
              <a:t> </a:t>
            </a:r>
            <a:r>
              <a:rPr lang="ru-RU" dirty="0" err="1"/>
              <a:t>сказати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час не за горами. Легко </a:t>
            </a:r>
            <a:r>
              <a:rPr lang="ru-RU" dirty="0" err="1"/>
              <a:t>уявити</a:t>
            </a:r>
            <a:r>
              <a:rPr lang="ru-RU" dirty="0"/>
              <a:t> і шляхи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вдосконалення</a:t>
            </a:r>
            <a:r>
              <a:rPr lang="ru-RU" dirty="0"/>
              <a:t> таких </a:t>
            </a:r>
            <a:r>
              <a:rPr lang="ru-RU" dirty="0" err="1"/>
              <a:t>словників-перекладачів</a:t>
            </a:r>
            <a:r>
              <a:rPr lang="ru-RU" dirty="0"/>
              <a:t>: </a:t>
            </a:r>
            <a:r>
              <a:rPr lang="ru-RU" dirty="0" err="1"/>
              <a:t>перекладається</a:t>
            </a:r>
            <a:r>
              <a:rPr lang="ru-RU" dirty="0"/>
              <a:t> не </a:t>
            </a:r>
            <a:r>
              <a:rPr lang="ru-RU" dirty="0" err="1"/>
              <a:t>одне</a:t>
            </a:r>
            <a:r>
              <a:rPr lang="ru-RU" dirty="0"/>
              <a:t> слово, а </a:t>
            </a:r>
            <a:r>
              <a:rPr lang="ru-RU" dirty="0" err="1"/>
              <a:t>ціле</a:t>
            </a:r>
            <a:r>
              <a:rPr lang="ru-RU" dirty="0"/>
              <a:t> </a:t>
            </a:r>
            <a:r>
              <a:rPr lang="ru-RU" dirty="0" err="1"/>
              <a:t>речення</a:t>
            </a:r>
            <a:r>
              <a:rPr lang="ru-RU" dirty="0"/>
              <a:t>. </a:t>
            </a:r>
            <a:r>
              <a:rPr lang="ru-RU" dirty="0" err="1"/>
              <a:t>Крім</a:t>
            </a:r>
            <a:r>
              <a:rPr lang="ru-RU" dirty="0"/>
              <a:t> того, переклад </a:t>
            </a:r>
            <a:r>
              <a:rPr lang="ru-RU" dirty="0" err="1"/>
              <a:t>може</a:t>
            </a:r>
            <a:r>
              <a:rPr lang="ru-RU" dirty="0"/>
              <a:t> бути і озвучений. Словом, </a:t>
            </a:r>
            <a:r>
              <a:rPr lang="ru-RU" dirty="0" err="1"/>
              <a:t>впровадження</a:t>
            </a:r>
            <a:r>
              <a:rPr lang="ru-RU" dirty="0"/>
              <a:t> таких </a:t>
            </a:r>
            <a:r>
              <a:rPr lang="ru-RU" dirty="0" err="1"/>
              <a:t>словників-перекладачів</a:t>
            </a:r>
            <a:r>
              <a:rPr lang="ru-RU" dirty="0"/>
              <a:t> </a:t>
            </a:r>
            <a:r>
              <a:rPr lang="ru-RU" dirty="0" err="1"/>
              <a:t>обіцяє</a:t>
            </a:r>
            <a:r>
              <a:rPr lang="ru-RU" dirty="0"/>
              <a:t> </a:t>
            </a:r>
            <a:r>
              <a:rPr lang="ru-RU" dirty="0" err="1"/>
              <a:t>революцію</a:t>
            </a:r>
            <a:r>
              <a:rPr lang="ru-RU" dirty="0"/>
              <a:t> у </a:t>
            </a:r>
            <a:r>
              <a:rPr lang="ru-RU" dirty="0" err="1"/>
              <a:t>вивченні</a:t>
            </a:r>
            <a:r>
              <a:rPr lang="ru-RU" dirty="0"/>
              <a:t> </a:t>
            </a:r>
            <a:r>
              <a:rPr lang="ru-RU" dirty="0" err="1"/>
              <a:t>мов</a:t>
            </a:r>
            <a:r>
              <a:rPr lang="ru-RU" dirty="0"/>
              <a:t> і </a:t>
            </a:r>
            <a:r>
              <a:rPr lang="ru-RU" dirty="0" err="1"/>
              <a:t>техніці</a:t>
            </a:r>
            <a:r>
              <a:rPr lang="ru-RU" dirty="0"/>
              <a:t> перекладу.</a:t>
            </a:r>
          </a:p>
          <a:p>
            <a:pPr algn="just"/>
            <a:r>
              <a:rPr lang="ru-RU" dirty="0" err="1"/>
              <a:t>Поява</a:t>
            </a:r>
            <a:r>
              <a:rPr lang="ru-RU" dirty="0"/>
              <a:t> в </a:t>
            </a:r>
            <a:r>
              <a:rPr lang="ru-RU" dirty="0" err="1"/>
              <a:t>нашому</a:t>
            </a:r>
            <a:r>
              <a:rPr lang="ru-RU" dirty="0"/>
              <a:t>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органайзерів</a:t>
            </a:r>
            <a:r>
              <a:rPr lang="ru-RU" dirty="0"/>
              <a:t>, </a:t>
            </a:r>
            <a:r>
              <a:rPr lang="ru-RU" dirty="0" err="1"/>
              <a:t>здатних</a:t>
            </a:r>
            <a:r>
              <a:rPr lang="ru-RU" dirty="0"/>
              <a:t> </a:t>
            </a:r>
            <a:r>
              <a:rPr lang="ru-RU" dirty="0" err="1"/>
              <a:t>нагромаджувати</a:t>
            </a:r>
            <a:r>
              <a:rPr lang="ru-RU" dirty="0"/>
              <a:t>, </a:t>
            </a:r>
            <a:r>
              <a:rPr lang="ru-RU" dirty="0" err="1"/>
              <a:t>обробляти</a:t>
            </a:r>
            <a:r>
              <a:rPr lang="ru-RU" dirty="0"/>
              <a:t> і </a:t>
            </a:r>
            <a:r>
              <a:rPr lang="ru-RU" dirty="0" err="1"/>
              <a:t>аналізувати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користувачеві</a:t>
            </a:r>
            <a:r>
              <a:rPr lang="ru-RU" dirty="0"/>
              <a:t> вести </a:t>
            </a:r>
            <a:r>
              <a:rPr lang="ru-RU" dirty="0" err="1"/>
              <a:t>індивідуальне</a:t>
            </a:r>
            <a:r>
              <a:rPr lang="ru-RU" dirty="0"/>
              <a:t> </a:t>
            </a:r>
            <a:r>
              <a:rPr lang="ru-RU" dirty="0" err="1"/>
              <a:t>планування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часу, </a:t>
            </a:r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ряду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пов'язаних</a:t>
            </a:r>
            <a:r>
              <a:rPr lang="ru-RU" dirty="0"/>
              <a:t> з контактами, </a:t>
            </a:r>
            <a:r>
              <a:rPr lang="ru-RU" dirty="0" err="1"/>
              <a:t>зустрічами</a:t>
            </a:r>
            <a:r>
              <a:rPr lang="ru-RU" dirty="0"/>
              <a:t> і так </a:t>
            </a:r>
            <a:r>
              <a:rPr lang="ru-RU" dirty="0" err="1"/>
              <a:t>далі</a:t>
            </a:r>
            <a:r>
              <a:rPr lang="ru-RU" dirty="0"/>
              <a:t>. Органайзер </a:t>
            </a:r>
            <a:r>
              <a:rPr lang="ru-RU" dirty="0" err="1"/>
              <a:t>завчасно</a:t>
            </a:r>
            <a:r>
              <a:rPr lang="ru-RU" dirty="0"/>
              <a:t> </a:t>
            </a:r>
            <a:r>
              <a:rPr lang="ru-RU" dirty="0" err="1"/>
              <a:t>нагадає</a:t>
            </a:r>
            <a:r>
              <a:rPr lang="ru-RU" dirty="0"/>
              <a:t> про </a:t>
            </a:r>
            <a:r>
              <a:rPr lang="ru-RU" dirty="0" err="1"/>
              <a:t>настання</a:t>
            </a:r>
            <a:r>
              <a:rPr lang="ru-RU" dirty="0"/>
              <a:t> часу і </a:t>
            </a:r>
            <a:r>
              <a:rPr lang="ru-RU" dirty="0" err="1"/>
              <a:t>дати</a:t>
            </a:r>
            <a:r>
              <a:rPr lang="ru-RU" dirty="0"/>
              <a:t> особливо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.</a:t>
            </a:r>
          </a:p>
          <a:p>
            <a:pPr algn="just"/>
            <a:r>
              <a:rPr lang="ru-RU" dirty="0" err="1"/>
              <a:t>Мініатюризація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в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в основному через </a:t>
            </a:r>
            <a:r>
              <a:rPr lang="ru-RU" dirty="0" err="1"/>
              <a:t>зменшення</a:t>
            </a:r>
            <a:r>
              <a:rPr lang="ru-RU" dirty="0"/>
              <a:t> дисплея. Як видно, </a:t>
            </a:r>
            <a:r>
              <a:rPr lang="ru-RU" dirty="0" err="1"/>
              <a:t>рідкокристалічний</a:t>
            </a:r>
            <a:r>
              <a:rPr lang="ru-RU" dirty="0"/>
              <a:t> дисплей </a:t>
            </a:r>
            <a:r>
              <a:rPr lang="ru-RU" dirty="0" err="1"/>
              <a:t>вирішує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задачу </a:t>
            </a:r>
            <a:r>
              <a:rPr lang="ru-RU" dirty="0" err="1"/>
              <a:t>дуже</a:t>
            </a:r>
            <a:r>
              <a:rPr lang="ru-RU" dirty="0"/>
              <a:t> просто.</a:t>
            </a:r>
          </a:p>
        </p:txBody>
      </p:sp>
    </p:spTree>
    <p:extLst>
      <p:ext uri="{BB962C8B-B14F-4D97-AF65-F5344CB8AC3E}">
        <p14:creationId xmlns:p14="http://schemas.microsoft.com/office/powerpoint/2010/main" val="412455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Виготовлення</a:t>
            </a:r>
            <a:r>
              <a:rPr lang="ru-RU" b="1" dirty="0"/>
              <a:t> </a:t>
            </a:r>
            <a:r>
              <a:rPr lang="ru-RU" b="1" dirty="0" err="1"/>
              <a:t>інтегральних</a:t>
            </a:r>
            <a:r>
              <a:rPr lang="ru-RU" b="1" dirty="0"/>
              <a:t> </a:t>
            </a:r>
            <a:r>
              <a:rPr lang="ru-RU" b="1" dirty="0" smtClean="0"/>
              <a:t>схем</a:t>
            </a:r>
          </a:p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Союз</a:t>
            </a:r>
            <a:r>
              <a:rPr lang="ru-RU" dirty="0"/>
              <a:t> </a:t>
            </a:r>
            <a:r>
              <a:rPr lang="ru-RU" dirty="0" err="1"/>
              <a:t>мікроелектроніки</a:t>
            </a:r>
            <a:r>
              <a:rPr lang="ru-RU" dirty="0"/>
              <a:t> і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кристалів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надзвичайно</a:t>
            </a:r>
            <a:r>
              <a:rPr lang="ru-RU" dirty="0"/>
              <a:t> </a:t>
            </a:r>
            <a:r>
              <a:rPr lang="ru-RU" dirty="0" err="1"/>
              <a:t>ефективним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в готовому </a:t>
            </a:r>
            <a:r>
              <a:rPr lang="ru-RU" dirty="0" err="1"/>
              <a:t>виробі</a:t>
            </a:r>
            <a:r>
              <a:rPr lang="ru-RU" dirty="0"/>
              <a:t>, але і на </a:t>
            </a:r>
            <a:r>
              <a:rPr lang="ru-RU" dirty="0" err="1"/>
              <a:t>стадії</a:t>
            </a:r>
            <a:r>
              <a:rPr lang="ru-RU" dirty="0"/>
              <a:t> </a:t>
            </a: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інтегральних</a:t>
            </a:r>
            <a:r>
              <a:rPr lang="ru-RU" dirty="0"/>
              <a:t> схем. Як </a:t>
            </a:r>
            <a:r>
              <a:rPr lang="ru-RU" dirty="0" err="1"/>
              <a:t>відомо</a:t>
            </a:r>
            <a:r>
              <a:rPr lang="ru-RU" dirty="0"/>
              <a:t>, одним з </a:t>
            </a:r>
            <a:r>
              <a:rPr lang="ru-RU" dirty="0" err="1"/>
              <a:t>етапів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мікросхем</a:t>
            </a:r>
            <a:r>
              <a:rPr lang="ru-RU" dirty="0"/>
              <a:t> є </a:t>
            </a:r>
            <a:r>
              <a:rPr lang="ru-RU" dirty="0" err="1"/>
              <a:t>фотолітографія</a:t>
            </a:r>
            <a:r>
              <a:rPr lang="ru-RU" dirty="0"/>
              <a:t>, яка </a:t>
            </a:r>
            <a:r>
              <a:rPr lang="ru-RU" dirty="0" err="1"/>
              <a:t>полягає</a:t>
            </a:r>
            <a:r>
              <a:rPr lang="ru-RU" dirty="0"/>
              <a:t> в </a:t>
            </a:r>
            <a:r>
              <a:rPr lang="ru-RU" dirty="0" err="1"/>
              <a:t>нанесенні</a:t>
            </a:r>
            <a:r>
              <a:rPr lang="ru-RU" dirty="0"/>
              <a:t> на </a:t>
            </a:r>
            <a:r>
              <a:rPr lang="ru-RU" dirty="0" err="1"/>
              <a:t>поверхню</a:t>
            </a:r>
            <a:r>
              <a:rPr lang="ru-RU" dirty="0"/>
              <a:t> </a:t>
            </a:r>
            <a:r>
              <a:rPr lang="ru-RU" dirty="0" err="1"/>
              <a:t>напівпровідникового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 </a:t>
            </a:r>
            <a:r>
              <a:rPr lang="ru-RU" dirty="0" err="1"/>
              <a:t>спеціальних</a:t>
            </a:r>
            <a:r>
              <a:rPr lang="ru-RU" dirty="0"/>
              <a:t> масок, а </a:t>
            </a:r>
            <a:r>
              <a:rPr lang="ru-RU" dirty="0" err="1"/>
              <a:t>потім</a:t>
            </a:r>
            <a:r>
              <a:rPr lang="ru-RU" dirty="0"/>
              <a:t> у </a:t>
            </a:r>
            <a:r>
              <a:rPr lang="ru-RU" dirty="0" err="1"/>
              <a:t>витравленні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фотографічної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так </a:t>
            </a:r>
            <a:r>
              <a:rPr lang="ru-RU" dirty="0" err="1"/>
              <a:t>званих</a:t>
            </a:r>
            <a:r>
              <a:rPr lang="ru-RU" dirty="0"/>
              <a:t> </a:t>
            </a:r>
            <a:r>
              <a:rPr lang="ru-RU" dirty="0" err="1"/>
              <a:t>літографічних</a:t>
            </a:r>
            <a:r>
              <a:rPr lang="ru-RU" dirty="0"/>
              <a:t> </a:t>
            </a:r>
            <a:r>
              <a:rPr lang="ru-RU" dirty="0" err="1"/>
              <a:t>вікон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вікна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</a:t>
            </a:r>
            <a:r>
              <a:rPr lang="ru-RU" dirty="0" err="1"/>
              <a:t>перетворяться</a:t>
            </a:r>
            <a:r>
              <a:rPr lang="ru-RU" dirty="0"/>
              <a:t> в </a:t>
            </a:r>
            <a:r>
              <a:rPr lang="ru-RU" dirty="0" err="1"/>
              <a:t>елементи</a:t>
            </a:r>
            <a:r>
              <a:rPr lang="ru-RU" dirty="0"/>
              <a:t> і </a:t>
            </a:r>
            <a:r>
              <a:rPr lang="ru-RU" dirty="0" err="1"/>
              <a:t>з'єднання</a:t>
            </a:r>
            <a:r>
              <a:rPr lang="ru-RU" dirty="0"/>
              <a:t> </a:t>
            </a:r>
            <a:r>
              <a:rPr lang="ru-RU" dirty="0" err="1"/>
              <a:t>мікроелектронної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наскільки</a:t>
            </a:r>
            <a:r>
              <a:rPr lang="ru-RU" dirty="0"/>
              <a:t> </a:t>
            </a:r>
            <a:r>
              <a:rPr lang="ru-RU" dirty="0" err="1"/>
              <a:t>малі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вікон</a:t>
            </a:r>
            <a:r>
              <a:rPr lang="ru-RU" dirty="0"/>
              <a:t>, </a:t>
            </a:r>
            <a:r>
              <a:rPr lang="ru-RU" dirty="0" err="1"/>
              <a:t>залежить</a:t>
            </a:r>
            <a:r>
              <a:rPr lang="ru-RU" dirty="0"/>
              <a:t> число </a:t>
            </a:r>
            <a:r>
              <a:rPr lang="ru-RU" dirty="0" err="1"/>
              <a:t>елементів</a:t>
            </a:r>
            <a:r>
              <a:rPr lang="ru-RU" dirty="0"/>
              <a:t> </a:t>
            </a:r>
            <a:r>
              <a:rPr lang="ru-RU" dirty="0" err="1"/>
              <a:t>схеми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розміщені</a:t>
            </a:r>
            <a:r>
              <a:rPr lang="ru-RU" dirty="0"/>
              <a:t> на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 </a:t>
            </a:r>
            <a:r>
              <a:rPr lang="ru-RU" dirty="0" err="1"/>
              <a:t>напівпровідника</a:t>
            </a:r>
            <a:r>
              <a:rPr lang="ru-RU" dirty="0"/>
              <a:t>, 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точності</a:t>
            </a:r>
            <a:r>
              <a:rPr lang="ru-RU" dirty="0"/>
              <a:t> і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витравлення</a:t>
            </a:r>
            <a:r>
              <a:rPr lang="ru-RU" dirty="0"/>
              <a:t> </a:t>
            </a:r>
            <a:r>
              <a:rPr lang="ru-RU" dirty="0" err="1"/>
              <a:t>вікон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мікросхеми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Не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корисним</a:t>
            </a:r>
            <a:r>
              <a:rPr lang="ru-RU" dirty="0"/>
              <a:t> </a:t>
            </a:r>
            <a:r>
              <a:rPr lang="ru-RU" dirty="0" err="1"/>
              <a:t>виявилося</a:t>
            </a:r>
            <a:r>
              <a:rPr lang="ru-RU" dirty="0"/>
              <a:t>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кристалів</a:t>
            </a:r>
            <a:r>
              <a:rPr lang="ru-RU" dirty="0"/>
              <a:t> (</a:t>
            </a:r>
            <a:r>
              <a:rPr lang="ru-RU" dirty="0" err="1"/>
              <a:t>тепер</a:t>
            </a:r>
            <a:r>
              <a:rPr lang="ru-RU" dirty="0"/>
              <a:t> уже </a:t>
            </a:r>
            <a:r>
              <a:rPr lang="ru-RU" dirty="0" err="1"/>
              <a:t>нематичних</a:t>
            </a:r>
            <a:r>
              <a:rPr lang="ru-RU" dirty="0"/>
              <a:t>) на </a:t>
            </a:r>
            <a:r>
              <a:rPr lang="ru-RU" dirty="0" err="1"/>
              <a:t>стадії</a:t>
            </a:r>
            <a:r>
              <a:rPr lang="ru-RU" dirty="0"/>
              <a:t> контролю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літографічних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на </a:t>
            </a:r>
            <a:r>
              <a:rPr lang="ru-RU" dirty="0" err="1"/>
              <a:t>напівпровідникову</a:t>
            </a:r>
            <a:r>
              <a:rPr lang="ru-RU" dirty="0"/>
              <a:t> пластину з </a:t>
            </a:r>
            <a:r>
              <a:rPr lang="ru-RU" dirty="0" err="1"/>
              <a:t>протравленими</a:t>
            </a:r>
            <a:r>
              <a:rPr lang="ru-RU" dirty="0"/>
              <a:t> </a:t>
            </a:r>
            <a:r>
              <a:rPr lang="ru-RU" dirty="0" err="1"/>
              <a:t>літографічними</a:t>
            </a:r>
            <a:r>
              <a:rPr lang="ru-RU" dirty="0"/>
              <a:t> </a:t>
            </a:r>
            <a:r>
              <a:rPr lang="ru-RU" dirty="0" err="1"/>
              <a:t>вікнами</a:t>
            </a:r>
            <a:r>
              <a:rPr lang="ru-RU" dirty="0"/>
              <a:t> наноситься </a:t>
            </a:r>
            <a:r>
              <a:rPr lang="ru-RU" dirty="0" err="1"/>
              <a:t>орієнтований</a:t>
            </a:r>
            <a:r>
              <a:rPr lang="ru-RU" dirty="0"/>
              <a:t> шар </a:t>
            </a:r>
            <a:r>
              <a:rPr lang="ru-RU" dirty="0" err="1"/>
              <a:t>нематика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прикладається</a:t>
            </a:r>
            <a:r>
              <a:rPr lang="ru-RU" dirty="0"/>
              <a:t> </a:t>
            </a:r>
            <a:r>
              <a:rPr lang="ru-RU" dirty="0" err="1"/>
              <a:t>електрична</a:t>
            </a:r>
            <a:r>
              <a:rPr lang="ru-RU" dirty="0"/>
              <a:t> </a:t>
            </a:r>
            <a:r>
              <a:rPr lang="ru-RU" dirty="0" err="1"/>
              <a:t>напруга</a:t>
            </a:r>
            <a:r>
              <a:rPr lang="ru-RU" dirty="0"/>
              <a:t>. В </a:t>
            </a:r>
            <a:r>
              <a:rPr lang="ru-RU" dirty="0" err="1"/>
              <a:t>результаті</a:t>
            </a:r>
            <a:r>
              <a:rPr lang="ru-RU" dirty="0"/>
              <a:t> в </a:t>
            </a:r>
            <a:r>
              <a:rPr lang="ru-RU" dirty="0" err="1"/>
              <a:t>поляризованому</a:t>
            </a:r>
            <a:r>
              <a:rPr lang="ru-RU" dirty="0"/>
              <a:t> </a:t>
            </a:r>
            <a:r>
              <a:rPr lang="ru-RU" dirty="0" err="1"/>
              <a:t>світлі</a:t>
            </a:r>
            <a:r>
              <a:rPr lang="ru-RU" dirty="0"/>
              <a:t> картина </a:t>
            </a:r>
            <a:r>
              <a:rPr lang="ru-RU" dirty="0" err="1"/>
              <a:t>витравлених</a:t>
            </a:r>
            <a:r>
              <a:rPr lang="ru-RU" dirty="0"/>
              <a:t> </a:t>
            </a:r>
            <a:r>
              <a:rPr lang="ru-RU" dirty="0" err="1"/>
              <a:t>вікон</a:t>
            </a:r>
            <a:r>
              <a:rPr lang="ru-RU" dirty="0"/>
              <a:t> </a:t>
            </a:r>
            <a:r>
              <a:rPr lang="ru-RU" dirty="0" err="1"/>
              <a:t>виразно</a:t>
            </a:r>
            <a:r>
              <a:rPr lang="ru-RU" dirty="0"/>
              <a:t> </a:t>
            </a:r>
            <a:r>
              <a:rPr lang="ru-RU" dirty="0" err="1"/>
              <a:t>візуалізується</a:t>
            </a:r>
            <a:r>
              <a:rPr lang="ru-RU" dirty="0"/>
              <a:t>. </a:t>
            </a:r>
            <a:r>
              <a:rPr lang="ru-RU" dirty="0" err="1"/>
              <a:t>Більш</a:t>
            </a:r>
            <a:r>
              <a:rPr lang="ru-RU" dirty="0"/>
              <a:t> того, </a:t>
            </a:r>
            <a:r>
              <a:rPr lang="ru-RU" dirty="0" err="1"/>
              <a:t>цей</a:t>
            </a:r>
            <a:r>
              <a:rPr lang="ru-RU" dirty="0"/>
              <a:t> метод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виявити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малі</a:t>
            </a:r>
            <a:r>
              <a:rPr lang="ru-RU" dirty="0"/>
              <a:t> по </a:t>
            </a:r>
            <a:r>
              <a:rPr lang="ru-RU" dirty="0" err="1"/>
              <a:t>розмірах</a:t>
            </a:r>
            <a:r>
              <a:rPr lang="ru-RU" dirty="0"/>
              <a:t> </a:t>
            </a:r>
            <a:r>
              <a:rPr lang="ru-RU" dirty="0" err="1"/>
              <a:t>неточності</a:t>
            </a:r>
            <a:r>
              <a:rPr lang="ru-RU" dirty="0"/>
              <a:t> і </a:t>
            </a:r>
            <a:r>
              <a:rPr lang="ru-RU" dirty="0" err="1"/>
              <a:t>дефекти</a:t>
            </a:r>
            <a:r>
              <a:rPr lang="ru-RU" dirty="0"/>
              <a:t> </a:t>
            </a:r>
            <a:r>
              <a:rPr lang="ru-RU" dirty="0" err="1"/>
              <a:t>літографічних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протяжність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0,01 мкм.</a:t>
            </a:r>
          </a:p>
        </p:txBody>
      </p:sp>
    </p:spTree>
    <p:extLst>
      <p:ext uri="{BB962C8B-B14F-4D97-AF65-F5344CB8AC3E}">
        <p14:creationId xmlns:p14="http://schemas.microsoft.com/office/powerpoint/2010/main" val="17092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92696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Рідкокристалічні</a:t>
            </a:r>
            <a:r>
              <a:rPr lang="ru-RU" b="1" dirty="0"/>
              <a:t> </a:t>
            </a:r>
            <a:r>
              <a:rPr lang="ru-RU" b="1" dirty="0" err="1" smtClean="0"/>
              <a:t>лазери</a:t>
            </a:r>
            <a:endParaRPr lang="ru-RU" b="1" dirty="0"/>
          </a:p>
          <a:p>
            <a:pPr algn="just"/>
            <a:r>
              <a:rPr lang="ru-RU" dirty="0"/>
              <a:t/>
            </a:r>
            <a:br>
              <a:rPr lang="ru-RU" dirty="0"/>
            </a:br>
            <a:r>
              <a:rPr lang="ru-RU" dirty="0" err="1" smtClean="0"/>
              <a:t>Нові</a:t>
            </a:r>
            <a:r>
              <a:rPr lang="ru-RU" dirty="0"/>
              <a:t> </a:t>
            </a:r>
            <a:r>
              <a:rPr lang="ru-RU" dirty="0" err="1"/>
              <a:t>лазери</a:t>
            </a:r>
            <a:r>
              <a:rPr lang="ru-RU" dirty="0"/>
              <a:t> 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кристалів</a:t>
            </a:r>
            <a:r>
              <a:rPr lang="ru-RU" dirty="0"/>
              <a:t> і </a:t>
            </a:r>
            <a:r>
              <a:rPr lang="ru-RU" dirty="0" err="1"/>
              <a:t>світловипромінюючих</a:t>
            </a:r>
            <a:r>
              <a:rPr lang="ru-RU" dirty="0"/>
              <a:t> </a:t>
            </a:r>
            <a:r>
              <a:rPr lang="ru-RU" dirty="0" err="1"/>
              <a:t>полімерів</a:t>
            </a:r>
            <a:r>
              <a:rPr lang="ru-RU" dirty="0"/>
              <a:t> </a:t>
            </a:r>
            <a:r>
              <a:rPr lang="ru-RU" dirty="0" err="1"/>
              <a:t>об'єднують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лазерів</a:t>
            </a:r>
            <a:r>
              <a:rPr lang="ru-RU" dirty="0"/>
              <a:t> на </a:t>
            </a:r>
            <a:r>
              <a:rPr lang="ru-RU" dirty="0" err="1"/>
              <a:t>барвниках</a:t>
            </a:r>
            <a:r>
              <a:rPr lang="ru-RU" dirty="0"/>
              <a:t>, </a:t>
            </a:r>
            <a:r>
              <a:rPr lang="ru-RU" dirty="0" err="1"/>
              <a:t>газових</a:t>
            </a:r>
            <a:r>
              <a:rPr lang="ru-RU" dirty="0"/>
              <a:t> і </a:t>
            </a:r>
            <a:r>
              <a:rPr lang="ru-RU" dirty="0" err="1"/>
              <a:t>напівпровідникових</a:t>
            </a:r>
            <a:r>
              <a:rPr lang="ru-RU" dirty="0"/>
              <a:t> </a:t>
            </a:r>
            <a:r>
              <a:rPr lang="ru-RU" dirty="0" err="1"/>
              <a:t>лазерів</a:t>
            </a:r>
            <a:r>
              <a:rPr lang="ru-RU" dirty="0"/>
              <a:t>. Так, </a:t>
            </a:r>
            <a:r>
              <a:rPr lang="ru-RU" dirty="0" err="1"/>
              <a:t>лазери</a:t>
            </a:r>
            <a:r>
              <a:rPr lang="ru-RU" dirty="0"/>
              <a:t> на </a:t>
            </a:r>
            <a:r>
              <a:rPr lang="ru-RU" dirty="0" err="1"/>
              <a:t>барвниках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налаштовуватися</a:t>
            </a:r>
            <a:r>
              <a:rPr lang="ru-RU" dirty="0"/>
              <a:t> на </a:t>
            </a:r>
            <a:r>
              <a:rPr lang="ru-RU" dirty="0" err="1"/>
              <a:t>різну</a:t>
            </a:r>
            <a:r>
              <a:rPr lang="ru-RU" dirty="0"/>
              <a:t> </a:t>
            </a:r>
            <a:r>
              <a:rPr lang="ru-RU" dirty="0" err="1"/>
              <a:t>довжину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, але вони </a:t>
            </a:r>
            <a:r>
              <a:rPr lang="ru-RU" dirty="0" err="1"/>
              <a:t>мають</a:t>
            </a:r>
            <a:r>
              <a:rPr lang="ru-RU" dirty="0"/>
              <a:t> великий </a:t>
            </a:r>
            <a:r>
              <a:rPr lang="ru-RU" dirty="0" err="1"/>
              <a:t>розмір</a:t>
            </a:r>
            <a:r>
              <a:rPr lang="ru-RU" dirty="0"/>
              <a:t>. </a:t>
            </a:r>
            <a:r>
              <a:rPr lang="ru-RU" dirty="0" err="1"/>
              <a:t>Газові</a:t>
            </a:r>
            <a:r>
              <a:rPr lang="ru-RU" dirty="0"/>
              <a:t> </a:t>
            </a:r>
            <a:r>
              <a:rPr lang="ru-RU" dirty="0" err="1"/>
              <a:t>лазери</a:t>
            </a:r>
            <a:r>
              <a:rPr lang="ru-RU" dirty="0"/>
              <a:t> - </a:t>
            </a:r>
            <a:r>
              <a:rPr lang="ru-RU" dirty="0" err="1"/>
              <a:t>потужні</a:t>
            </a:r>
            <a:r>
              <a:rPr lang="ru-RU" dirty="0"/>
              <a:t> і </a:t>
            </a:r>
            <a:r>
              <a:rPr lang="ru-RU" dirty="0" err="1"/>
              <a:t>стабільні</a:t>
            </a:r>
            <a:r>
              <a:rPr lang="ru-RU" dirty="0"/>
              <a:t>, але вони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перебудовуватися</a:t>
            </a:r>
            <a:r>
              <a:rPr lang="ru-RU" dirty="0"/>
              <a:t>, і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. </a:t>
            </a:r>
            <a:r>
              <a:rPr lang="ru-RU" dirty="0" err="1"/>
              <a:t>Нарешті</a:t>
            </a:r>
            <a:r>
              <a:rPr lang="ru-RU" dirty="0"/>
              <a:t>, </a:t>
            </a:r>
            <a:r>
              <a:rPr lang="ru-RU" dirty="0" err="1"/>
              <a:t>діодні</a:t>
            </a:r>
            <a:r>
              <a:rPr lang="ru-RU" dirty="0"/>
              <a:t> </a:t>
            </a:r>
            <a:r>
              <a:rPr lang="ru-RU" dirty="0" err="1"/>
              <a:t>лазери</a:t>
            </a:r>
            <a:r>
              <a:rPr lang="ru-RU" dirty="0"/>
              <a:t> (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 в </a:t>
            </a:r>
            <a:r>
              <a:rPr lang="en-US" dirty="0"/>
              <a:t>CD </a:t>
            </a:r>
            <a:r>
              <a:rPr lang="ru-RU" dirty="0"/>
              <a:t>і </a:t>
            </a:r>
            <a:r>
              <a:rPr lang="en-US" dirty="0"/>
              <a:t>DVD </a:t>
            </a:r>
            <a:r>
              <a:rPr lang="ru-RU" dirty="0" err="1"/>
              <a:t>програвачах</a:t>
            </a:r>
            <a:r>
              <a:rPr lang="ru-RU" dirty="0"/>
              <a:t>) </a:t>
            </a:r>
            <a:r>
              <a:rPr lang="ru-RU" dirty="0" err="1"/>
              <a:t>малі</a:t>
            </a:r>
            <a:r>
              <a:rPr lang="ru-RU" dirty="0"/>
              <a:t>, але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працюють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на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/>
              <a:t>частоті</a:t>
            </a:r>
            <a:r>
              <a:rPr lang="ru-RU" dirty="0"/>
              <a:t>. </a:t>
            </a:r>
            <a:r>
              <a:rPr lang="ru-RU" dirty="0" err="1"/>
              <a:t>Водночас</a:t>
            </a:r>
            <a:r>
              <a:rPr lang="ru-RU" dirty="0"/>
              <a:t>,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лазери</a:t>
            </a:r>
            <a:r>
              <a:rPr lang="ru-RU" dirty="0"/>
              <a:t>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малі</a:t>
            </a:r>
            <a:r>
              <a:rPr lang="ru-RU" dirty="0"/>
              <a:t>: вони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товщину</a:t>
            </a:r>
            <a:r>
              <a:rPr lang="ru-RU" dirty="0"/>
              <a:t> </a:t>
            </a:r>
            <a:r>
              <a:rPr lang="ru-RU" dirty="0" err="1"/>
              <a:t>меншу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волосини</a:t>
            </a:r>
            <a:r>
              <a:rPr lang="ru-RU" dirty="0"/>
              <a:t>. Вони </a:t>
            </a:r>
            <a:r>
              <a:rPr lang="ru-RU" dirty="0" err="1"/>
              <a:t>стабільні</a:t>
            </a:r>
            <a:r>
              <a:rPr lang="ru-RU" dirty="0"/>
              <a:t> і не «</a:t>
            </a:r>
            <a:r>
              <a:rPr lang="ru-RU" dirty="0" err="1"/>
              <a:t>перестрибують</a:t>
            </a:r>
            <a:r>
              <a:rPr lang="ru-RU" dirty="0"/>
              <a:t>»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різними</a:t>
            </a:r>
            <a:r>
              <a:rPr lang="ru-RU" dirty="0"/>
              <a:t> модами </a:t>
            </a:r>
            <a:r>
              <a:rPr lang="ru-RU" dirty="0" err="1"/>
              <a:t>випромінювання</a:t>
            </a:r>
            <a:r>
              <a:rPr lang="ru-RU" dirty="0"/>
              <a:t>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переналаштовувати</a:t>
            </a:r>
            <a:r>
              <a:rPr lang="ru-RU" dirty="0"/>
              <a:t> в широкому </a:t>
            </a:r>
            <a:r>
              <a:rPr lang="ru-RU" dirty="0" err="1"/>
              <a:t>діапазоні</a:t>
            </a:r>
            <a:r>
              <a:rPr lang="ru-RU" dirty="0"/>
              <a:t> частот -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ультрафіолету</a:t>
            </a:r>
            <a:r>
              <a:rPr lang="ru-RU" dirty="0"/>
              <a:t> до </a:t>
            </a:r>
            <a:r>
              <a:rPr lang="ru-RU" dirty="0" err="1"/>
              <a:t>інфрачервоного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подавати</a:t>
            </a:r>
            <a:r>
              <a:rPr lang="ru-RU" dirty="0"/>
              <a:t> на них </a:t>
            </a:r>
            <a:r>
              <a:rPr lang="ru-RU" dirty="0" err="1"/>
              <a:t>потрібний</a:t>
            </a:r>
            <a:r>
              <a:rPr lang="ru-RU" dirty="0"/>
              <a:t> </a:t>
            </a:r>
            <a:r>
              <a:rPr lang="ru-RU" dirty="0" err="1"/>
              <a:t>електричний</a:t>
            </a:r>
            <a:r>
              <a:rPr lang="ru-RU" dirty="0"/>
              <a:t> сигнал. </a:t>
            </a:r>
            <a:r>
              <a:rPr lang="ru-RU" dirty="0" err="1"/>
              <a:t>Нарешті</a:t>
            </a:r>
            <a:r>
              <a:rPr lang="ru-RU" dirty="0"/>
              <a:t>, вони </a:t>
            </a:r>
            <a:r>
              <a:rPr lang="ru-RU" dirty="0" err="1"/>
              <a:t>вкрай</a:t>
            </a:r>
            <a:r>
              <a:rPr lang="ru-RU" dirty="0"/>
              <a:t> </a:t>
            </a:r>
            <a:r>
              <a:rPr lang="ru-RU" dirty="0" err="1"/>
              <a:t>дешеві</a:t>
            </a:r>
            <a:r>
              <a:rPr lang="ru-RU" dirty="0"/>
              <a:t> у </a:t>
            </a:r>
            <a:r>
              <a:rPr lang="ru-RU" dirty="0" err="1"/>
              <a:t>виробництві</a:t>
            </a:r>
            <a:r>
              <a:rPr lang="ru-RU" dirty="0"/>
              <a:t> 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53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1491" y="692696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своїм</a:t>
            </a:r>
            <a:r>
              <a:rPr lang="ru-RU" dirty="0" smtClean="0"/>
              <a:t> </a:t>
            </a:r>
            <a:r>
              <a:rPr lang="ru-RU" dirty="0" err="1" smtClean="0"/>
              <a:t>перевагам</a:t>
            </a:r>
            <a:r>
              <a:rPr lang="ru-RU" dirty="0" smtClean="0"/>
              <a:t>,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лазери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знайти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в </a:t>
            </a:r>
            <a:r>
              <a:rPr lang="ru-RU" dirty="0" err="1" smtClean="0"/>
              <a:t>медичних</a:t>
            </a:r>
            <a:r>
              <a:rPr lang="ru-RU" dirty="0" smtClean="0"/>
              <a:t> </a:t>
            </a:r>
            <a:r>
              <a:rPr lang="ru-RU" dirty="0" err="1" smtClean="0"/>
              <a:t>дослідженнях</a:t>
            </a:r>
            <a:r>
              <a:rPr lang="ru-RU" dirty="0" smtClean="0"/>
              <a:t>. У </a:t>
            </a:r>
            <a:r>
              <a:rPr lang="ru-RU" dirty="0" err="1" smtClean="0"/>
              <a:t>комбінації</a:t>
            </a:r>
            <a:r>
              <a:rPr lang="ru-RU" dirty="0" smtClean="0"/>
              <a:t> з волоконною оптикою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в </a:t>
            </a:r>
            <a:r>
              <a:rPr lang="ru-RU" dirty="0" err="1" smtClean="0"/>
              <a:t>дерматології</a:t>
            </a:r>
            <a:r>
              <a:rPr lang="ru-RU" dirty="0" smtClean="0"/>
              <a:t>, </a:t>
            </a:r>
            <a:r>
              <a:rPr lang="ru-RU" dirty="0" err="1" smtClean="0"/>
              <a:t>діагностиці</a:t>
            </a:r>
            <a:r>
              <a:rPr lang="ru-RU" dirty="0" smtClean="0"/>
              <a:t> раку та </a:t>
            </a:r>
            <a:r>
              <a:rPr lang="ru-RU" dirty="0" err="1" smtClean="0"/>
              <a:t>діабету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вони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застосовані</a:t>
            </a:r>
            <a:r>
              <a:rPr lang="ru-RU" dirty="0" smtClean="0"/>
              <a:t> в так </a:t>
            </a:r>
            <a:r>
              <a:rPr lang="ru-RU" dirty="0" err="1" smtClean="0"/>
              <a:t>званій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біочіпів</a:t>
            </a:r>
            <a:r>
              <a:rPr lang="ru-RU" dirty="0" smtClean="0"/>
              <a:t> («</a:t>
            </a:r>
            <a:r>
              <a:rPr lang="ru-RU" dirty="0" err="1" smtClean="0"/>
              <a:t>лабораторія</a:t>
            </a:r>
            <a:r>
              <a:rPr lang="ru-RU" dirty="0" smtClean="0"/>
              <a:t> на </a:t>
            </a:r>
            <a:r>
              <a:rPr lang="ru-RU" dirty="0" err="1" smtClean="0"/>
              <a:t>чіпі</a:t>
            </a:r>
            <a:r>
              <a:rPr lang="ru-RU" dirty="0" smtClean="0"/>
              <a:t>»). </a:t>
            </a:r>
            <a:r>
              <a:rPr lang="ru-RU" dirty="0" err="1" smtClean="0"/>
              <a:t>Біочіпи</a:t>
            </a:r>
            <a:r>
              <a:rPr lang="ru-RU" dirty="0" smtClean="0"/>
              <a:t> </a:t>
            </a:r>
            <a:r>
              <a:rPr lang="ru-RU" dirty="0" err="1" smtClean="0"/>
              <a:t>комбінують</a:t>
            </a:r>
            <a:r>
              <a:rPr lang="ru-RU" dirty="0" smtClean="0"/>
              <a:t> на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мікросхемі</a:t>
            </a:r>
            <a:r>
              <a:rPr lang="ru-RU" dirty="0" smtClean="0"/>
              <a:t> </a:t>
            </a:r>
            <a:r>
              <a:rPr lang="ru-RU" dirty="0" err="1" smtClean="0"/>
              <a:t>спектроскопічні</a:t>
            </a:r>
            <a:r>
              <a:rPr lang="ru-RU" dirty="0" smtClean="0"/>
              <a:t> </a:t>
            </a:r>
            <a:r>
              <a:rPr lang="ru-RU" dirty="0" err="1" smtClean="0"/>
              <a:t>вимірювання</a:t>
            </a:r>
            <a:r>
              <a:rPr lang="ru-RU" dirty="0" smtClean="0"/>
              <a:t> та </a:t>
            </a:r>
            <a:r>
              <a:rPr lang="ru-RU" dirty="0" err="1" smtClean="0"/>
              <a:t>аналіз</a:t>
            </a:r>
            <a:r>
              <a:rPr lang="ru-RU" dirty="0" smtClean="0"/>
              <a:t>. Таким чином, </a:t>
            </a:r>
            <a:r>
              <a:rPr lang="ru-RU" dirty="0" err="1" smtClean="0"/>
              <a:t>медичні</a:t>
            </a:r>
            <a:r>
              <a:rPr lang="ru-RU" dirty="0" smtClean="0"/>
              <a:t> </a:t>
            </a:r>
            <a:r>
              <a:rPr lang="ru-RU" dirty="0" err="1" smtClean="0"/>
              <a:t>працівники</a:t>
            </a:r>
            <a:r>
              <a:rPr lang="ru-RU" dirty="0" smtClean="0"/>
              <a:t>, </a:t>
            </a:r>
            <a:r>
              <a:rPr lang="ru-RU" dirty="0" err="1" smtClean="0"/>
              <a:t>фахівці</a:t>
            </a:r>
            <a:r>
              <a:rPr lang="ru-RU" dirty="0" smtClean="0"/>
              <a:t> з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навколишнього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люди </a:t>
            </a:r>
            <a:r>
              <a:rPr lang="ru-RU" dirty="0" err="1" smtClean="0"/>
              <a:t>можуть</a:t>
            </a:r>
            <a:r>
              <a:rPr lang="ru-RU" dirty="0" smtClean="0"/>
              <a:t> з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аналізи</a:t>
            </a:r>
            <a:r>
              <a:rPr lang="ru-RU" dirty="0" smtClean="0"/>
              <a:t> прямо «в </a:t>
            </a:r>
            <a:r>
              <a:rPr lang="ru-RU" dirty="0" err="1" smtClean="0"/>
              <a:t>польових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», не </a:t>
            </a:r>
            <a:r>
              <a:rPr lang="ru-RU" dirty="0" err="1" smtClean="0"/>
              <a:t>посилаючи</a:t>
            </a:r>
            <a:r>
              <a:rPr lang="ru-RU" dirty="0" smtClean="0"/>
              <a:t> </a:t>
            </a:r>
            <a:r>
              <a:rPr lang="ru-RU" dirty="0" err="1" smtClean="0"/>
              <a:t>зразки</a:t>
            </a:r>
            <a:r>
              <a:rPr lang="ru-RU" dirty="0" smtClean="0"/>
              <a:t> в </a:t>
            </a:r>
            <a:r>
              <a:rPr lang="ru-RU" dirty="0" err="1" smtClean="0"/>
              <a:t>лабораторію</a:t>
            </a:r>
            <a:r>
              <a:rPr lang="ru-RU" dirty="0" smtClean="0"/>
              <a:t>, і не </a:t>
            </a:r>
            <a:r>
              <a:rPr lang="ru-RU" dirty="0" err="1" smtClean="0"/>
              <a:t>чекаючи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.</a:t>
            </a:r>
          </a:p>
          <a:p>
            <a:pPr algn="just"/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однією</a:t>
            </a:r>
            <a:r>
              <a:rPr lang="ru-RU" dirty="0" smtClean="0"/>
              <a:t> перспективною сферою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лазерів</a:t>
            </a:r>
            <a:r>
              <a:rPr lang="ru-RU" dirty="0" smtClean="0"/>
              <a:t> є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дисплеїв</a:t>
            </a:r>
            <a:r>
              <a:rPr lang="ru-RU" dirty="0" smtClean="0"/>
              <a:t> для </a:t>
            </a:r>
            <a:r>
              <a:rPr lang="ru-RU" dirty="0" err="1" smtClean="0"/>
              <a:t>телевізорів</a:t>
            </a:r>
            <a:r>
              <a:rPr lang="ru-RU" dirty="0" smtClean="0"/>
              <a:t>, </a:t>
            </a:r>
            <a:r>
              <a:rPr lang="ru-RU" dirty="0" err="1" smtClean="0"/>
              <a:t>комп'ютерів</a:t>
            </a:r>
            <a:r>
              <a:rPr lang="ru-RU" dirty="0" smtClean="0"/>
              <a:t>, </a:t>
            </a:r>
            <a:r>
              <a:rPr lang="ru-RU" dirty="0" err="1" smtClean="0"/>
              <a:t>мобільних</a:t>
            </a:r>
            <a:r>
              <a:rPr lang="ru-RU" dirty="0" smtClean="0"/>
              <a:t> </a:t>
            </a:r>
            <a:r>
              <a:rPr lang="ru-RU" dirty="0" err="1" smtClean="0"/>
              <a:t>телефонів</a:t>
            </a:r>
            <a:r>
              <a:rPr lang="ru-RU" dirty="0" smtClean="0"/>
              <a:t> і т.д. </a:t>
            </a:r>
            <a:r>
              <a:rPr lang="ru-RU" dirty="0" err="1" smtClean="0"/>
              <a:t>Лазери</a:t>
            </a:r>
            <a:r>
              <a:rPr lang="ru-RU" dirty="0" smtClean="0"/>
              <a:t> </a:t>
            </a:r>
            <a:r>
              <a:rPr lang="ru-RU" dirty="0" err="1" smtClean="0"/>
              <a:t>настільки</a:t>
            </a:r>
            <a:r>
              <a:rPr lang="ru-RU" dirty="0" smtClean="0"/>
              <a:t> </a:t>
            </a:r>
            <a:r>
              <a:rPr lang="ru-RU" dirty="0" err="1" smtClean="0"/>
              <a:t>малі</a:t>
            </a:r>
            <a:r>
              <a:rPr lang="ru-RU" dirty="0" smtClean="0"/>
              <a:t> 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як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пікселі</a:t>
            </a:r>
            <a:r>
              <a:rPr lang="ru-RU" dirty="0" smtClean="0"/>
              <a:t> </a:t>
            </a:r>
            <a:r>
              <a:rPr lang="ru-RU" dirty="0" err="1" smtClean="0"/>
              <a:t>екрану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з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можливо</a:t>
            </a:r>
            <a:r>
              <a:rPr lang="ru-RU" dirty="0" smtClean="0"/>
              <a:t> </a:t>
            </a:r>
            <a:r>
              <a:rPr lang="ru-RU" dirty="0" err="1" smtClean="0"/>
              <a:t>отримувати</a:t>
            </a:r>
            <a:r>
              <a:rPr lang="ru-RU" dirty="0" smtClean="0"/>
              <a:t> </a:t>
            </a:r>
            <a:r>
              <a:rPr lang="ru-RU" dirty="0" err="1" smtClean="0"/>
              <a:t>яскраве</a:t>
            </a:r>
            <a:r>
              <a:rPr lang="ru-RU" dirty="0" smtClean="0"/>
              <a:t> і </a:t>
            </a:r>
            <a:r>
              <a:rPr lang="ru-RU" dirty="0" err="1" smtClean="0"/>
              <a:t>чітке</a:t>
            </a:r>
            <a:r>
              <a:rPr lang="ru-RU" dirty="0" smtClean="0"/>
              <a:t> </a:t>
            </a:r>
            <a:r>
              <a:rPr lang="ru-RU" dirty="0" err="1" smtClean="0"/>
              <a:t>зображення</a:t>
            </a:r>
            <a:r>
              <a:rPr lang="ru-RU" dirty="0" smtClean="0"/>
              <a:t> без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фільтрів</a:t>
            </a:r>
            <a:r>
              <a:rPr lang="ru-RU" dirty="0" smtClean="0"/>
              <a:t> і </a:t>
            </a:r>
            <a:r>
              <a:rPr lang="ru-RU" dirty="0" err="1" smtClean="0"/>
              <a:t>задньої</a:t>
            </a:r>
            <a:r>
              <a:rPr lang="ru-RU" dirty="0" smtClean="0"/>
              <a:t> </a:t>
            </a:r>
            <a:r>
              <a:rPr lang="ru-RU" dirty="0" err="1" smtClean="0"/>
              <a:t>підсвічування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екрани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споживати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0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44824"/>
            <a:ext cx="8229600" cy="3275856"/>
          </a:xfrm>
        </p:spPr>
        <p:txBody>
          <a:bodyPr/>
          <a:lstStyle/>
          <a:p>
            <a:r>
              <a:rPr lang="uk-UA" dirty="0" smtClean="0"/>
              <a:t>Рідкі кристали – речовини, що мають </a:t>
            </a:r>
            <a:r>
              <a:rPr lang="uk-UA" dirty="0" err="1" smtClean="0"/>
              <a:t>одномачно</a:t>
            </a:r>
            <a:r>
              <a:rPr lang="uk-UA" dirty="0" smtClean="0"/>
              <a:t> властивості як рідин (текучість), так і кристалів (анізотропія).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6298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04664"/>
            <a:ext cx="763284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/>
              <a:t>Першим,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виявив</a:t>
            </a:r>
            <a:r>
              <a:rPr lang="ru-RU" dirty="0"/>
              <a:t> </a:t>
            </a:r>
            <a:r>
              <a:rPr lang="ru-RU" dirty="0" err="1"/>
              <a:t>рідкі</a:t>
            </a:r>
            <a:r>
              <a:rPr lang="ru-RU" dirty="0"/>
              <a:t> </a:t>
            </a:r>
            <a:r>
              <a:rPr lang="ru-RU" dirty="0" err="1"/>
              <a:t>кристали</a:t>
            </a:r>
            <a:r>
              <a:rPr lang="ru-RU" dirty="0"/>
              <a:t>,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австрійський</a:t>
            </a:r>
            <a:r>
              <a:rPr lang="ru-RU" dirty="0"/>
              <a:t> учений-</a:t>
            </a:r>
            <a:r>
              <a:rPr lang="ru-RU" dirty="0" err="1"/>
              <a:t>ботанік</a:t>
            </a:r>
            <a:r>
              <a:rPr lang="ru-RU" dirty="0"/>
              <a:t> </a:t>
            </a:r>
            <a:r>
              <a:rPr lang="ru-RU" dirty="0" err="1"/>
              <a:t>Фрідріх</a:t>
            </a:r>
            <a:r>
              <a:rPr lang="ru-RU" dirty="0"/>
              <a:t> </a:t>
            </a:r>
            <a:r>
              <a:rPr lang="ru-RU" dirty="0" err="1" smtClean="0"/>
              <a:t>Рейнітцер</a:t>
            </a:r>
            <a:r>
              <a:rPr lang="ru-RU" dirty="0" smtClean="0"/>
              <a:t>. </a:t>
            </a:r>
            <a:r>
              <a:rPr lang="ru-RU" dirty="0" err="1"/>
              <a:t>Досліджуючи</a:t>
            </a:r>
            <a:r>
              <a:rPr lang="ru-RU" dirty="0"/>
              <a:t> </a:t>
            </a:r>
            <a:r>
              <a:rPr lang="ru-RU" dirty="0" err="1"/>
              <a:t>нову</a:t>
            </a:r>
            <a:r>
              <a:rPr lang="ru-RU" dirty="0"/>
              <a:t> </a:t>
            </a:r>
            <a:r>
              <a:rPr lang="ru-RU" dirty="0" err="1"/>
              <a:t>синтезовану</a:t>
            </a:r>
            <a:r>
              <a:rPr lang="ru-RU" dirty="0"/>
              <a:t> ним </a:t>
            </a:r>
            <a:r>
              <a:rPr lang="ru-RU" dirty="0" err="1"/>
              <a:t>речовину</a:t>
            </a:r>
            <a:r>
              <a:rPr lang="ru-RU" dirty="0"/>
              <a:t> </a:t>
            </a:r>
            <a:r>
              <a:rPr lang="ru-RU" dirty="0" err="1"/>
              <a:t>холестерилбензоат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виявив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температурі</a:t>
            </a:r>
            <a:r>
              <a:rPr lang="ru-RU" dirty="0"/>
              <a:t> 145°С </a:t>
            </a:r>
            <a:r>
              <a:rPr lang="ru-RU" dirty="0" err="1"/>
              <a:t>кристали</a:t>
            </a:r>
            <a:r>
              <a:rPr lang="ru-RU" dirty="0"/>
              <a:t> 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плавляться</a:t>
            </a:r>
            <a:r>
              <a:rPr lang="ru-RU" dirty="0"/>
              <a:t>, </a:t>
            </a:r>
            <a:r>
              <a:rPr lang="ru-RU" dirty="0" err="1"/>
              <a:t>утворюючи</a:t>
            </a:r>
            <a:r>
              <a:rPr lang="ru-RU" dirty="0"/>
              <a:t> </a:t>
            </a:r>
            <a:r>
              <a:rPr lang="ru-RU" dirty="0" err="1"/>
              <a:t>мутну</a:t>
            </a:r>
            <a:r>
              <a:rPr lang="ru-RU" dirty="0"/>
              <a:t>, сильно </a:t>
            </a:r>
            <a:r>
              <a:rPr lang="ru-RU" dirty="0" err="1"/>
              <a:t>розсіюючу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, </a:t>
            </a:r>
            <a:r>
              <a:rPr lang="ru-RU" dirty="0" err="1"/>
              <a:t>рідину</a:t>
            </a:r>
            <a:r>
              <a:rPr lang="ru-RU" dirty="0"/>
              <a:t>. При </a:t>
            </a:r>
            <a:r>
              <a:rPr lang="ru-RU" dirty="0" err="1"/>
              <a:t>продовженні</a:t>
            </a:r>
            <a:r>
              <a:rPr lang="ru-RU" dirty="0"/>
              <a:t> </a:t>
            </a:r>
            <a:r>
              <a:rPr lang="ru-RU" dirty="0" err="1"/>
              <a:t>нагріву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179°С </a:t>
            </a:r>
            <a:r>
              <a:rPr lang="ru-RU" dirty="0" err="1"/>
              <a:t>рідина</a:t>
            </a:r>
            <a:r>
              <a:rPr lang="ru-RU" dirty="0"/>
              <a:t> </a:t>
            </a:r>
            <a:r>
              <a:rPr lang="ru-RU" dirty="0" err="1"/>
              <a:t>прояснюється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починає</a:t>
            </a:r>
            <a:r>
              <a:rPr lang="ru-RU" dirty="0"/>
              <a:t> </a:t>
            </a:r>
            <a:r>
              <a:rPr lang="ru-RU" dirty="0" err="1"/>
              <a:t>поводитися</a:t>
            </a:r>
            <a:r>
              <a:rPr lang="ru-RU" dirty="0"/>
              <a:t> в </a:t>
            </a:r>
            <a:r>
              <a:rPr lang="ru-RU" dirty="0" err="1"/>
              <a:t>оптичному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, як </a:t>
            </a:r>
            <a:r>
              <a:rPr lang="ru-RU" dirty="0" err="1"/>
              <a:t>звичайна</a:t>
            </a:r>
            <a:r>
              <a:rPr lang="ru-RU" dirty="0"/>
              <a:t> </a:t>
            </a:r>
            <a:r>
              <a:rPr lang="ru-RU" dirty="0" err="1"/>
              <a:t>рідина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вода</a:t>
            </a:r>
            <a:r>
              <a:rPr lang="ru-RU" dirty="0" smtClean="0"/>
              <a:t>.</a:t>
            </a:r>
          </a:p>
          <a:p>
            <a:pPr indent="457200" algn="just"/>
            <a:r>
              <a:rPr lang="ru-RU" dirty="0"/>
              <a:t> </a:t>
            </a:r>
            <a:r>
              <a:rPr lang="ru-RU" dirty="0" err="1" smtClean="0"/>
              <a:t>Довгий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/>
              <a:t>фізики</a:t>
            </a:r>
            <a:r>
              <a:rPr lang="ru-RU" dirty="0"/>
              <a:t> та </a:t>
            </a:r>
            <a:r>
              <a:rPr lang="ru-RU" dirty="0" err="1"/>
              <a:t>хіміки</a:t>
            </a:r>
            <a:r>
              <a:rPr lang="ru-RU" dirty="0"/>
              <a:t> в </a:t>
            </a:r>
            <a:r>
              <a:rPr lang="ru-RU" dirty="0" err="1"/>
              <a:t>принципі</a:t>
            </a:r>
            <a:r>
              <a:rPr lang="ru-RU" dirty="0"/>
              <a:t> не </a:t>
            </a:r>
            <a:r>
              <a:rPr lang="ru-RU" dirty="0" err="1"/>
              <a:t>визнавали</a:t>
            </a:r>
            <a:r>
              <a:rPr lang="ru-RU" dirty="0"/>
              <a:t>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кристалів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руйнувало</a:t>
            </a:r>
            <a:r>
              <a:rPr lang="ru-RU" dirty="0"/>
              <a:t> </a:t>
            </a:r>
            <a:r>
              <a:rPr lang="ru-RU" dirty="0" err="1"/>
              <a:t>теорію</a:t>
            </a:r>
            <a:r>
              <a:rPr lang="ru-RU" dirty="0"/>
              <a:t> про три </a:t>
            </a:r>
            <a:r>
              <a:rPr lang="ru-RU" dirty="0" err="1"/>
              <a:t>стани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: </a:t>
            </a:r>
            <a:r>
              <a:rPr lang="ru-RU" dirty="0" err="1"/>
              <a:t>твердий</a:t>
            </a:r>
            <a:r>
              <a:rPr lang="ru-RU" dirty="0"/>
              <a:t>, </a:t>
            </a:r>
            <a:r>
              <a:rPr lang="ru-RU" dirty="0" err="1"/>
              <a:t>рідкий</a:t>
            </a:r>
            <a:r>
              <a:rPr lang="ru-RU" dirty="0"/>
              <a:t> і </a:t>
            </a:r>
            <a:r>
              <a:rPr lang="ru-RU" dirty="0" err="1"/>
              <a:t>газоподібний</a:t>
            </a:r>
            <a:r>
              <a:rPr lang="ru-RU" dirty="0"/>
              <a:t>. </a:t>
            </a:r>
            <a:r>
              <a:rPr lang="ru-RU" dirty="0" err="1"/>
              <a:t>Вчені</a:t>
            </a:r>
            <a:r>
              <a:rPr lang="ru-RU" dirty="0"/>
              <a:t> </a:t>
            </a:r>
            <a:r>
              <a:rPr lang="ru-RU" dirty="0" err="1"/>
              <a:t>відносили</a:t>
            </a:r>
            <a:r>
              <a:rPr lang="ru-RU" dirty="0"/>
              <a:t> </a:t>
            </a:r>
            <a:r>
              <a:rPr lang="ru-RU" dirty="0" err="1"/>
              <a:t>рідкі</a:t>
            </a:r>
            <a:r>
              <a:rPr lang="ru-RU" dirty="0"/>
              <a:t> </a:t>
            </a:r>
            <a:r>
              <a:rPr lang="ru-RU" dirty="0" err="1"/>
              <a:t>кристали</a:t>
            </a:r>
            <a:r>
              <a:rPr lang="ru-RU" dirty="0"/>
              <a:t> то до </a:t>
            </a:r>
            <a:r>
              <a:rPr lang="ru-RU" dirty="0" err="1"/>
              <a:t>колоїдних</a:t>
            </a:r>
            <a:r>
              <a:rPr lang="ru-RU" dirty="0"/>
              <a:t> </a:t>
            </a:r>
            <a:r>
              <a:rPr lang="ru-RU" dirty="0" err="1"/>
              <a:t>розчинів</a:t>
            </a:r>
            <a:r>
              <a:rPr lang="ru-RU" dirty="0"/>
              <a:t>, то до </a:t>
            </a:r>
            <a:r>
              <a:rPr lang="ru-RU" dirty="0" err="1"/>
              <a:t>емульсій</a:t>
            </a:r>
            <a:r>
              <a:rPr lang="ru-RU" dirty="0" smtClean="0"/>
              <a:t>.</a:t>
            </a:r>
          </a:p>
          <a:p>
            <a:pPr indent="457200" algn="just"/>
            <a:r>
              <a:rPr lang="ru-RU" dirty="0" err="1" smtClean="0"/>
              <a:t>Детальніші</a:t>
            </a:r>
            <a:r>
              <a:rPr lang="ru-RU" dirty="0" smtClean="0"/>
              <a:t> </a:t>
            </a:r>
            <a:r>
              <a:rPr lang="ru-RU" dirty="0" err="1"/>
              <a:t>дослідження</a:t>
            </a:r>
            <a:r>
              <a:rPr lang="ru-RU" dirty="0"/>
              <a:t>, до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Рейнітцер</a:t>
            </a:r>
            <a:r>
              <a:rPr lang="ru-RU" dirty="0"/>
              <a:t> </a:t>
            </a:r>
            <a:r>
              <a:rPr lang="ru-RU" dirty="0" err="1"/>
              <a:t>долучив</a:t>
            </a:r>
            <a:r>
              <a:rPr lang="ru-RU" dirty="0"/>
              <a:t> </a:t>
            </a:r>
            <a:r>
              <a:rPr lang="ru-RU" dirty="0" err="1"/>
              <a:t>відомого</a:t>
            </a:r>
            <a:r>
              <a:rPr lang="ru-RU" dirty="0"/>
              <a:t> </a:t>
            </a:r>
            <a:r>
              <a:rPr lang="ru-RU" dirty="0" err="1"/>
              <a:t>німецького</a:t>
            </a:r>
            <a:r>
              <a:rPr lang="ru-RU" dirty="0"/>
              <a:t> </a:t>
            </a:r>
            <a:r>
              <a:rPr lang="ru-RU" dirty="0" err="1"/>
              <a:t>фізика</a:t>
            </a:r>
            <a:r>
              <a:rPr lang="ru-RU" dirty="0"/>
              <a:t> Отто </a:t>
            </a:r>
            <a:r>
              <a:rPr lang="ru-RU" dirty="0" err="1"/>
              <a:t>Лемана</a:t>
            </a:r>
            <a:r>
              <a:rPr lang="ru-RU" dirty="0"/>
              <a:t>, показали,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каламутна</a:t>
            </a:r>
            <a:r>
              <a:rPr lang="ru-RU" dirty="0"/>
              <a:t> фаза не є </a:t>
            </a:r>
            <a:r>
              <a:rPr lang="ru-RU" dirty="0" err="1"/>
              <a:t>двофазною</a:t>
            </a:r>
            <a:r>
              <a:rPr lang="ru-RU" dirty="0"/>
              <a:t> системою, </a:t>
            </a:r>
            <a:r>
              <a:rPr lang="ru-RU" dirty="0" err="1"/>
              <a:t>тобто</a:t>
            </a:r>
            <a:r>
              <a:rPr lang="ru-RU" dirty="0"/>
              <a:t> не </a:t>
            </a:r>
            <a:r>
              <a:rPr lang="ru-RU" dirty="0" err="1"/>
              <a:t>містить</a:t>
            </a:r>
            <a:r>
              <a:rPr lang="ru-RU" dirty="0"/>
              <a:t> у </a:t>
            </a:r>
            <a:r>
              <a:rPr lang="ru-RU" dirty="0" err="1"/>
              <a:t>звичайній</a:t>
            </a:r>
            <a:r>
              <a:rPr lang="ru-RU" dirty="0"/>
              <a:t> </a:t>
            </a:r>
            <a:r>
              <a:rPr lang="ru-RU" dirty="0" err="1"/>
              <a:t>рідині</a:t>
            </a:r>
            <a:r>
              <a:rPr lang="ru-RU" dirty="0"/>
              <a:t> </a:t>
            </a:r>
            <a:r>
              <a:rPr lang="ru-RU" dirty="0" err="1"/>
              <a:t>кристалічних</a:t>
            </a:r>
            <a:r>
              <a:rPr lang="ru-RU" dirty="0"/>
              <a:t> </a:t>
            </a:r>
            <a:r>
              <a:rPr lang="ru-RU" dirty="0" err="1"/>
              <a:t>включень</a:t>
            </a:r>
            <a:r>
              <a:rPr lang="ru-RU" dirty="0"/>
              <a:t>, а є </a:t>
            </a:r>
            <a:r>
              <a:rPr lang="ru-RU" dirty="0" err="1"/>
              <a:t>новим</a:t>
            </a:r>
            <a:r>
              <a:rPr lang="ru-RU" dirty="0"/>
              <a:t> </a:t>
            </a:r>
            <a:r>
              <a:rPr lang="ru-RU" dirty="0" err="1"/>
              <a:t>фазовим</a:t>
            </a:r>
            <a:r>
              <a:rPr lang="ru-RU" dirty="0"/>
              <a:t> станом </a:t>
            </a:r>
            <a:r>
              <a:rPr lang="ru-RU" dirty="0" err="1"/>
              <a:t>речовини</a:t>
            </a:r>
            <a:r>
              <a:rPr lang="ru-RU" dirty="0"/>
              <a:t>. </a:t>
            </a:r>
            <a:r>
              <a:rPr lang="ru-RU" dirty="0" err="1"/>
              <a:t>Цьому</a:t>
            </a:r>
            <a:r>
              <a:rPr lang="ru-RU" dirty="0"/>
              <a:t> фазовому стану </a:t>
            </a:r>
            <a:r>
              <a:rPr lang="ru-RU" dirty="0" err="1"/>
              <a:t>Леман</a:t>
            </a:r>
            <a:r>
              <a:rPr lang="ru-RU" dirty="0"/>
              <a:t> дав </a:t>
            </a:r>
            <a:r>
              <a:rPr lang="ru-RU" dirty="0" err="1"/>
              <a:t>назву</a:t>
            </a:r>
            <a:r>
              <a:rPr lang="ru-RU" dirty="0"/>
              <a:t> «</a:t>
            </a:r>
            <a:r>
              <a:rPr lang="ru-RU" dirty="0" err="1"/>
              <a:t>рідкий</a:t>
            </a:r>
            <a:r>
              <a:rPr lang="ru-RU" dirty="0"/>
              <a:t> </a:t>
            </a:r>
            <a:r>
              <a:rPr lang="ru-RU" dirty="0" err="1"/>
              <a:t>кристал</a:t>
            </a:r>
            <a:r>
              <a:rPr lang="ru-RU" dirty="0"/>
              <a:t>»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властивостями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 і </a:t>
            </a:r>
            <a:r>
              <a:rPr lang="ru-RU" dirty="0" err="1"/>
              <a:t>кристала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проявлялися</a:t>
            </a:r>
            <a:r>
              <a:rPr lang="ru-RU" dirty="0"/>
              <a:t> ним.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16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76672"/>
            <a:ext cx="763284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err="1" smtClean="0"/>
              <a:t>Найважливішою</a:t>
            </a:r>
            <a:r>
              <a:rPr lang="ru-RU" dirty="0" smtClean="0"/>
              <a:t> </a:t>
            </a:r>
            <a:r>
              <a:rPr lang="ru-RU" dirty="0" err="1" smtClean="0"/>
              <a:t>властивістю</a:t>
            </a:r>
            <a:r>
              <a:rPr lang="ru-RU" dirty="0" smtClean="0"/>
              <a:t> </a:t>
            </a:r>
            <a:r>
              <a:rPr lang="ru-RU" dirty="0" err="1" smtClean="0"/>
              <a:t>рідких</a:t>
            </a:r>
            <a:r>
              <a:rPr lang="ru-RU" dirty="0" smtClean="0"/>
              <a:t> </a:t>
            </a:r>
            <a:r>
              <a:rPr lang="ru-RU" dirty="0" err="1" smtClean="0"/>
              <a:t>кристалів</a:t>
            </a:r>
            <a:r>
              <a:rPr lang="ru-RU" dirty="0" smtClean="0"/>
              <a:t> є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. Вона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використана</a:t>
            </a:r>
            <a:r>
              <a:rPr lang="ru-RU" dirty="0" smtClean="0"/>
              <a:t> Дж. </a:t>
            </a:r>
            <a:r>
              <a:rPr lang="ru-RU" dirty="0" err="1" smtClean="0"/>
              <a:t>Фергюсоном</a:t>
            </a:r>
            <a:r>
              <a:rPr lang="ru-RU" dirty="0" smtClean="0"/>
              <a:t> у 1963 р. для </a:t>
            </a:r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невидимих</a:t>
            </a:r>
            <a:r>
              <a:rPr lang="ru-RU" dirty="0" smtClean="0"/>
              <a:t> простим оком </a:t>
            </a:r>
            <a:r>
              <a:rPr lang="ru-RU" dirty="0" err="1" smtClean="0"/>
              <a:t>теплових</a:t>
            </a:r>
            <a:r>
              <a:rPr lang="ru-RU" dirty="0" smtClean="0"/>
              <a:t> </a:t>
            </a:r>
            <a:r>
              <a:rPr lang="ru-RU" dirty="0" err="1" smtClean="0"/>
              <a:t>полів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того, як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видали</a:t>
            </a:r>
            <a:r>
              <a:rPr lang="ru-RU" dirty="0" smtClean="0"/>
              <a:t> патент на </a:t>
            </a:r>
            <a:r>
              <a:rPr lang="ru-RU" dirty="0" err="1" smtClean="0"/>
              <a:t>винахід</a:t>
            </a:r>
            <a:r>
              <a:rPr lang="ru-RU" dirty="0" smtClean="0"/>
              <a:t>, </a:t>
            </a:r>
            <a:r>
              <a:rPr lang="ru-RU" dirty="0" err="1" smtClean="0"/>
              <a:t>інтерес</a:t>
            </a:r>
            <a:r>
              <a:rPr lang="ru-RU" dirty="0" smtClean="0"/>
              <a:t> до </a:t>
            </a:r>
            <a:r>
              <a:rPr lang="ru-RU" dirty="0" err="1" smtClean="0"/>
              <a:t>рідких</a:t>
            </a:r>
            <a:r>
              <a:rPr lang="ru-RU" dirty="0" smtClean="0"/>
              <a:t> </a:t>
            </a:r>
            <a:r>
              <a:rPr lang="ru-RU" dirty="0" err="1" smtClean="0"/>
              <a:t>кристалів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зріс</a:t>
            </a:r>
            <a:r>
              <a:rPr lang="ru-RU" dirty="0" smtClean="0"/>
              <a:t>.</a:t>
            </a:r>
          </a:p>
          <a:p>
            <a:pPr indent="457200" algn="just"/>
            <a:r>
              <a:rPr lang="ru-RU" dirty="0"/>
              <a:t>У 1965 р. в США </a:t>
            </a:r>
            <a:r>
              <a:rPr lang="ru-RU" dirty="0" err="1"/>
              <a:t>зібралася</a:t>
            </a:r>
            <a:r>
              <a:rPr lang="ru-RU" dirty="0"/>
              <a:t> Перша 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конференція</a:t>
            </a:r>
            <a:r>
              <a:rPr lang="ru-RU" dirty="0"/>
              <a:t>, </a:t>
            </a:r>
            <a:r>
              <a:rPr lang="ru-RU" dirty="0" err="1"/>
              <a:t>присвячена</a:t>
            </a:r>
            <a:r>
              <a:rPr lang="ru-RU" dirty="0"/>
              <a:t> </a:t>
            </a:r>
            <a:r>
              <a:rPr lang="ru-RU" dirty="0" err="1"/>
              <a:t>рідким</a:t>
            </a:r>
            <a:r>
              <a:rPr lang="ru-RU" dirty="0"/>
              <a:t> </a:t>
            </a:r>
            <a:r>
              <a:rPr lang="ru-RU" dirty="0" err="1"/>
              <a:t>кристалам</a:t>
            </a:r>
            <a:r>
              <a:rPr lang="ru-RU" dirty="0"/>
              <a:t>. У 1968р. </a:t>
            </a:r>
            <a:r>
              <a:rPr lang="ru-RU" dirty="0" err="1"/>
              <a:t>американські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 створили </a:t>
            </a:r>
            <a:r>
              <a:rPr lang="ru-RU" dirty="0" err="1"/>
              <a:t>принципово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індикатори</a:t>
            </a:r>
            <a:r>
              <a:rPr lang="ru-RU" dirty="0"/>
              <a:t> для систем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Принцип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заснований</a:t>
            </a:r>
            <a:r>
              <a:rPr lang="ru-RU" dirty="0"/>
              <a:t> на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кристалів</a:t>
            </a:r>
            <a:r>
              <a:rPr lang="ru-RU" dirty="0"/>
              <a:t>, </a:t>
            </a:r>
            <a:r>
              <a:rPr lang="ru-RU" dirty="0" err="1"/>
              <a:t>повертаючись</a:t>
            </a:r>
            <a:r>
              <a:rPr lang="ru-RU" dirty="0"/>
              <a:t> в </a:t>
            </a:r>
            <a:r>
              <a:rPr lang="ru-RU" dirty="0" err="1"/>
              <a:t>електричному</a:t>
            </a:r>
            <a:r>
              <a:rPr lang="ru-RU" dirty="0"/>
              <a:t> </a:t>
            </a:r>
            <a:r>
              <a:rPr lang="ru-RU" dirty="0" err="1"/>
              <a:t>полі</a:t>
            </a:r>
            <a:r>
              <a:rPr lang="ru-RU" dirty="0"/>
              <a:t>, </a:t>
            </a:r>
            <a:r>
              <a:rPr lang="ru-RU" dirty="0" err="1"/>
              <a:t>по-різному</a:t>
            </a:r>
            <a:r>
              <a:rPr lang="ru-RU" dirty="0"/>
              <a:t> </a:t>
            </a:r>
            <a:r>
              <a:rPr lang="ru-RU" dirty="0" err="1"/>
              <a:t>відображають</a:t>
            </a:r>
            <a:r>
              <a:rPr lang="ru-RU" dirty="0"/>
              <a:t> і </a:t>
            </a:r>
            <a:r>
              <a:rPr lang="ru-RU" dirty="0" err="1"/>
              <a:t>пропускають</a:t>
            </a:r>
            <a:r>
              <a:rPr lang="ru-RU" dirty="0"/>
              <a:t> </a:t>
            </a:r>
            <a:r>
              <a:rPr lang="ru-RU" dirty="0" err="1"/>
              <a:t>світло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напруги</a:t>
            </a:r>
            <a:r>
              <a:rPr lang="ru-RU" dirty="0"/>
              <a:t>, яку подавали на </a:t>
            </a:r>
            <a:r>
              <a:rPr lang="ru-RU" dirty="0" err="1"/>
              <a:t>провідники</a:t>
            </a:r>
            <a:r>
              <a:rPr lang="ru-RU" dirty="0"/>
              <a:t>, </a:t>
            </a:r>
            <a:r>
              <a:rPr lang="ru-RU" dirty="0" err="1"/>
              <a:t>впаяні</a:t>
            </a:r>
            <a:r>
              <a:rPr lang="ru-RU" dirty="0"/>
              <a:t> в </a:t>
            </a:r>
            <a:r>
              <a:rPr lang="ru-RU" dirty="0" err="1"/>
              <a:t>екран</a:t>
            </a:r>
            <a:r>
              <a:rPr lang="ru-RU" dirty="0"/>
              <a:t>, на </a:t>
            </a:r>
            <a:r>
              <a:rPr lang="ru-RU" dirty="0" err="1"/>
              <a:t>ньому</a:t>
            </a:r>
            <a:r>
              <a:rPr lang="ru-RU" dirty="0"/>
              <a:t> </a:t>
            </a:r>
            <a:r>
              <a:rPr lang="ru-RU" dirty="0" err="1"/>
              <a:t>виникало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мікроскопічних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. І все ж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1973 р., коли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англійських</a:t>
            </a:r>
            <a:r>
              <a:rPr lang="ru-RU" dirty="0"/>
              <a:t> </a:t>
            </a:r>
            <a:r>
              <a:rPr lang="ru-RU" dirty="0" err="1"/>
              <a:t>хіміків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 Джорджа Грея </a:t>
            </a:r>
            <a:r>
              <a:rPr lang="ru-RU" dirty="0" err="1"/>
              <a:t>синтезувала</a:t>
            </a:r>
            <a:r>
              <a:rPr lang="ru-RU" dirty="0"/>
              <a:t> </a:t>
            </a:r>
            <a:r>
              <a:rPr lang="ru-RU" dirty="0" err="1"/>
              <a:t>рідкі</a:t>
            </a:r>
            <a:r>
              <a:rPr lang="ru-RU" dirty="0"/>
              <a:t> </a:t>
            </a:r>
            <a:r>
              <a:rPr lang="ru-RU" dirty="0" err="1"/>
              <a:t>кристали</a:t>
            </a:r>
            <a:r>
              <a:rPr lang="ru-RU" dirty="0"/>
              <a:t> з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дешевої</a:t>
            </a:r>
            <a:r>
              <a:rPr lang="ru-RU" dirty="0"/>
              <a:t> і </a:t>
            </a:r>
            <a:r>
              <a:rPr lang="ru-RU" dirty="0" err="1"/>
              <a:t>доступної</a:t>
            </a:r>
            <a:r>
              <a:rPr lang="ru-RU" dirty="0"/>
              <a:t> </a:t>
            </a:r>
            <a:r>
              <a:rPr lang="ru-RU" dirty="0" err="1"/>
              <a:t>сировини</a:t>
            </a:r>
            <a:r>
              <a:rPr lang="ru-RU" dirty="0"/>
              <a:t>,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 smtClean="0"/>
              <a:t>набули</a:t>
            </a:r>
            <a:r>
              <a:rPr lang="ru-RU" dirty="0" smtClean="0"/>
              <a:t> широкого </a:t>
            </a:r>
            <a:r>
              <a:rPr lang="ru-RU" dirty="0" err="1"/>
              <a:t>поширення</a:t>
            </a:r>
            <a:r>
              <a:rPr lang="ru-RU" dirty="0"/>
              <a:t> в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пристроях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5761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2196" y="472090"/>
            <a:ext cx="792088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 smtClean="0"/>
              <a:t>За </a:t>
            </a:r>
            <a:r>
              <a:rPr lang="ru-RU" dirty="0" err="1" smtClean="0"/>
              <a:t>своїми</a:t>
            </a:r>
            <a:r>
              <a:rPr lang="ru-RU" dirty="0" smtClean="0"/>
              <a:t> </a:t>
            </a:r>
            <a:r>
              <a:rPr lang="ru-RU" dirty="0" err="1" smtClean="0"/>
              <a:t>загальними</a:t>
            </a:r>
            <a:r>
              <a:rPr lang="ru-RU" dirty="0" smtClean="0"/>
              <a:t> </a:t>
            </a:r>
            <a:r>
              <a:rPr lang="ru-RU" dirty="0" err="1" smtClean="0"/>
              <a:t>властивостями</a:t>
            </a:r>
            <a:r>
              <a:rPr lang="ru-RU" dirty="0" smtClean="0"/>
              <a:t> </a:t>
            </a:r>
            <a:r>
              <a:rPr lang="ru-RU" dirty="0" err="1" smtClean="0"/>
              <a:t>рідкі</a:t>
            </a:r>
            <a:r>
              <a:rPr lang="ru-RU" dirty="0" smtClean="0"/>
              <a:t> </a:t>
            </a:r>
            <a:r>
              <a:rPr lang="ru-RU" dirty="0" err="1" smtClean="0"/>
              <a:t>кристали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розподілити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:</a:t>
            </a:r>
          </a:p>
          <a:p>
            <a:pPr marL="342900" indent="457200" algn="just">
              <a:buFont typeface="+mj-lt"/>
              <a:buAutoNum type="arabicPeriod"/>
            </a:pPr>
            <a:r>
              <a:rPr lang="ru-RU" dirty="0" err="1" smtClean="0"/>
              <a:t>Ліотропні</a:t>
            </a:r>
            <a:endParaRPr lang="ru-RU" dirty="0" smtClean="0"/>
          </a:p>
          <a:p>
            <a:pPr marL="342900" indent="457200" algn="just">
              <a:buFont typeface="+mj-lt"/>
              <a:buAutoNum type="arabicPeriod"/>
            </a:pPr>
            <a:r>
              <a:rPr lang="ru-RU" dirty="0" err="1" smtClean="0"/>
              <a:t>Термотропні</a:t>
            </a:r>
            <a:endParaRPr lang="ru-RU" dirty="0" smtClean="0"/>
          </a:p>
          <a:p>
            <a:pPr indent="457200" algn="just"/>
            <a:r>
              <a:rPr lang="ru-RU" dirty="0" err="1"/>
              <a:t>Ліотропні</a:t>
            </a:r>
            <a:r>
              <a:rPr lang="ru-RU" dirty="0"/>
              <a:t> </a:t>
            </a:r>
            <a:r>
              <a:rPr lang="ru-RU" dirty="0" err="1"/>
              <a:t>рідкі</a:t>
            </a:r>
            <a:r>
              <a:rPr lang="ru-RU" dirty="0"/>
              <a:t> </a:t>
            </a:r>
            <a:r>
              <a:rPr lang="ru-RU" dirty="0" err="1"/>
              <a:t>кристали</a:t>
            </a:r>
            <a:r>
              <a:rPr lang="ru-RU" dirty="0"/>
              <a:t> </a:t>
            </a:r>
            <a:r>
              <a:rPr lang="ru-RU" dirty="0" err="1"/>
              <a:t>проявляють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мезофаз</a:t>
            </a:r>
            <a:r>
              <a:rPr lang="ru-RU" dirty="0"/>
              <a:t> при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концентраціях</a:t>
            </a:r>
            <a:r>
              <a:rPr lang="ru-RU" dirty="0"/>
              <a:t> </a:t>
            </a:r>
            <a:r>
              <a:rPr lang="ru-RU" dirty="0" err="1"/>
              <a:t>мезогену</a:t>
            </a:r>
            <a:r>
              <a:rPr lang="ru-RU" dirty="0"/>
              <a:t> у </a:t>
            </a:r>
            <a:r>
              <a:rPr lang="ru-RU" dirty="0" err="1"/>
              <a:t>розчиннику</a:t>
            </a:r>
            <a:r>
              <a:rPr lang="ru-RU" dirty="0"/>
              <a:t>, в той час як </a:t>
            </a:r>
            <a:r>
              <a:rPr lang="ru-RU" dirty="0" err="1"/>
              <a:t>термотропні</a:t>
            </a:r>
            <a:r>
              <a:rPr lang="ru-RU" dirty="0"/>
              <a:t> </a:t>
            </a:r>
            <a:r>
              <a:rPr lang="ru-RU" dirty="0" err="1"/>
              <a:t>рідкі</a:t>
            </a:r>
            <a:r>
              <a:rPr lang="ru-RU" dirty="0"/>
              <a:t> </a:t>
            </a:r>
            <a:r>
              <a:rPr lang="ru-RU" dirty="0" err="1"/>
              <a:t>кристали</a:t>
            </a:r>
            <a:r>
              <a:rPr lang="ru-RU" dirty="0"/>
              <a:t> є </a:t>
            </a:r>
            <a:r>
              <a:rPr lang="ru-RU" dirty="0" err="1"/>
              <a:t>мезофазами</a:t>
            </a:r>
            <a:r>
              <a:rPr lang="ru-RU" dirty="0"/>
              <a:t> в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температурних</a:t>
            </a:r>
            <a:r>
              <a:rPr lang="ru-RU" dirty="0"/>
              <a:t> межах</a:t>
            </a:r>
            <a:r>
              <a:rPr lang="ru-RU" dirty="0" smtClean="0"/>
              <a:t>.</a:t>
            </a:r>
          </a:p>
          <a:p>
            <a:pPr indent="457200" algn="just"/>
            <a:endParaRPr lang="ru-RU" dirty="0"/>
          </a:p>
          <a:p>
            <a:pPr indent="457200" algn="just"/>
            <a:endParaRPr lang="ru-RU" dirty="0" smtClean="0"/>
          </a:p>
          <a:p>
            <a:pPr indent="457200" algn="just"/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 smtClean="0"/>
              <a:t>кристалів</a:t>
            </a:r>
            <a:endParaRPr lang="ru-RU" dirty="0" smtClean="0"/>
          </a:p>
          <a:p>
            <a:pPr marL="342900" indent="457200" algn="just">
              <a:buFont typeface="+mj-lt"/>
              <a:buAutoNum type="arabicPeriod"/>
            </a:pPr>
            <a:r>
              <a:rPr lang="ru-RU" dirty="0" err="1"/>
              <a:t>Рідкокристалічний</a:t>
            </a:r>
            <a:r>
              <a:rPr lang="ru-RU" dirty="0"/>
              <a:t> </a:t>
            </a:r>
            <a:r>
              <a:rPr lang="ru-RU" dirty="0" smtClean="0"/>
              <a:t>дисплей</a:t>
            </a:r>
          </a:p>
          <a:p>
            <a:pPr marL="342900" indent="457200" algn="just">
              <a:buFont typeface="+mj-lt"/>
              <a:buAutoNum type="arabicPeriod"/>
            </a:pPr>
            <a:r>
              <a:rPr lang="ru-RU" dirty="0" err="1"/>
              <a:t>Рідкокристалічні</a:t>
            </a:r>
            <a:r>
              <a:rPr lang="ru-RU" dirty="0"/>
              <a:t> </a:t>
            </a:r>
            <a:r>
              <a:rPr lang="ru-RU" dirty="0" err="1" smtClean="0"/>
              <a:t>телевізори</a:t>
            </a:r>
            <a:endParaRPr lang="ru-RU" dirty="0" smtClean="0"/>
          </a:p>
          <a:p>
            <a:pPr marL="342900" indent="457200" algn="just">
              <a:buFont typeface="+mj-lt"/>
              <a:buAutoNum type="arabicPeriod"/>
            </a:pPr>
            <a:r>
              <a:rPr lang="ru-RU" dirty="0" err="1"/>
              <a:t>Виготовлення</a:t>
            </a:r>
            <a:r>
              <a:rPr lang="ru-RU" dirty="0"/>
              <a:t> </a:t>
            </a:r>
            <a:r>
              <a:rPr lang="ru-RU" dirty="0" err="1"/>
              <a:t>інтегральних</a:t>
            </a:r>
            <a:r>
              <a:rPr lang="ru-RU" dirty="0"/>
              <a:t> схем</a:t>
            </a:r>
          </a:p>
          <a:p>
            <a:pPr marL="342900" indent="457200" algn="just">
              <a:buFont typeface="+mj-lt"/>
              <a:buAutoNum type="arabicPeriod"/>
            </a:pPr>
            <a:r>
              <a:rPr lang="ru-RU" dirty="0" err="1"/>
              <a:t>Рідкокристалічні</a:t>
            </a:r>
            <a:r>
              <a:rPr lang="ru-RU" dirty="0"/>
              <a:t> </a:t>
            </a:r>
            <a:r>
              <a:rPr lang="ru-RU" dirty="0" err="1"/>
              <a:t>лазери</a:t>
            </a:r>
            <a:endParaRPr lang="ru-RU" dirty="0"/>
          </a:p>
          <a:p>
            <a:pPr marL="342900" indent="457200" algn="just">
              <a:buFont typeface="+mj-lt"/>
              <a:buAutoNum type="arabicPeriod"/>
            </a:pPr>
            <a:endParaRPr lang="ru-RU" b="1" dirty="0"/>
          </a:p>
          <a:p>
            <a:pPr marL="342900" indent="457200" algn="just">
              <a:buFont typeface="+mj-lt"/>
              <a:buAutoNum type="arabicPeriod"/>
            </a:pPr>
            <a:endParaRPr lang="ru-RU" b="1" dirty="0"/>
          </a:p>
          <a:p>
            <a:pPr marL="342900" indent="-342900" algn="just">
              <a:buFont typeface="+mj-lt"/>
              <a:buAutoNum type="arabicPeriod"/>
            </a:pPr>
            <a:endParaRPr lang="ru-RU" dirty="0"/>
          </a:p>
          <a:p>
            <a:pPr indent="457200"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1371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0411" y="404664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/>
              <a:t>Рідкокристалічний дисплей</a:t>
            </a:r>
          </a:p>
          <a:p>
            <a:pPr algn="just"/>
            <a:r>
              <a:rPr lang="ru-RU" b="1" dirty="0" err="1"/>
              <a:t>Рідкокристалічний</a:t>
            </a:r>
            <a:r>
              <a:rPr lang="ru-RU" b="1" dirty="0"/>
              <a:t> </a:t>
            </a:r>
            <a:r>
              <a:rPr lang="ru-RU" b="1" dirty="0" smtClean="0"/>
              <a:t>дисплей</a:t>
            </a:r>
            <a:r>
              <a:rPr lang="ru-RU" dirty="0" smtClean="0"/>
              <a:t> </a:t>
            </a:r>
            <a:r>
              <a:rPr lang="en-US" dirty="0"/>
              <a:t> 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електронний</a:t>
            </a:r>
            <a:r>
              <a:rPr lang="ru-RU" dirty="0"/>
              <a:t> </a:t>
            </a:r>
            <a:r>
              <a:rPr lang="ru-RU" dirty="0" err="1"/>
              <a:t>пристрій</a:t>
            </a:r>
            <a:r>
              <a:rPr lang="ru-RU" dirty="0"/>
              <a:t> </a:t>
            </a:r>
            <a:r>
              <a:rPr lang="ru-RU" dirty="0" err="1"/>
              <a:t>візуального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(дисплей), принцип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явищі</a:t>
            </a:r>
            <a:r>
              <a:rPr lang="ru-RU" dirty="0"/>
              <a:t> </a:t>
            </a:r>
            <a:r>
              <a:rPr lang="ru-RU" dirty="0" err="1"/>
              <a:t>електричного</a:t>
            </a:r>
            <a:r>
              <a:rPr lang="ru-RU" dirty="0"/>
              <a:t> переходу </a:t>
            </a:r>
            <a:r>
              <a:rPr lang="ru-RU" dirty="0" err="1"/>
              <a:t>Фредерікса</a:t>
            </a:r>
            <a:r>
              <a:rPr lang="ru-RU" dirty="0"/>
              <a:t> в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кристалах</a:t>
            </a:r>
            <a:r>
              <a:rPr lang="ru-RU" dirty="0"/>
              <a:t>. Дисплей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довільної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монохромних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 (</a:t>
            </a:r>
            <a:r>
              <a:rPr lang="ru-RU" dirty="0" err="1"/>
              <a:t>пікселів</a:t>
            </a:r>
            <a:r>
              <a:rPr lang="ru-RU" dirty="0"/>
              <a:t>), і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відбивача</a:t>
            </a:r>
            <a:r>
              <a:rPr lang="ru-RU" dirty="0"/>
              <a:t> (рефлектора).</a:t>
            </a:r>
          </a:p>
          <a:p>
            <a:pPr algn="just"/>
            <a:r>
              <a:rPr lang="ru-RU" dirty="0" err="1"/>
              <a:t>Кожна</a:t>
            </a:r>
            <a:r>
              <a:rPr lang="ru-RU" dirty="0"/>
              <a:t> з </a:t>
            </a:r>
            <a:r>
              <a:rPr lang="ru-RU" dirty="0" err="1"/>
              <a:t>кольорових</a:t>
            </a:r>
            <a:r>
              <a:rPr lang="ru-RU" dirty="0"/>
              <a:t> </a:t>
            </a:r>
            <a:r>
              <a:rPr lang="ru-RU" dirty="0" err="1"/>
              <a:t>точок</a:t>
            </a:r>
            <a:r>
              <a:rPr lang="ru-RU" dirty="0"/>
              <a:t> </a:t>
            </a:r>
            <a:r>
              <a:rPr lang="ru-RU" dirty="0" err="1"/>
              <a:t>рідкокристалічного</a:t>
            </a:r>
            <a:r>
              <a:rPr lang="ru-RU" dirty="0"/>
              <a:t> дисплея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комірок</a:t>
            </a:r>
            <a:r>
              <a:rPr lang="ru-RU" dirty="0"/>
              <a:t> (як правило, з </a:t>
            </a:r>
            <a:r>
              <a:rPr lang="ru-RU" dirty="0" err="1"/>
              <a:t>трьох</a:t>
            </a:r>
            <a:r>
              <a:rPr lang="ru-RU" dirty="0"/>
              <a:t>), </a:t>
            </a:r>
            <a:r>
              <a:rPr lang="ru-RU" dirty="0" err="1"/>
              <a:t>попереду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/>
              <a:t>світлові</a:t>
            </a:r>
            <a:r>
              <a:rPr lang="ru-RU" dirty="0"/>
              <a:t> </a:t>
            </a:r>
            <a:r>
              <a:rPr lang="ru-RU" dirty="0" err="1"/>
              <a:t>фільтри</a:t>
            </a:r>
            <a:r>
              <a:rPr lang="ru-RU" dirty="0"/>
              <a:t> (</a:t>
            </a:r>
            <a:r>
              <a:rPr lang="ru-RU" dirty="0" err="1"/>
              <a:t>найчастіше</a:t>
            </a:r>
            <a:r>
              <a:rPr lang="ru-RU" dirty="0"/>
              <a:t> — </a:t>
            </a:r>
            <a:r>
              <a:rPr lang="ru-RU" dirty="0" err="1"/>
              <a:t>червоний</a:t>
            </a:r>
            <a:r>
              <a:rPr lang="ru-RU" dirty="0"/>
              <a:t>, </a:t>
            </a:r>
            <a:r>
              <a:rPr lang="ru-RU" dirty="0" err="1"/>
              <a:t>синій</a:t>
            </a:r>
            <a:r>
              <a:rPr lang="ru-RU" dirty="0"/>
              <a:t> і </a:t>
            </a:r>
            <a:r>
              <a:rPr lang="ru-RU" dirty="0" err="1"/>
              <a:t>зелений</a:t>
            </a:r>
            <a:r>
              <a:rPr lang="ru-RU" dirty="0"/>
              <a:t>).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точки і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яскравість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інтенсивностями</a:t>
            </a:r>
            <a:r>
              <a:rPr lang="ru-RU" dirty="0"/>
              <a:t> </a:t>
            </a:r>
            <a:r>
              <a:rPr lang="ru-RU" dirty="0" err="1"/>
              <a:t>світіння</a:t>
            </a:r>
            <a:r>
              <a:rPr lang="ru-RU" dirty="0"/>
              <a:t> </a:t>
            </a:r>
            <a:r>
              <a:rPr lang="ru-RU" dirty="0" err="1"/>
              <a:t>комірок</a:t>
            </a:r>
            <a:r>
              <a:rPr lang="ru-RU" dirty="0"/>
              <a:t>, з </a:t>
            </a:r>
            <a:r>
              <a:rPr lang="ru-RU" dirty="0" err="1"/>
              <a:t>яких</a:t>
            </a:r>
            <a:r>
              <a:rPr lang="ru-RU" dirty="0"/>
              <a:t> вона </a:t>
            </a:r>
            <a:r>
              <a:rPr lang="ru-RU" dirty="0" err="1"/>
              <a:t>складається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653136"/>
            <a:ext cx="4081359" cy="173983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02084" y="3452807"/>
            <a:ext cx="87129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Рідкокристалічні</a:t>
            </a:r>
            <a:r>
              <a:rPr lang="ru-RU" dirty="0"/>
              <a:t> </a:t>
            </a:r>
            <a:r>
              <a:rPr lang="ru-RU" dirty="0" err="1"/>
              <a:t>дисплеї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низьке</a:t>
            </a:r>
            <a:r>
              <a:rPr lang="ru-RU" dirty="0"/>
              <a:t> </a:t>
            </a:r>
            <a:r>
              <a:rPr lang="ru-RU" dirty="0" err="1"/>
              <a:t>енергоспоживання</a:t>
            </a:r>
            <a:r>
              <a:rPr lang="ru-RU" dirty="0"/>
              <a:t>, тому вони </a:t>
            </a:r>
            <a:r>
              <a:rPr lang="ru-RU" dirty="0" err="1"/>
              <a:t>знайшли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застосування</a:t>
            </a:r>
            <a:r>
              <a:rPr lang="ru-RU" dirty="0"/>
              <a:t>, як в </a:t>
            </a:r>
            <a:r>
              <a:rPr lang="ru-RU" dirty="0" err="1"/>
              <a:t>кишенькових</a:t>
            </a:r>
            <a:r>
              <a:rPr lang="ru-RU" dirty="0"/>
              <a:t> </a:t>
            </a:r>
            <a:r>
              <a:rPr lang="ru-RU" dirty="0" err="1"/>
              <a:t>пристроях</a:t>
            </a:r>
            <a:r>
              <a:rPr lang="ru-RU" dirty="0"/>
              <a:t> (</a:t>
            </a:r>
            <a:r>
              <a:rPr lang="ru-RU" dirty="0" err="1"/>
              <a:t>годинниках</a:t>
            </a:r>
            <a:r>
              <a:rPr lang="ru-RU" dirty="0"/>
              <a:t>, </a:t>
            </a:r>
            <a:r>
              <a:rPr lang="ru-RU" dirty="0" err="1"/>
              <a:t>мобільних</a:t>
            </a:r>
            <a:r>
              <a:rPr lang="ru-RU" dirty="0"/>
              <a:t> телефонах, </a:t>
            </a:r>
            <a:r>
              <a:rPr lang="ru-RU" dirty="0" err="1"/>
              <a:t>кишенькових</a:t>
            </a:r>
            <a:r>
              <a:rPr lang="ru-RU" dirty="0"/>
              <a:t> </a:t>
            </a:r>
            <a:r>
              <a:rPr lang="ru-RU" dirty="0" err="1"/>
              <a:t>комп'ютерах</a:t>
            </a:r>
            <a:r>
              <a:rPr lang="ru-RU" dirty="0"/>
              <a:t>), так і в </a:t>
            </a:r>
            <a:r>
              <a:rPr lang="ru-RU" dirty="0" err="1"/>
              <a:t>комп'ютерних</a:t>
            </a:r>
            <a:r>
              <a:rPr lang="ru-RU" dirty="0"/>
              <a:t> </a:t>
            </a:r>
            <a:r>
              <a:rPr lang="ru-RU" dirty="0" err="1"/>
              <a:t>моніторах</a:t>
            </a:r>
            <a:r>
              <a:rPr lang="ru-RU" dirty="0"/>
              <a:t>, </a:t>
            </a:r>
            <a:r>
              <a:rPr lang="ru-RU" dirty="0" err="1"/>
              <a:t>телевізорах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477537" y="465081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dirty="0" err="1"/>
              <a:t>Піксель</a:t>
            </a:r>
            <a:r>
              <a:rPr lang="ru-RU" dirty="0"/>
              <a:t> </a:t>
            </a:r>
            <a:r>
              <a:rPr lang="ru-RU" dirty="0" err="1"/>
              <a:t>складається</a:t>
            </a:r>
            <a:r>
              <a:rPr lang="ru-RU" dirty="0"/>
              <a:t> з: </a:t>
            </a:r>
            <a:r>
              <a:rPr lang="ru-RU" dirty="0" err="1"/>
              <a:t>кольорового</a:t>
            </a:r>
            <a:r>
              <a:rPr lang="ru-RU" dirty="0"/>
              <a:t> </a:t>
            </a:r>
            <a:r>
              <a:rPr lang="ru-RU" dirty="0" err="1" smtClean="0"/>
              <a:t>фільтра</a:t>
            </a:r>
            <a:r>
              <a:rPr lang="ru-RU" dirty="0" smtClean="0"/>
              <a:t>; горизонтального</a:t>
            </a:r>
            <a:r>
              <a:rPr lang="ru-RU" dirty="0"/>
              <a:t> поляризатора; </a:t>
            </a:r>
            <a:r>
              <a:rPr lang="ru-RU" dirty="0" err="1"/>
              <a:t>оточеного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шарами </a:t>
            </a:r>
            <a:r>
              <a:rPr lang="ru-RU" dirty="0" err="1"/>
              <a:t>скла</a:t>
            </a:r>
            <a:r>
              <a:rPr lang="ru-RU" dirty="0"/>
              <a:t> </a:t>
            </a:r>
            <a:r>
              <a:rPr lang="ru-RU" dirty="0" err="1"/>
              <a:t>рідкокристалічного</a:t>
            </a:r>
            <a:r>
              <a:rPr lang="ru-RU" dirty="0"/>
              <a:t> шару,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здатен</a:t>
            </a:r>
            <a:r>
              <a:rPr lang="ru-RU" dirty="0"/>
              <a:t> </a:t>
            </a:r>
            <a:r>
              <a:rPr lang="ru-RU" dirty="0" err="1"/>
              <a:t>змінювати</a:t>
            </a:r>
            <a:r>
              <a:rPr lang="ru-RU" dirty="0"/>
              <a:t> свою </a:t>
            </a:r>
            <a:r>
              <a:rPr lang="ru-RU" dirty="0" err="1"/>
              <a:t>поляризацію</a:t>
            </a:r>
            <a:r>
              <a:rPr lang="ru-RU" dirty="0"/>
              <a:t>; вертикального </a:t>
            </a:r>
            <a:r>
              <a:rPr lang="ru-RU" dirty="0" err="1"/>
              <a:t>фільтра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0446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01931"/>
            <a:ext cx="79928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Екран</a:t>
            </a:r>
            <a:r>
              <a:rPr lang="ru-RU" dirty="0"/>
              <a:t> </a:t>
            </a:r>
            <a:r>
              <a:rPr lang="en-US" dirty="0"/>
              <a:t>LCD </a:t>
            </a:r>
            <a:r>
              <a:rPr lang="ru-RU" dirty="0"/>
              <a:t>є </a:t>
            </a:r>
            <a:r>
              <a:rPr lang="ru-RU" dirty="0" err="1"/>
              <a:t>масивом</a:t>
            </a:r>
            <a:r>
              <a:rPr lang="ru-RU" dirty="0"/>
              <a:t> маленьких </a:t>
            </a:r>
            <a:r>
              <a:rPr lang="ru-RU" dirty="0" err="1"/>
              <a:t>сегментів</a:t>
            </a:r>
            <a:r>
              <a:rPr lang="ru-RU" dirty="0"/>
              <a:t> (</a:t>
            </a:r>
            <a:r>
              <a:rPr lang="ru-RU" dirty="0" err="1"/>
              <a:t>пікселів</a:t>
            </a:r>
            <a:r>
              <a:rPr lang="ru-RU" dirty="0"/>
              <a:t>), </a:t>
            </a:r>
            <a:r>
              <a:rPr lang="ru-RU" dirty="0" err="1"/>
              <a:t>котрими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маніпулювати</a:t>
            </a:r>
            <a:r>
              <a:rPr lang="ru-RU" dirty="0"/>
              <a:t> для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. </a:t>
            </a:r>
            <a:r>
              <a:rPr lang="en-US" dirty="0"/>
              <a:t>LCD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шарів</a:t>
            </a:r>
            <a:r>
              <a:rPr lang="ru-RU" dirty="0"/>
              <a:t>, де </a:t>
            </a:r>
            <a:r>
              <a:rPr lang="ru-RU" dirty="0" err="1"/>
              <a:t>ключову</a:t>
            </a:r>
            <a:r>
              <a:rPr lang="ru-RU" dirty="0"/>
              <a:t> роль </a:t>
            </a:r>
            <a:r>
              <a:rPr lang="ru-RU" dirty="0" err="1"/>
              <a:t>грають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панелі</a:t>
            </a:r>
            <a:r>
              <a:rPr lang="ru-RU" dirty="0"/>
              <a:t>, </a:t>
            </a:r>
            <a:r>
              <a:rPr lang="ru-RU" dirty="0" err="1"/>
              <a:t>зроблені</a:t>
            </a:r>
            <a:r>
              <a:rPr lang="ru-RU" dirty="0"/>
              <a:t> з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натрію</a:t>
            </a:r>
            <a:r>
              <a:rPr lang="ru-RU" dirty="0"/>
              <a:t> і </a:t>
            </a:r>
            <a:r>
              <a:rPr lang="ru-RU" dirty="0" err="1"/>
              <a:t>дуже</a:t>
            </a:r>
            <a:r>
              <a:rPr lang="ru-RU" dirty="0"/>
              <a:t> чистого </a:t>
            </a:r>
            <a:r>
              <a:rPr lang="ru-RU" dirty="0" err="1"/>
              <a:t>скляного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субстратом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підкладкою</a:t>
            </a:r>
            <a:r>
              <a:rPr lang="ru-RU" dirty="0"/>
              <a:t>. </a:t>
            </a:r>
            <a:r>
              <a:rPr lang="ru-RU" dirty="0" err="1"/>
              <a:t>Проміжок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шарами </a:t>
            </a:r>
            <a:r>
              <a:rPr lang="ru-RU" dirty="0" err="1"/>
              <a:t>заповнений</a:t>
            </a:r>
            <a:r>
              <a:rPr lang="ru-RU" dirty="0"/>
              <a:t> тонким шаром </a:t>
            </a:r>
            <a:r>
              <a:rPr lang="ru-RU" dirty="0" err="1"/>
              <a:t>рідкого</a:t>
            </a:r>
            <a:r>
              <a:rPr lang="ru-RU" dirty="0"/>
              <a:t> </a:t>
            </a:r>
            <a:r>
              <a:rPr lang="ru-RU" dirty="0" err="1"/>
              <a:t>кристалу</a:t>
            </a:r>
            <a:r>
              <a:rPr lang="ru-RU" dirty="0"/>
              <a:t>. На панелях є </a:t>
            </a:r>
            <a:r>
              <a:rPr lang="ru-RU" dirty="0" err="1"/>
              <a:t>борозенки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спеціальної</a:t>
            </a:r>
            <a:r>
              <a:rPr lang="ru-RU" dirty="0"/>
              <a:t> </a:t>
            </a:r>
            <a:r>
              <a:rPr lang="ru-RU" dirty="0" err="1"/>
              <a:t>орієнтації</a:t>
            </a:r>
            <a:r>
              <a:rPr lang="ru-RU" dirty="0"/>
              <a:t>. </a:t>
            </a:r>
            <a:r>
              <a:rPr lang="ru-RU" dirty="0" err="1"/>
              <a:t>Борозенки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</a:t>
            </a:r>
            <a:r>
              <a:rPr lang="ru-RU" dirty="0" err="1"/>
              <a:t>паралельні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в межах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панелі</a:t>
            </a:r>
            <a:r>
              <a:rPr lang="ru-RU" dirty="0"/>
              <a:t>, але </a:t>
            </a:r>
            <a:r>
              <a:rPr lang="ru-RU" dirty="0" err="1"/>
              <a:t>борозенки</a:t>
            </a:r>
            <a:r>
              <a:rPr lang="ru-RU" dirty="0"/>
              <a:t> </a:t>
            </a:r>
            <a:r>
              <a:rPr lang="ru-RU" dirty="0" err="1"/>
              <a:t>однієї</a:t>
            </a:r>
            <a:r>
              <a:rPr lang="ru-RU" dirty="0"/>
              <a:t> </a:t>
            </a:r>
            <a:r>
              <a:rPr lang="ru-RU" dirty="0" err="1"/>
              <a:t>панелі</a:t>
            </a:r>
            <a:r>
              <a:rPr lang="ru-RU" dirty="0"/>
              <a:t> </a:t>
            </a:r>
            <a:r>
              <a:rPr lang="ru-RU" dirty="0" err="1"/>
              <a:t>перпендикулярні</a:t>
            </a:r>
            <a:r>
              <a:rPr lang="ru-RU" dirty="0"/>
              <a:t> до </a:t>
            </a:r>
            <a:r>
              <a:rPr lang="ru-RU" dirty="0" err="1"/>
              <a:t>борозенок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. </a:t>
            </a:r>
            <a:r>
              <a:rPr lang="ru-RU" dirty="0" err="1"/>
              <a:t>Поздовжні</a:t>
            </a:r>
            <a:r>
              <a:rPr lang="ru-RU" dirty="0"/>
              <a:t> </a:t>
            </a:r>
            <a:r>
              <a:rPr lang="ru-RU" dirty="0" err="1"/>
              <a:t>борозенки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на </a:t>
            </a:r>
            <a:r>
              <a:rPr lang="ru-RU" dirty="0" err="1"/>
              <a:t>скляну</a:t>
            </a:r>
            <a:r>
              <a:rPr lang="ru-RU" dirty="0"/>
              <a:t> </a:t>
            </a:r>
            <a:r>
              <a:rPr lang="ru-RU" dirty="0" err="1"/>
              <a:t>поверхню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прозорого</a:t>
            </a:r>
            <a:r>
              <a:rPr lang="ru-RU" dirty="0"/>
              <a:t> пластику,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спеціальним</a:t>
            </a:r>
            <a:r>
              <a:rPr lang="ru-RU" dirty="0"/>
              <a:t> чином </a:t>
            </a:r>
            <a:r>
              <a:rPr lang="ru-RU" dirty="0" err="1"/>
              <a:t>обробляється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838734"/>
            <a:ext cx="2632368" cy="191504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3528" y="3618251"/>
            <a:ext cx="788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Борозенки</a:t>
            </a:r>
            <a:r>
              <a:rPr lang="ru-RU" dirty="0" smtClean="0"/>
              <a:t> </a:t>
            </a:r>
            <a:r>
              <a:rPr lang="ru-RU" dirty="0" err="1" smtClean="0"/>
              <a:t>орієнтують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</a:t>
            </a:r>
            <a:r>
              <a:rPr lang="ru-RU" dirty="0" err="1" smtClean="0"/>
              <a:t>рідкого</a:t>
            </a:r>
            <a:r>
              <a:rPr lang="ru-RU" dirty="0" smtClean="0"/>
              <a:t> </a:t>
            </a:r>
            <a:r>
              <a:rPr lang="ru-RU" dirty="0" err="1" smtClean="0"/>
              <a:t>кристалу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комірках</a:t>
            </a:r>
            <a:r>
              <a:rPr lang="ru-RU" dirty="0" smtClean="0"/>
              <a:t>. </a:t>
            </a:r>
            <a:r>
              <a:rPr lang="ru-RU" dirty="0" err="1" smtClean="0"/>
              <a:t>Молекули</a:t>
            </a:r>
            <a:r>
              <a:rPr lang="ru-RU" dirty="0" smtClean="0"/>
              <a:t> одного з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рідких</a:t>
            </a:r>
            <a:r>
              <a:rPr lang="ru-RU" dirty="0" smtClean="0"/>
              <a:t> </a:t>
            </a:r>
            <a:r>
              <a:rPr lang="ru-RU" dirty="0" err="1" smtClean="0"/>
              <a:t>кристалів</a:t>
            </a:r>
            <a:r>
              <a:rPr lang="ru-RU" dirty="0" smtClean="0"/>
              <a:t> (</a:t>
            </a:r>
            <a:r>
              <a:rPr lang="ru-RU" dirty="0" err="1" smtClean="0"/>
              <a:t>нематиків</a:t>
            </a:r>
            <a:r>
              <a:rPr lang="ru-RU" dirty="0" smtClean="0"/>
              <a:t>) при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напруги</a:t>
            </a:r>
            <a:r>
              <a:rPr lang="ru-RU" dirty="0" smtClean="0"/>
              <a:t> </a:t>
            </a:r>
            <a:r>
              <a:rPr lang="ru-RU" dirty="0" err="1" smtClean="0"/>
              <a:t>повертають</a:t>
            </a:r>
            <a:r>
              <a:rPr lang="ru-RU" dirty="0" smtClean="0"/>
              <a:t> </a:t>
            </a:r>
            <a:r>
              <a:rPr lang="ru-RU" dirty="0" err="1" smtClean="0"/>
              <a:t>вектори</a:t>
            </a:r>
            <a:r>
              <a:rPr lang="ru-RU" dirty="0" smtClean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 (і </a:t>
            </a:r>
            <a:r>
              <a:rPr lang="ru-RU" dirty="0" err="1" smtClean="0"/>
              <a:t>магнітного</a:t>
            </a:r>
            <a:r>
              <a:rPr lang="ru-RU" dirty="0" smtClean="0"/>
              <a:t>) </a:t>
            </a:r>
            <a:r>
              <a:rPr lang="ru-RU" dirty="0" err="1" smtClean="0"/>
              <a:t>полів</a:t>
            </a:r>
            <a:r>
              <a:rPr lang="ru-RU" dirty="0" smtClean="0"/>
              <a:t> </a:t>
            </a:r>
            <a:r>
              <a:rPr lang="ru-RU" dirty="0" err="1" smtClean="0"/>
              <a:t>світлової</a:t>
            </a:r>
            <a:r>
              <a:rPr lang="ru-RU" dirty="0" smtClean="0"/>
              <a:t> </a:t>
            </a:r>
            <a:r>
              <a:rPr lang="ru-RU" dirty="0" err="1" smtClean="0"/>
              <a:t>хвилі</a:t>
            </a:r>
            <a:r>
              <a:rPr lang="ru-RU" dirty="0" smtClean="0"/>
              <a:t> на </a:t>
            </a:r>
            <a:r>
              <a:rPr lang="ru-RU" dirty="0" err="1" smtClean="0"/>
              <a:t>деякий</a:t>
            </a:r>
            <a:r>
              <a:rPr lang="ru-RU" dirty="0" smtClean="0"/>
              <a:t> кут у </a:t>
            </a:r>
            <a:r>
              <a:rPr lang="ru-RU" dirty="0" err="1" smtClean="0"/>
              <a:t>площині</a:t>
            </a:r>
            <a:r>
              <a:rPr lang="ru-RU" dirty="0" smtClean="0"/>
              <a:t>,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4780595"/>
            <a:ext cx="5040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перпендикулярній</a:t>
            </a:r>
            <a:r>
              <a:rPr lang="ru-RU" dirty="0" smtClean="0"/>
              <a:t> до </a:t>
            </a:r>
            <a:r>
              <a:rPr lang="ru-RU" dirty="0" err="1" smtClean="0"/>
              <a:t>напрямку</a:t>
            </a:r>
            <a:r>
              <a:rPr lang="ru-RU" dirty="0" smtClean="0"/>
              <a:t> </a:t>
            </a:r>
            <a:r>
              <a:rPr lang="ru-RU" dirty="0" err="1" smtClean="0"/>
              <a:t>поширення</a:t>
            </a:r>
            <a:r>
              <a:rPr lang="ru-RU" dirty="0" smtClean="0"/>
              <a:t> </a:t>
            </a:r>
            <a:r>
              <a:rPr lang="ru-RU" dirty="0" err="1" smtClean="0"/>
              <a:t>світлового</a:t>
            </a:r>
            <a:r>
              <a:rPr lang="ru-RU" dirty="0" smtClean="0"/>
              <a:t> </a:t>
            </a:r>
            <a:r>
              <a:rPr lang="ru-RU" dirty="0" err="1" smtClean="0"/>
              <a:t>променя</a:t>
            </a:r>
            <a:r>
              <a:rPr lang="ru-RU" dirty="0" smtClean="0"/>
              <a:t>. </a:t>
            </a:r>
            <a:r>
              <a:rPr lang="ru-RU" dirty="0" err="1" smtClean="0"/>
              <a:t>Нанесення</a:t>
            </a:r>
            <a:r>
              <a:rPr lang="ru-RU" dirty="0" smtClean="0"/>
              <a:t> </a:t>
            </a:r>
            <a:r>
              <a:rPr lang="ru-RU" dirty="0" err="1" smtClean="0"/>
              <a:t>борозенок</a:t>
            </a:r>
            <a:r>
              <a:rPr lang="ru-RU" dirty="0" smtClean="0"/>
              <a:t> на </a:t>
            </a:r>
            <a:r>
              <a:rPr lang="ru-RU" dirty="0" err="1" smtClean="0"/>
              <a:t>поверхню</a:t>
            </a:r>
            <a:r>
              <a:rPr lang="ru-RU" dirty="0" smtClean="0"/>
              <a:t> </a:t>
            </a:r>
            <a:r>
              <a:rPr lang="ru-RU" dirty="0" err="1" smtClean="0"/>
              <a:t>скла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однаковий</a:t>
            </a:r>
            <a:r>
              <a:rPr lang="ru-RU" dirty="0" smtClean="0"/>
              <a:t> кут повороту </a:t>
            </a:r>
            <a:r>
              <a:rPr lang="ru-RU" dirty="0" err="1" smtClean="0"/>
              <a:t>площини</a:t>
            </a:r>
            <a:r>
              <a:rPr lang="ru-RU" dirty="0" smtClean="0"/>
              <a:t> </a:t>
            </a:r>
            <a:r>
              <a:rPr lang="ru-RU" dirty="0" err="1" smtClean="0"/>
              <a:t>поляризації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комірок</a:t>
            </a:r>
            <a:r>
              <a:rPr lang="ru-RU" dirty="0" smtClean="0"/>
              <a:t>. </a:t>
            </a:r>
            <a:r>
              <a:rPr lang="ru-RU" dirty="0" err="1" smtClean="0"/>
              <a:t>Проміжок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панелями </a:t>
            </a:r>
            <a:r>
              <a:rPr lang="ru-RU" dirty="0" err="1" smtClean="0"/>
              <a:t>дуже</a:t>
            </a:r>
            <a:r>
              <a:rPr lang="ru-RU" dirty="0" smtClean="0"/>
              <a:t> тонкий.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60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0270" y="404664"/>
            <a:ext cx="856895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телевізорів</a:t>
            </a:r>
            <a:r>
              <a:rPr lang="ru-RU" dirty="0"/>
              <a:t> з </a:t>
            </a:r>
            <a:r>
              <a:rPr lang="ru-RU" dirty="0" err="1"/>
              <a:t>рідкокристалічними</a:t>
            </a:r>
            <a:r>
              <a:rPr lang="ru-RU" dirty="0"/>
              <a:t> </a:t>
            </a:r>
            <a:r>
              <a:rPr lang="ru-RU" dirty="0" err="1"/>
              <a:t>екранами</a:t>
            </a:r>
            <a:r>
              <a:rPr lang="ru-RU" dirty="0"/>
              <a:t> стало новою </a:t>
            </a:r>
            <a:r>
              <a:rPr lang="ru-RU" dirty="0" err="1"/>
              <a:t>історичною</a:t>
            </a:r>
            <a:r>
              <a:rPr lang="ru-RU" dirty="0"/>
              <a:t> </a:t>
            </a:r>
            <a:r>
              <a:rPr lang="ru-RU" dirty="0" err="1"/>
              <a:t>віхою</a:t>
            </a:r>
            <a:r>
              <a:rPr lang="ru-RU" dirty="0"/>
              <a:t>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рідких</a:t>
            </a:r>
            <a:r>
              <a:rPr lang="ru-RU" dirty="0"/>
              <a:t> </a:t>
            </a:r>
            <a:r>
              <a:rPr lang="ru-RU" dirty="0" err="1"/>
              <a:t>кристалів</a:t>
            </a:r>
            <a:r>
              <a:rPr lang="ru-RU" dirty="0"/>
              <a:t> (</a:t>
            </a:r>
            <a:r>
              <a:rPr lang="en-US" dirty="0"/>
              <a:t>LCD). </a:t>
            </a:r>
            <a:r>
              <a:rPr lang="ru-RU" dirty="0" err="1"/>
              <a:t>Телевізори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типу </a:t>
            </a:r>
            <a:r>
              <a:rPr lang="ru-RU" dirty="0" err="1"/>
              <a:t>стають</a:t>
            </a:r>
            <a:r>
              <a:rPr lang="ru-RU" dirty="0"/>
              <a:t> </a:t>
            </a:r>
            <a:r>
              <a:rPr lang="ru-RU" dirty="0" err="1"/>
              <a:t>доступніші</a:t>
            </a:r>
            <a:r>
              <a:rPr lang="ru-RU" dirty="0"/>
              <a:t> для </a:t>
            </a:r>
            <a:r>
              <a:rPr lang="ru-RU" dirty="0" err="1"/>
              <a:t>покупців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регулярне</a:t>
            </a:r>
            <a:r>
              <a:rPr lang="ru-RU" dirty="0"/>
              <a:t>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цін</a:t>
            </a:r>
            <a:r>
              <a:rPr lang="ru-RU" dirty="0"/>
              <a:t>, через </a:t>
            </a:r>
            <a:r>
              <a:rPr lang="ru-RU" dirty="0" err="1"/>
              <a:t>вдосконалення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.</a:t>
            </a:r>
          </a:p>
          <a:p>
            <a:r>
              <a:rPr lang="ru-RU" dirty="0" err="1"/>
              <a:t>Екран</a:t>
            </a:r>
            <a:r>
              <a:rPr lang="ru-RU" dirty="0"/>
              <a:t> </a:t>
            </a:r>
            <a:r>
              <a:rPr lang="en-US" dirty="0"/>
              <a:t>LCD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екран</a:t>
            </a:r>
            <a:r>
              <a:rPr lang="ru-RU" dirty="0"/>
              <a:t> </a:t>
            </a:r>
            <a:r>
              <a:rPr lang="ru-RU" dirty="0" err="1"/>
              <a:t>просвітного</a:t>
            </a:r>
            <a:r>
              <a:rPr lang="ru-RU" dirty="0"/>
              <a:t> типу,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екран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підсвічує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зворотного</a:t>
            </a:r>
            <a:r>
              <a:rPr lang="ru-RU" dirty="0"/>
              <a:t> боку лампою </a:t>
            </a:r>
            <a:r>
              <a:rPr lang="ru-RU" dirty="0" err="1"/>
              <a:t>білого</a:t>
            </a:r>
            <a:r>
              <a:rPr lang="ru-RU" dirty="0"/>
              <a:t> </a:t>
            </a:r>
            <a:r>
              <a:rPr lang="ru-RU" dirty="0" err="1"/>
              <a:t>кольору</a:t>
            </a:r>
            <a:r>
              <a:rPr lang="ru-RU" dirty="0"/>
              <a:t>, а </a:t>
            </a:r>
            <a:r>
              <a:rPr lang="ru-RU" dirty="0" err="1"/>
              <a:t>вічка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 (</a:t>
            </a:r>
            <a:r>
              <a:rPr lang="en-US" dirty="0"/>
              <a:t>RGB - </a:t>
            </a:r>
            <a:r>
              <a:rPr lang="ru-RU" dirty="0" err="1"/>
              <a:t>червоний</a:t>
            </a:r>
            <a:r>
              <a:rPr lang="ru-RU" dirty="0"/>
              <a:t>, </a:t>
            </a:r>
            <a:r>
              <a:rPr lang="ru-RU" dirty="0" err="1"/>
              <a:t>зелений</a:t>
            </a:r>
            <a:r>
              <a:rPr lang="ru-RU" dirty="0"/>
              <a:t>, </a:t>
            </a:r>
            <a:r>
              <a:rPr lang="ru-RU" dirty="0" err="1"/>
              <a:t>синій</a:t>
            </a:r>
            <a:r>
              <a:rPr lang="ru-RU" dirty="0"/>
              <a:t>), </a:t>
            </a:r>
            <a:r>
              <a:rPr lang="ru-RU" dirty="0" err="1"/>
              <a:t>розташовані</a:t>
            </a:r>
            <a:r>
              <a:rPr lang="ru-RU" dirty="0"/>
              <a:t> на </a:t>
            </a:r>
            <a:r>
              <a:rPr lang="ru-RU" dirty="0" err="1"/>
              <a:t>трьох</a:t>
            </a:r>
            <a:r>
              <a:rPr lang="ru-RU" dirty="0"/>
              <a:t> панелях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, </a:t>
            </a:r>
            <a:r>
              <a:rPr lang="ru-RU" dirty="0" err="1"/>
              <a:t>пропускають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не </a:t>
            </a:r>
            <a:r>
              <a:rPr lang="ru-RU" dirty="0" err="1"/>
              <a:t>пропускають</a:t>
            </a:r>
            <a:r>
              <a:rPr lang="ru-RU" dirty="0"/>
              <a:t> через себе </a:t>
            </a:r>
            <a:r>
              <a:rPr lang="ru-RU" dirty="0" err="1"/>
              <a:t>світло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прикладеної</a:t>
            </a:r>
            <a:r>
              <a:rPr lang="ru-RU" dirty="0"/>
              <a:t> </a:t>
            </a:r>
            <a:r>
              <a:rPr lang="ru-RU" dirty="0" err="1"/>
              <a:t>напруги</a:t>
            </a:r>
            <a:r>
              <a:rPr lang="ru-RU" dirty="0"/>
              <a:t>. </a:t>
            </a:r>
            <a:r>
              <a:rPr lang="ru-RU" dirty="0" err="1"/>
              <a:t>Саме</a:t>
            </a:r>
            <a:r>
              <a:rPr lang="ru-RU" dirty="0"/>
              <a:t> тому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певне</a:t>
            </a:r>
            <a:r>
              <a:rPr lang="ru-RU" dirty="0"/>
              <a:t> </a:t>
            </a:r>
            <a:r>
              <a:rPr lang="ru-RU" dirty="0" err="1"/>
              <a:t>запізнювання</a:t>
            </a:r>
            <a:r>
              <a:rPr lang="ru-RU" dirty="0"/>
              <a:t> картинки (час </a:t>
            </a:r>
            <a:r>
              <a:rPr lang="ru-RU" dirty="0" err="1"/>
              <a:t>відгуку</a:t>
            </a:r>
            <a:r>
              <a:rPr lang="ru-RU" dirty="0"/>
              <a:t>), особливо </a:t>
            </a:r>
            <a:r>
              <a:rPr lang="ru-RU" dirty="0" err="1"/>
              <a:t>помітне</a:t>
            </a:r>
            <a:r>
              <a:rPr lang="ru-RU" dirty="0"/>
              <a:t> при </a:t>
            </a:r>
            <a:r>
              <a:rPr lang="ru-RU" dirty="0" err="1"/>
              <a:t>перегляді</a:t>
            </a:r>
            <a:r>
              <a:rPr lang="ru-RU" dirty="0"/>
              <a:t> </a:t>
            </a:r>
            <a:r>
              <a:rPr lang="ru-RU" dirty="0" err="1"/>
              <a:t>об'єктів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рухаються</a:t>
            </a:r>
            <a:r>
              <a:rPr lang="ru-RU" dirty="0"/>
              <a:t>. Час </a:t>
            </a:r>
            <a:r>
              <a:rPr lang="ru-RU" dirty="0" err="1"/>
              <a:t>відгуку</a:t>
            </a:r>
            <a:r>
              <a:rPr lang="ru-RU" dirty="0"/>
              <a:t> в </a:t>
            </a:r>
            <a:r>
              <a:rPr lang="ru-RU" dirty="0" err="1"/>
              <a:t>сучасних</a:t>
            </a:r>
            <a:r>
              <a:rPr lang="ru-RU" dirty="0"/>
              <a:t> моделях </a:t>
            </a:r>
            <a:r>
              <a:rPr lang="ru-RU" dirty="0" err="1"/>
              <a:t>різниться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15мс (</a:t>
            </a:r>
            <a:r>
              <a:rPr lang="ru-RU" dirty="0" err="1"/>
              <a:t>мілісекунди</a:t>
            </a:r>
            <a:r>
              <a:rPr lang="ru-RU" dirty="0"/>
              <a:t>, 1мс - одна </a:t>
            </a:r>
            <a:r>
              <a:rPr lang="ru-RU" dirty="0" err="1"/>
              <a:t>тисячна</a:t>
            </a:r>
            <a:r>
              <a:rPr lang="ru-RU" dirty="0"/>
              <a:t> </a:t>
            </a:r>
            <a:r>
              <a:rPr lang="ru-RU" dirty="0" err="1"/>
              <a:t>секунди</a:t>
            </a:r>
            <a:r>
              <a:rPr lang="ru-RU" dirty="0"/>
              <a:t>) до 40мс і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типу і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матриці</a:t>
            </a:r>
            <a:r>
              <a:rPr lang="ru-RU" dirty="0"/>
              <a:t>. Чим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цей</a:t>
            </a:r>
            <a:r>
              <a:rPr lang="ru-RU" dirty="0"/>
              <a:t> час,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швидше</a:t>
            </a:r>
            <a:r>
              <a:rPr lang="ru-RU" dirty="0"/>
              <a:t> </a:t>
            </a:r>
            <a:r>
              <a:rPr lang="ru-RU" dirty="0" err="1"/>
              <a:t>міняється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,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шлейфу і </a:t>
            </a:r>
            <a:r>
              <a:rPr lang="ru-RU" dirty="0" err="1"/>
              <a:t>накладення</a:t>
            </a:r>
            <a:r>
              <a:rPr lang="ru-RU" dirty="0"/>
              <a:t> картинок.</a:t>
            </a:r>
          </a:p>
          <a:p>
            <a:r>
              <a:rPr lang="ru-RU" dirty="0"/>
              <a:t>Час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лампи</a:t>
            </a:r>
            <a:r>
              <a:rPr lang="ru-RU" dirty="0"/>
              <a:t> для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en-US" dirty="0"/>
              <a:t>LCD-</a:t>
            </a:r>
            <a:r>
              <a:rPr lang="ru-RU" dirty="0"/>
              <a:t>панелей </a:t>
            </a:r>
            <a:r>
              <a:rPr lang="ru-RU" dirty="0" err="1"/>
              <a:t>майже</a:t>
            </a:r>
            <a:r>
              <a:rPr lang="ru-RU" dirty="0"/>
              <a:t> на </a:t>
            </a:r>
            <a:r>
              <a:rPr lang="ru-RU" dirty="0" err="1"/>
              <a:t>початковій</a:t>
            </a:r>
            <a:r>
              <a:rPr lang="ru-RU" dirty="0"/>
              <a:t> </a:t>
            </a:r>
            <a:r>
              <a:rPr lang="ru-RU" dirty="0" err="1"/>
              <a:t>яскравості</a:t>
            </a:r>
            <a:r>
              <a:rPr lang="ru-RU" dirty="0"/>
              <a:t> - 60 000 годин (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вистачить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на 16 </a:t>
            </a:r>
            <a:r>
              <a:rPr lang="ru-RU" dirty="0" err="1"/>
              <a:t>років</a:t>
            </a:r>
            <a:r>
              <a:rPr lang="ru-RU" dirty="0"/>
              <a:t> при </a:t>
            </a:r>
            <a:r>
              <a:rPr lang="ru-RU" dirty="0" err="1"/>
              <a:t>перегляді</a:t>
            </a:r>
            <a:r>
              <a:rPr lang="ru-RU" dirty="0"/>
              <a:t> </a:t>
            </a:r>
            <a:r>
              <a:rPr lang="ru-RU" dirty="0" err="1"/>
              <a:t>телевізора</a:t>
            </a:r>
            <a:r>
              <a:rPr lang="ru-RU" dirty="0"/>
              <a:t> по 10 годин в день). Для </a:t>
            </a:r>
            <a:r>
              <a:rPr lang="ru-RU" dirty="0" err="1"/>
              <a:t>порівняння</a:t>
            </a:r>
            <a:r>
              <a:rPr lang="ru-RU" dirty="0"/>
              <a:t>: в </a:t>
            </a:r>
            <a:r>
              <a:rPr lang="ru-RU" dirty="0" err="1"/>
              <a:t>плазмових</a:t>
            </a:r>
            <a:r>
              <a:rPr lang="ru-RU" dirty="0"/>
              <a:t> </a:t>
            </a:r>
            <a:r>
              <a:rPr lang="ru-RU" dirty="0" err="1"/>
              <a:t>телевізорах</a:t>
            </a:r>
            <a:r>
              <a:rPr lang="ru-RU" dirty="0"/>
              <a:t> </a:t>
            </a:r>
            <a:r>
              <a:rPr lang="ru-RU" dirty="0" err="1"/>
              <a:t>яскравість</a:t>
            </a:r>
            <a:r>
              <a:rPr lang="ru-RU" dirty="0"/>
              <a:t> за той же час </a:t>
            </a:r>
            <a:r>
              <a:rPr lang="ru-RU" dirty="0" err="1"/>
              <a:t>зменшується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сильніше</a:t>
            </a:r>
            <a:r>
              <a:rPr lang="ru-RU" dirty="0"/>
              <a:t>, а для </a:t>
            </a:r>
            <a:r>
              <a:rPr lang="ru-RU" dirty="0" err="1"/>
              <a:t>кінескопних</a:t>
            </a:r>
            <a:r>
              <a:rPr lang="ru-RU" dirty="0"/>
              <a:t> </a:t>
            </a:r>
            <a:r>
              <a:rPr lang="ru-RU" dirty="0" err="1"/>
              <a:t>телевізорів</a:t>
            </a:r>
            <a:r>
              <a:rPr lang="ru-RU" dirty="0"/>
              <a:t> (</a:t>
            </a:r>
            <a:r>
              <a:rPr lang="ru-RU" dirty="0" err="1"/>
              <a:t>вигоряє</a:t>
            </a:r>
            <a:r>
              <a:rPr lang="ru-RU" dirty="0"/>
              <a:t> </a:t>
            </a:r>
            <a:r>
              <a:rPr lang="ru-RU" dirty="0" err="1"/>
              <a:t>люмінофор</a:t>
            </a:r>
            <a:r>
              <a:rPr lang="ru-RU" dirty="0"/>
              <a:t>) </a:t>
            </a:r>
            <a:r>
              <a:rPr lang="ru-RU" dirty="0" err="1"/>
              <a:t>поріг</a:t>
            </a:r>
            <a:r>
              <a:rPr lang="ru-RU" dirty="0"/>
              <a:t> - 15000-20 000 годин (</a:t>
            </a:r>
            <a:r>
              <a:rPr lang="ru-RU" dirty="0" err="1"/>
              <a:t>приблизно</a:t>
            </a:r>
            <a:r>
              <a:rPr lang="ru-RU" dirty="0"/>
              <a:t> 5 </a:t>
            </a:r>
            <a:r>
              <a:rPr lang="ru-RU" dirty="0" err="1"/>
              <a:t>років</a:t>
            </a:r>
            <a:r>
              <a:rPr lang="ru-RU" dirty="0"/>
              <a:t>),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помітно</a:t>
            </a:r>
            <a:r>
              <a:rPr lang="ru-RU" dirty="0"/>
              <a:t> </a:t>
            </a:r>
            <a:r>
              <a:rPr lang="ru-RU" dirty="0" err="1"/>
              <a:t>погіршується</a:t>
            </a:r>
            <a:r>
              <a:rPr lang="ru-RU" dirty="0"/>
              <a:t>.</a:t>
            </a:r>
          </a:p>
          <a:p>
            <a:r>
              <a:rPr lang="ru-RU" dirty="0"/>
              <a:t>Кут </a:t>
            </a:r>
            <a:r>
              <a:rPr lang="ru-RU" dirty="0" err="1"/>
              <a:t>огляду</a:t>
            </a:r>
            <a:r>
              <a:rPr lang="ru-RU" dirty="0"/>
              <a:t> в </a:t>
            </a:r>
            <a:r>
              <a:rPr lang="ru-RU" dirty="0" err="1"/>
              <a:t>рідкокристалічних</a:t>
            </a:r>
            <a:r>
              <a:rPr lang="ru-RU" dirty="0"/>
              <a:t> </a:t>
            </a:r>
            <a:r>
              <a:rPr lang="ru-RU" dirty="0" err="1"/>
              <a:t>телевізорах</a:t>
            </a:r>
            <a:r>
              <a:rPr lang="ru-RU" dirty="0"/>
              <a:t> </a:t>
            </a:r>
            <a:r>
              <a:rPr lang="ru-RU" dirty="0" err="1"/>
              <a:t>останніх</a:t>
            </a:r>
            <a:r>
              <a:rPr lang="ru-RU" dirty="0"/>
              <a:t> моделей </a:t>
            </a:r>
            <a:r>
              <a:rPr lang="ru-RU" dirty="0" err="1"/>
              <a:t>досягає</a:t>
            </a:r>
            <a:r>
              <a:rPr lang="ru-RU" dirty="0"/>
              <a:t> 160-170 </a:t>
            </a:r>
            <a:r>
              <a:rPr lang="ru-RU" dirty="0" err="1"/>
              <a:t>градусів</a:t>
            </a:r>
            <a:r>
              <a:rPr lang="ru-RU" dirty="0"/>
              <a:t> по </a:t>
            </a:r>
            <a:r>
              <a:rPr lang="ru-RU" dirty="0" err="1"/>
              <a:t>вертикалі</a:t>
            </a:r>
            <a:r>
              <a:rPr lang="ru-RU" dirty="0"/>
              <a:t> і </a:t>
            </a:r>
            <a:r>
              <a:rPr lang="ru-RU" dirty="0" err="1"/>
              <a:t>горизонталі</a:t>
            </a:r>
            <a:r>
              <a:rPr lang="ru-RU" dirty="0"/>
              <a:t>, 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робить</a:t>
            </a:r>
            <a:r>
              <a:rPr lang="ru-RU" dirty="0"/>
              <a:t> проблему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гострою</a:t>
            </a:r>
            <a:r>
              <a:rPr lang="ru-RU" dirty="0"/>
              <a:t>, </a:t>
            </a:r>
            <a:r>
              <a:rPr lang="ru-RU" dirty="0" err="1"/>
              <a:t>чим</a:t>
            </a:r>
            <a:r>
              <a:rPr lang="ru-RU" dirty="0"/>
              <a:t> вона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тому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642343" y="77909"/>
            <a:ext cx="3461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/>
              <a:t>Рідкокристалічні</a:t>
            </a:r>
            <a:r>
              <a:rPr lang="ru-RU" b="1" dirty="0"/>
              <a:t> </a:t>
            </a:r>
            <a:r>
              <a:rPr lang="ru-RU" b="1" dirty="0" err="1"/>
              <a:t>телевізори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409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1459" y="0"/>
            <a:ext cx="871296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Недоліком</a:t>
            </a:r>
            <a:r>
              <a:rPr lang="ru-RU" dirty="0"/>
              <a:t> </a:t>
            </a:r>
            <a:r>
              <a:rPr lang="ru-RU" dirty="0" err="1"/>
              <a:t>рідкокристалічних</a:t>
            </a:r>
            <a:r>
              <a:rPr lang="ru-RU" dirty="0"/>
              <a:t> </a:t>
            </a:r>
            <a:r>
              <a:rPr lang="ru-RU" dirty="0" err="1"/>
              <a:t>екранів</a:t>
            </a:r>
            <a:r>
              <a:rPr lang="ru-RU" dirty="0"/>
              <a:t> є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непрацюючих</a:t>
            </a:r>
            <a:r>
              <a:rPr lang="ru-RU" dirty="0"/>
              <a:t> </a:t>
            </a:r>
            <a:r>
              <a:rPr lang="ru-RU" dirty="0" err="1"/>
              <a:t>пікселів</a:t>
            </a:r>
            <a:r>
              <a:rPr lang="ru-RU" dirty="0"/>
              <a:t>. </a:t>
            </a:r>
            <a:r>
              <a:rPr lang="ru-RU" dirty="0" err="1"/>
              <a:t>Непрацюючі</a:t>
            </a:r>
            <a:r>
              <a:rPr lang="ru-RU" dirty="0"/>
              <a:t> </a:t>
            </a:r>
            <a:r>
              <a:rPr lang="ru-RU" dirty="0" err="1"/>
              <a:t>пікселі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пікселі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включені</a:t>
            </a:r>
            <a:r>
              <a:rPr lang="ru-RU" dirty="0"/>
              <a:t> в </a:t>
            </a:r>
            <a:r>
              <a:rPr lang="ru-RU" dirty="0" err="1"/>
              <a:t>якомусь</a:t>
            </a:r>
            <a:r>
              <a:rPr lang="ru-RU" dirty="0"/>
              <a:t> одному </a:t>
            </a:r>
            <a:r>
              <a:rPr lang="ru-RU" dirty="0" err="1"/>
              <a:t>стані</a:t>
            </a:r>
            <a:r>
              <a:rPr lang="ru-RU" dirty="0"/>
              <a:t> і не </a:t>
            </a:r>
            <a:r>
              <a:rPr lang="ru-RU" dirty="0" err="1"/>
              <a:t>міняють</a:t>
            </a:r>
            <a:r>
              <a:rPr lang="ru-RU" dirty="0"/>
              <a:t>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сигналу.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виробники</a:t>
            </a:r>
            <a:r>
              <a:rPr lang="ru-RU" dirty="0"/>
              <a:t> </a:t>
            </a:r>
            <a:r>
              <a:rPr lang="ru-RU" dirty="0" err="1"/>
              <a:t>допускають</a:t>
            </a:r>
            <a:r>
              <a:rPr lang="ru-RU" dirty="0"/>
              <a:t> </a:t>
            </a:r>
            <a:r>
              <a:rPr lang="ru-RU" dirty="0" err="1"/>
              <a:t>різну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непрацюючих</a:t>
            </a:r>
            <a:r>
              <a:rPr lang="ru-RU" dirty="0"/>
              <a:t> </a:t>
            </a:r>
            <a:r>
              <a:rPr lang="ru-RU" dirty="0" err="1"/>
              <a:t>пікселів</a:t>
            </a:r>
            <a:r>
              <a:rPr lang="ru-RU" dirty="0"/>
              <a:t> на </a:t>
            </a:r>
            <a:r>
              <a:rPr lang="ru-RU" dirty="0" err="1"/>
              <a:t>екрані</a:t>
            </a:r>
            <a:r>
              <a:rPr lang="ru-RU" dirty="0"/>
              <a:t>, про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пишуть</a:t>
            </a:r>
            <a:r>
              <a:rPr lang="ru-RU" dirty="0"/>
              <a:t> в </a:t>
            </a:r>
            <a:r>
              <a:rPr lang="ru-RU" dirty="0" err="1"/>
              <a:t>інструкціях</a:t>
            </a:r>
            <a:r>
              <a:rPr lang="ru-RU" dirty="0"/>
              <a:t> по </a:t>
            </a:r>
            <a:r>
              <a:rPr lang="ru-RU" dirty="0" err="1"/>
              <a:t>використанню</a:t>
            </a:r>
            <a:r>
              <a:rPr lang="ru-RU" dirty="0"/>
              <a:t> товару. </a:t>
            </a:r>
            <a:r>
              <a:rPr lang="ru-RU" dirty="0" err="1"/>
              <a:t>Наприклад</a:t>
            </a:r>
            <a:r>
              <a:rPr lang="ru-RU" dirty="0"/>
              <a:t>, в </a:t>
            </a:r>
            <a:r>
              <a:rPr lang="ru-RU" dirty="0" err="1"/>
              <a:t>інструкції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написано "</a:t>
            </a:r>
            <a:r>
              <a:rPr lang="ru-RU" dirty="0" err="1"/>
              <a:t>якщо</a:t>
            </a:r>
            <a:r>
              <a:rPr lang="ru-RU" dirty="0"/>
              <a:t> на </a:t>
            </a:r>
            <a:r>
              <a:rPr lang="ru-RU" dirty="0" err="1"/>
              <a:t>панелі</a:t>
            </a:r>
            <a:r>
              <a:rPr lang="ru-RU" dirty="0"/>
              <a:t>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виявили</a:t>
            </a:r>
            <a:r>
              <a:rPr lang="ru-RU" dirty="0"/>
              <a:t> не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чотирьох</a:t>
            </a:r>
            <a:r>
              <a:rPr lang="ru-RU" dirty="0"/>
              <a:t> </a:t>
            </a:r>
            <a:r>
              <a:rPr lang="ru-RU" dirty="0" err="1"/>
              <a:t>непрацюючих</a:t>
            </a:r>
            <a:r>
              <a:rPr lang="ru-RU" dirty="0"/>
              <a:t> </a:t>
            </a:r>
            <a:r>
              <a:rPr lang="ru-RU" dirty="0" err="1"/>
              <a:t>пікселів</a:t>
            </a:r>
            <a:r>
              <a:rPr lang="ru-RU" dirty="0"/>
              <a:t>, то панель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працездатною</a:t>
            </a:r>
            <a:r>
              <a:rPr lang="ru-RU" dirty="0"/>
              <a:t>". У </a:t>
            </a:r>
            <a:r>
              <a:rPr lang="ru-RU" dirty="0" err="1"/>
              <a:t>рідкокристалічних</a:t>
            </a:r>
            <a:r>
              <a:rPr lang="ru-RU" dirty="0"/>
              <a:t> </a:t>
            </a:r>
            <a:r>
              <a:rPr lang="ru-RU" dirty="0" err="1"/>
              <a:t>моніторах</a:t>
            </a:r>
            <a:r>
              <a:rPr lang="ru-RU" dirty="0"/>
              <a:t> </a:t>
            </a:r>
            <a:r>
              <a:rPr lang="ru-RU" dirty="0" err="1"/>
              <a:t>взагалі</a:t>
            </a:r>
            <a:r>
              <a:rPr lang="ru-RU" dirty="0"/>
              <a:t> не </a:t>
            </a:r>
            <a:r>
              <a:rPr lang="ru-RU" dirty="0" err="1"/>
              <a:t>допускається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непрацюючих</a:t>
            </a:r>
            <a:r>
              <a:rPr lang="ru-RU" dirty="0"/>
              <a:t> </a:t>
            </a:r>
            <a:r>
              <a:rPr lang="ru-RU" dirty="0" err="1"/>
              <a:t>пікселів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на </a:t>
            </a:r>
            <a:r>
              <a:rPr lang="ru-RU" dirty="0" err="1"/>
              <a:t>монітор</a:t>
            </a:r>
            <a:r>
              <a:rPr lang="ru-RU" dirty="0"/>
              <a:t> ми </a:t>
            </a:r>
            <a:r>
              <a:rPr lang="ru-RU" dirty="0" err="1"/>
              <a:t>дивимося</a:t>
            </a:r>
            <a:r>
              <a:rPr lang="ru-RU" dirty="0"/>
              <a:t> з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ближчої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на </a:t>
            </a:r>
            <a:r>
              <a:rPr lang="ru-RU" dirty="0" err="1"/>
              <a:t>телевізор</a:t>
            </a:r>
            <a:r>
              <a:rPr lang="ru-RU" dirty="0"/>
              <a:t>, і </a:t>
            </a:r>
            <a:r>
              <a:rPr lang="ru-RU" dirty="0" err="1"/>
              <a:t>відразу</a:t>
            </a:r>
            <a:r>
              <a:rPr lang="ru-RU" dirty="0"/>
              <a:t> </a:t>
            </a:r>
            <a:r>
              <a:rPr lang="ru-RU" dirty="0" err="1"/>
              <a:t>можемо</a:t>
            </a:r>
            <a:r>
              <a:rPr lang="ru-RU" dirty="0"/>
              <a:t> </a:t>
            </a:r>
            <a:r>
              <a:rPr lang="ru-RU" dirty="0" err="1"/>
              <a:t>розгледіти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"</a:t>
            </a:r>
            <a:r>
              <a:rPr lang="ru-RU" dirty="0" err="1"/>
              <a:t>сміття</a:t>
            </a:r>
            <a:r>
              <a:rPr lang="ru-RU" dirty="0"/>
              <a:t>".</a:t>
            </a:r>
          </a:p>
          <a:p>
            <a:pPr algn="just"/>
            <a:r>
              <a:rPr lang="ru-RU" dirty="0" err="1"/>
              <a:t>Успіхи</a:t>
            </a:r>
            <a:r>
              <a:rPr lang="ru-RU" dirty="0"/>
              <a:t> в </a:t>
            </a:r>
            <a:r>
              <a:rPr lang="ru-RU" dirty="0" err="1"/>
              <a:t>розробці</a:t>
            </a:r>
            <a:r>
              <a:rPr lang="ru-RU" dirty="0"/>
              <a:t> </a:t>
            </a:r>
            <a:r>
              <a:rPr lang="ru-RU" dirty="0" err="1"/>
              <a:t>матричних</a:t>
            </a:r>
            <a:r>
              <a:rPr lang="ru-RU" dirty="0"/>
              <a:t> </a:t>
            </a:r>
            <a:r>
              <a:rPr lang="ru-RU" dirty="0" err="1"/>
              <a:t>рідкокристалічних</a:t>
            </a:r>
            <a:r>
              <a:rPr lang="ru-RU" dirty="0"/>
              <a:t> </a:t>
            </a:r>
            <a:r>
              <a:rPr lang="ru-RU" dirty="0" err="1"/>
              <a:t>дисплеїв</a:t>
            </a:r>
            <a:r>
              <a:rPr lang="ru-RU" dirty="0"/>
              <a:t> </a:t>
            </a:r>
            <a:r>
              <a:rPr lang="ru-RU" dirty="0" err="1"/>
              <a:t>зробили</a:t>
            </a:r>
            <a:r>
              <a:rPr lang="ru-RU" dirty="0"/>
              <a:t> </a:t>
            </a:r>
            <a:r>
              <a:rPr lang="ru-RU" dirty="0" err="1"/>
              <a:t>можливим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і </a:t>
            </a:r>
            <a:r>
              <a:rPr lang="ru-RU" dirty="0" err="1"/>
              <a:t>масове</a:t>
            </a:r>
            <a:r>
              <a:rPr lang="ru-RU" dirty="0"/>
              <a:t> </a:t>
            </a:r>
            <a:r>
              <a:rPr lang="ru-RU" dirty="0" err="1"/>
              <a:t>виробництво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ігор</a:t>
            </a:r>
            <a:r>
              <a:rPr lang="ru-RU" dirty="0"/>
              <a:t> в </a:t>
            </a:r>
            <a:r>
              <a:rPr lang="ru-RU" dirty="0" err="1"/>
              <a:t>мініатюрному</a:t>
            </a:r>
            <a:r>
              <a:rPr lang="ru-RU" dirty="0"/>
              <a:t>, так </a:t>
            </a:r>
            <a:r>
              <a:rPr lang="ru-RU" dirty="0" err="1"/>
              <a:t>би</a:t>
            </a:r>
            <a:r>
              <a:rPr lang="ru-RU" dirty="0"/>
              <a:t> </a:t>
            </a:r>
            <a:r>
              <a:rPr lang="ru-RU" dirty="0" err="1"/>
              <a:t>мовити</a:t>
            </a:r>
            <a:r>
              <a:rPr lang="ru-RU" dirty="0"/>
              <a:t>, </a:t>
            </a:r>
            <a:r>
              <a:rPr lang="ru-RU" dirty="0" err="1"/>
              <a:t>кишенькового</a:t>
            </a:r>
            <a:r>
              <a:rPr lang="ru-RU" dirty="0"/>
              <a:t> </a:t>
            </a:r>
            <a:r>
              <a:rPr lang="ru-RU" dirty="0" err="1"/>
              <a:t>виконанні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відома</a:t>
            </a:r>
            <a:r>
              <a:rPr lang="ru-RU" dirty="0"/>
              <a:t> </a:t>
            </a:r>
            <a:r>
              <a:rPr lang="ru-RU" dirty="0" err="1"/>
              <a:t>гра</a:t>
            </a:r>
            <a:r>
              <a:rPr lang="ru-RU" dirty="0"/>
              <a:t> «Ну, </a:t>
            </a:r>
            <a:r>
              <a:rPr lang="ru-RU" dirty="0" err="1"/>
              <a:t>постривай</a:t>
            </a:r>
            <a:r>
              <a:rPr lang="ru-RU" dirty="0"/>
              <a:t>!», </a:t>
            </a:r>
            <a:r>
              <a:rPr lang="ru-RU" dirty="0" err="1"/>
              <a:t>освоєна</a:t>
            </a:r>
            <a:r>
              <a:rPr lang="ru-RU" dirty="0"/>
              <a:t> </a:t>
            </a:r>
            <a:r>
              <a:rPr lang="ru-RU" dirty="0" err="1"/>
              <a:t>вітчизняною</a:t>
            </a:r>
            <a:r>
              <a:rPr lang="ru-RU" dirty="0"/>
              <a:t> </a:t>
            </a:r>
            <a:r>
              <a:rPr lang="ru-RU" dirty="0" err="1"/>
              <a:t>промисловістю</a:t>
            </a:r>
            <a:r>
              <a:rPr lang="ru-RU" dirty="0"/>
              <a:t>. </a:t>
            </a:r>
            <a:r>
              <a:rPr lang="ru-RU" dirty="0" err="1"/>
              <a:t>Габарити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гри</a:t>
            </a:r>
            <a:r>
              <a:rPr lang="ru-RU" dirty="0"/>
              <a:t>, як у </a:t>
            </a:r>
            <a:r>
              <a:rPr lang="ru-RU" dirty="0" err="1"/>
              <a:t>записника</a:t>
            </a:r>
            <a:r>
              <a:rPr lang="ru-RU" dirty="0"/>
              <a:t>, а </a:t>
            </a:r>
            <a:r>
              <a:rPr lang="ru-RU" dirty="0" err="1"/>
              <a:t>основним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є </a:t>
            </a:r>
            <a:r>
              <a:rPr lang="ru-RU" dirty="0" err="1"/>
              <a:t>рідкокристалічний</a:t>
            </a:r>
            <a:r>
              <a:rPr lang="ru-RU" dirty="0"/>
              <a:t> </a:t>
            </a:r>
            <a:r>
              <a:rPr lang="ru-RU" dirty="0" err="1"/>
              <a:t>матричний</a:t>
            </a:r>
            <a:r>
              <a:rPr lang="ru-RU" dirty="0"/>
              <a:t> дисплей, на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висвічуються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вовка</a:t>
            </a:r>
            <a:r>
              <a:rPr lang="ru-RU" dirty="0"/>
              <a:t>, </a:t>
            </a:r>
            <a:r>
              <a:rPr lang="ru-RU" dirty="0" err="1"/>
              <a:t>зайця</a:t>
            </a:r>
            <a:r>
              <a:rPr lang="ru-RU" dirty="0"/>
              <a:t>, курей і </a:t>
            </a:r>
            <a:r>
              <a:rPr lang="ru-RU" dirty="0" err="1"/>
              <a:t>яєчок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котилися</a:t>
            </a:r>
            <a:r>
              <a:rPr lang="ru-RU" dirty="0"/>
              <a:t> по </a:t>
            </a:r>
            <a:r>
              <a:rPr lang="ru-RU" dirty="0" err="1"/>
              <a:t>жолобах</a:t>
            </a:r>
            <a:r>
              <a:rPr lang="ru-RU" dirty="0"/>
              <a:t>.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гравця</a:t>
            </a:r>
            <a:r>
              <a:rPr lang="ru-RU" dirty="0"/>
              <a:t>, </a:t>
            </a:r>
            <a:r>
              <a:rPr lang="ru-RU" dirty="0" err="1"/>
              <a:t>натискаючи</a:t>
            </a:r>
            <a:r>
              <a:rPr lang="ru-RU" dirty="0"/>
              <a:t> кнопки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примусити</a:t>
            </a:r>
            <a:r>
              <a:rPr lang="ru-RU" dirty="0"/>
              <a:t> </a:t>
            </a:r>
            <a:r>
              <a:rPr lang="ru-RU" dirty="0" err="1"/>
              <a:t>вовка</a:t>
            </a:r>
            <a:r>
              <a:rPr lang="ru-RU" dirty="0"/>
              <a:t>, </a:t>
            </a:r>
            <a:r>
              <a:rPr lang="ru-RU" dirty="0" err="1"/>
              <a:t>переміщаючись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жолоба</a:t>
            </a:r>
            <a:r>
              <a:rPr lang="ru-RU" dirty="0"/>
              <a:t> до </a:t>
            </a:r>
            <a:r>
              <a:rPr lang="ru-RU" dirty="0" err="1"/>
              <a:t>жолоба</a:t>
            </a:r>
            <a:r>
              <a:rPr lang="ru-RU" dirty="0"/>
              <a:t>, </a:t>
            </a:r>
            <a:r>
              <a:rPr lang="ru-RU" dirty="0" err="1"/>
              <a:t>ловити</a:t>
            </a:r>
            <a:r>
              <a:rPr lang="ru-RU" dirty="0"/>
              <a:t> </a:t>
            </a:r>
            <a:r>
              <a:rPr lang="ru-RU" dirty="0" err="1"/>
              <a:t>яєчка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скочуються</a:t>
            </a:r>
            <a:r>
              <a:rPr lang="ru-RU" dirty="0"/>
              <a:t> з </a:t>
            </a:r>
            <a:r>
              <a:rPr lang="ru-RU" dirty="0" err="1"/>
              <a:t>жолобів</a:t>
            </a:r>
            <a:r>
              <a:rPr lang="ru-RU" dirty="0"/>
              <a:t>, в корзину, </a:t>
            </a:r>
            <a:r>
              <a:rPr lang="ru-RU" dirty="0" err="1"/>
              <a:t>щоб</a:t>
            </a:r>
            <a:r>
              <a:rPr lang="ru-RU" dirty="0"/>
              <a:t> не </a:t>
            </a: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впасти</a:t>
            </a:r>
            <a:r>
              <a:rPr lang="ru-RU" dirty="0"/>
              <a:t> на землю і </a:t>
            </a:r>
            <a:r>
              <a:rPr lang="ru-RU" dirty="0" err="1"/>
              <a:t>розбитися</a:t>
            </a:r>
            <a:r>
              <a:rPr lang="ru-RU" dirty="0"/>
              <a:t>. Тут же </a:t>
            </a:r>
            <a:r>
              <a:rPr lang="ru-RU" dirty="0" err="1"/>
              <a:t>відзначимо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розважального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іграшка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роль </a:t>
            </a:r>
            <a:r>
              <a:rPr lang="ru-RU" dirty="0" err="1"/>
              <a:t>годинника</a:t>
            </a:r>
            <a:r>
              <a:rPr lang="ru-RU" dirty="0"/>
              <a:t> і будильника, </a:t>
            </a:r>
            <a:r>
              <a:rPr lang="ru-RU" dirty="0" err="1"/>
              <a:t>тобто</a:t>
            </a:r>
            <a:r>
              <a:rPr lang="ru-RU" dirty="0"/>
              <a:t> в </a:t>
            </a:r>
            <a:r>
              <a:rPr lang="ru-RU" dirty="0" err="1"/>
              <a:t>іншому</a:t>
            </a:r>
            <a:r>
              <a:rPr lang="ru-RU" dirty="0"/>
              <a:t> </a:t>
            </a:r>
            <a:r>
              <a:rPr lang="ru-RU" dirty="0" err="1"/>
              <a:t>режимі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на </a:t>
            </a:r>
            <a:r>
              <a:rPr lang="ru-RU" dirty="0" err="1"/>
              <a:t>дисплеї</a:t>
            </a:r>
            <a:r>
              <a:rPr lang="ru-RU" dirty="0"/>
              <a:t> «</a:t>
            </a:r>
            <a:r>
              <a:rPr lang="ru-RU" dirty="0" err="1"/>
              <a:t>висвічується</a:t>
            </a:r>
            <a:r>
              <a:rPr lang="ru-RU" dirty="0"/>
              <a:t>» час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подаватися</a:t>
            </a:r>
            <a:r>
              <a:rPr lang="ru-RU" dirty="0"/>
              <a:t> </a:t>
            </a:r>
            <a:r>
              <a:rPr lang="ru-RU" dirty="0" err="1"/>
              <a:t>звуковий</a:t>
            </a:r>
            <a:r>
              <a:rPr lang="ru-RU" dirty="0"/>
              <a:t> сигнал в </a:t>
            </a:r>
            <a:r>
              <a:rPr lang="ru-RU" dirty="0" err="1"/>
              <a:t>необхідний</a:t>
            </a:r>
            <a:r>
              <a:rPr lang="ru-RU" dirty="0"/>
              <a:t> момент часу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58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194</TotalTime>
  <Words>966</Words>
  <Application>Microsoft Office PowerPoint</Application>
  <PresentationFormat>Экран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Рідкі кристали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Рідкі кристали</dc:title>
  <dc:creator>user</dc:creator>
  <cp:lastModifiedBy>user</cp:lastModifiedBy>
  <cp:revision>8</cp:revision>
  <dcterms:created xsi:type="dcterms:W3CDTF">2014-04-07T18:10:37Z</dcterms:created>
  <dcterms:modified xsi:type="dcterms:W3CDTF">2014-04-07T21:24:39Z</dcterms:modified>
</cp:coreProperties>
</file>