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9600" b="1" i="1" dirty="0" smtClean="0">
                <a:cs typeface="Aharoni" pitchFamily="2" charset="-79"/>
              </a:rPr>
              <a:t>спирти</a:t>
            </a:r>
            <a:endParaRPr lang="uk-UA" sz="9600" b="1" i="1" dirty="0">
              <a:cs typeface="Aharoni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11795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latin typeface="Arial Black" pitchFamily="34" charset="0"/>
              </a:rPr>
              <a:t>Реакція </a:t>
            </a:r>
            <a:r>
              <a:rPr lang="uk-UA" b="1" i="1" dirty="0" smtClean="0">
                <a:latin typeface="Arial Black" pitchFamily="34" charset="0"/>
              </a:rPr>
              <a:t>окиснення</a:t>
            </a:r>
            <a:endParaRPr lang="uk-UA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uk-UA" dirty="0" smtClean="0"/>
          </a:p>
          <a:p>
            <a:pPr algn="ctr"/>
            <a:endParaRPr lang="uk-UA" dirty="0"/>
          </a:p>
          <a:p>
            <a:pPr algn="ctr"/>
            <a:endParaRPr lang="uk-UA" sz="5400" b="1" i="1" dirty="0" smtClean="0"/>
          </a:p>
          <a:p>
            <a:pPr marL="0" indent="0" algn="ctr">
              <a:buNone/>
            </a:pPr>
            <a:r>
              <a:rPr lang="en-US" sz="5400" b="1" i="1" dirty="0" smtClean="0"/>
              <a:t>C</a:t>
            </a:r>
            <a:r>
              <a:rPr lang="en-US" sz="5400" b="1" i="1" baseline="-25000" dirty="0" smtClean="0"/>
              <a:t>2</a:t>
            </a:r>
            <a:r>
              <a:rPr lang="en-US" sz="5400" b="1" i="1" dirty="0" smtClean="0"/>
              <a:t>H</a:t>
            </a:r>
            <a:r>
              <a:rPr lang="en-US" sz="5400" b="1" i="1" baseline="-25000" dirty="0" smtClean="0"/>
              <a:t>5</a:t>
            </a:r>
            <a:r>
              <a:rPr lang="en-US" sz="5400" b="1" i="1" dirty="0" smtClean="0"/>
              <a:t>OH </a:t>
            </a:r>
            <a:r>
              <a:rPr lang="en-US" sz="5400" b="1" i="1" dirty="0"/>
              <a:t>+ O</a:t>
            </a:r>
            <a:r>
              <a:rPr lang="en-US" sz="5400" b="1" i="1" baseline="-25000" dirty="0"/>
              <a:t>2</a:t>
            </a:r>
            <a:r>
              <a:rPr lang="en-US" sz="5400" b="1" i="1" dirty="0"/>
              <a:t> → CO</a:t>
            </a:r>
            <a:r>
              <a:rPr lang="en-US" sz="5400" b="1" i="1" baseline="-25000" dirty="0"/>
              <a:t>2</a:t>
            </a:r>
            <a:r>
              <a:rPr lang="en-US" sz="5400" b="1" i="1" dirty="0"/>
              <a:t> + H</a:t>
            </a:r>
            <a:r>
              <a:rPr lang="en-US" sz="5400" b="1" i="1" baseline="-25000" dirty="0"/>
              <a:t>2</a:t>
            </a:r>
            <a:r>
              <a:rPr lang="en-US" sz="5400" b="1" i="1" dirty="0"/>
              <a:t>O</a:t>
            </a:r>
            <a:endParaRPr lang="uk-UA" sz="5400" b="1" i="1" dirty="0"/>
          </a:p>
        </p:txBody>
      </p:sp>
    </p:spTree>
    <p:extLst>
      <p:ext uri="{BB962C8B-B14F-4D97-AF65-F5344CB8AC3E}">
        <p14:creationId xmlns:p14="http://schemas.microsoft.com/office/powerpoint/2010/main" val="239043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Arial Black" pitchFamily="34" charset="0"/>
              </a:rPr>
              <a:t>Історія спирту</a:t>
            </a:r>
            <a:endParaRPr lang="uk-UA" b="1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1400" dirty="0"/>
              <a:t>Етиловий спирт, точніше рослинний хмільний напій, що його містить, був відомий людству з глибокої давнини. Вважається, що не менш, ніж за 8000 років до нашої ери люди виготовляли легкі спиртні напої з фруктів і меду.</a:t>
            </a:r>
          </a:p>
          <a:p>
            <a:pPr marL="0" indent="0">
              <a:buNone/>
            </a:pPr>
            <a:r>
              <a:rPr lang="uk-UA" sz="1400" dirty="0"/>
              <a:t>Вперше спирт з вина отримали в 6-7 століттях арабські хіміки, а першу пляшку міцного алкоголю (прообразу сучасної горілки) виготовив перський алхімік Ар-Рази в 860 </a:t>
            </a:r>
            <a:r>
              <a:rPr lang="uk-UA" sz="1400" dirty="0" err="1" smtClean="0"/>
              <a:t>році.Структурна</a:t>
            </a:r>
            <a:r>
              <a:rPr lang="uk-UA" sz="1400" dirty="0" smtClean="0"/>
              <a:t> </a:t>
            </a:r>
            <a:r>
              <a:rPr lang="uk-UA" sz="1400" dirty="0"/>
              <a:t>формула етанолу</a:t>
            </a:r>
          </a:p>
          <a:p>
            <a:pPr marL="0" indent="0">
              <a:buNone/>
            </a:pPr>
            <a:r>
              <a:rPr lang="uk-UA" sz="1400" dirty="0"/>
              <a:t>У Європі етиловий спирт був отриманий із продуктів бродіння в 11-12 столітті в Італії.</a:t>
            </a:r>
          </a:p>
          <a:p>
            <a:pPr marL="0" indent="0">
              <a:buNone/>
            </a:pPr>
            <a:r>
              <a:rPr lang="uk-UA" sz="1400" dirty="0"/>
              <a:t>До Росії спирт вперше потрапив у 1386 році, коли генуезьке посольство привезло його з собою під назвою «</a:t>
            </a:r>
            <a:r>
              <a:rPr lang="uk-UA" sz="1400" dirty="0" err="1"/>
              <a:t>аква</a:t>
            </a:r>
            <a:r>
              <a:rPr lang="uk-UA" sz="1400" dirty="0"/>
              <a:t> віта» і презентувала царського двору.</a:t>
            </a:r>
          </a:p>
          <a:p>
            <a:pPr marL="0" indent="0">
              <a:buNone/>
            </a:pPr>
            <a:r>
              <a:rPr lang="uk-UA" sz="1400" dirty="0"/>
              <a:t>У 1660 році англійський хімік і богослов Роберт </a:t>
            </a:r>
            <a:r>
              <a:rPr lang="uk-UA" sz="1400" dirty="0" err="1"/>
              <a:t>Бойль</a:t>
            </a:r>
            <a:r>
              <a:rPr lang="uk-UA" sz="1400" dirty="0"/>
              <a:t> вперше отримав зневоднений етиловий спирт, а також відкрив його деякі фізичні і хімічні властивості, зокрема виявивши здатність етанолу бути високотемпературним пальним для пальників. Абсолютний (безводний) етиловий спирт був отриманий у 1796 році російським хіміком Т.Є. </a:t>
            </a:r>
            <a:r>
              <a:rPr lang="uk-UA" sz="1400" dirty="0" err="1"/>
              <a:t>Ловіцем</a:t>
            </a:r>
            <a:r>
              <a:rPr lang="uk-UA" sz="1400" dirty="0"/>
              <a:t>.</a:t>
            </a:r>
          </a:p>
          <a:p>
            <a:pPr marL="0" indent="0">
              <a:buNone/>
            </a:pPr>
            <a:r>
              <a:rPr lang="uk-UA" sz="1400" dirty="0"/>
              <a:t>У 1842 році німецький хімік Якоб Генріх Вільгельм </a:t>
            </a:r>
            <a:r>
              <a:rPr lang="uk-UA" sz="1400" dirty="0" err="1"/>
              <a:t>Шіль</a:t>
            </a:r>
            <a:r>
              <a:rPr lang="uk-UA" sz="1400" dirty="0"/>
              <a:t> (1813-1889) відкрив, що спирти утворюють гомологічний ряд, відрізняючись на деяку постійну величину. Щоправда, він помилився описавши її як </a:t>
            </a:r>
            <a:r>
              <a:rPr lang="en-US" sz="1400" dirty="0"/>
              <a:t>C2H2. </a:t>
            </a:r>
            <a:r>
              <a:rPr lang="uk-UA" sz="1400" dirty="0"/>
              <a:t>Через два роки, інший хімік Шарль </a:t>
            </a:r>
            <a:r>
              <a:rPr lang="uk-UA" sz="1400" dirty="0" err="1"/>
              <a:t>Жерар</a:t>
            </a:r>
            <a:r>
              <a:rPr lang="uk-UA" sz="1400" dirty="0"/>
              <a:t> встановив правильне гомологічної співвідношення </a:t>
            </a:r>
            <a:r>
              <a:rPr lang="en-US" sz="1400" dirty="0"/>
              <a:t>CH2 </a:t>
            </a:r>
            <a:r>
              <a:rPr lang="uk-UA" sz="1400" dirty="0"/>
              <a:t>і передбачив формулу і властивості невідомого в ті роки </a:t>
            </a:r>
            <a:r>
              <a:rPr lang="uk-UA" sz="1400" dirty="0" err="1"/>
              <a:t>пропілового</a:t>
            </a:r>
            <a:r>
              <a:rPr lang="uk-UA" sz="1400" dirty="0"/>
              <a:t> спирту.</a:t>
            </a:r>
          </a:p>
          <a:p>
            <a:pPr marL="0" indent="0">
              <a:buNone/>
            </a:pPr>
            <a:r>
              <a:rPr lang="uk-UA" sz="1400" dirty="0"/>
              <a:t>У 1850 році англійський хімік Олександр </a:t>
            </a:r>
            <a:r>
              <a:rPr lang="uk-UA" sz="1400" dirty="0" err="1"/>
              <a:t>Вільямсон</a:t>
            </a:r>
            <a:r>
              <a:rPr lang="uk-UA" sz="1400" dirty="0"/>
              <a:t>, досліджуючи реакцію алкоголятів з </a:t>
            </a:r>
            <a:r>
              <a:rPr lang="uk-UA" sz="1400" dirty="0" err="1"/>
              <a:t>етилйодидом</a:t>
            </a:r>
            <a:r>
              <a:rPr lang="uk-UA" sz="1400" dirty="0"/>
              <a:t>, встановив, що етиловий спирт є похідним від води з одним зміщенням Гідрогеном, експериментально підтвердив формулу </a:t>
            </a:r>
            <a:r>
              <a:rPr lang="en-US" sz="1400" dirty="0"/>
              <a:t>C2H5OH.</a:t>
            </a:r>
            <a:endParaRPr lang="uk-UA" sz="1400" dirty="0"/>
          </a:p>
        </p:txBody>
      </p:sp>
    </p:spTree>
    <p:extLst>
      <p:ext uri="{BB962C8B-B14F-4D97-AF65-F5344CB8AC3E}">
        <p14:creationId xmlns:p14="http://schemas.microsoft.com/office/powerpoint/2010/main" val="1159447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latin typeface="Arial Black" pitchFamily="34" charset="0"/>
              </a:rPr>
              <a:t>Історія спирту</a:t>
            </a:r>
            <a:endParaRPr lang="uk-UA" b="1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uk-UA" dirty="0"/>
              <a:t>Вперше синтез етанолу дією сірчаної кислоти на етилен здійснив у 1854 році французький хімік </a:t>
            </a:r>
            <a:r>
              <a:rPr lang="uk-UA" dirty="0" err="1"/>
              <a:t>Марселен</a:t>
            </a:r>
            <a:r>
              <a:rPr lang="uk-UA" dirty="0"/>
              <a:t> </a:t>
            </a:r>
            <a:r>
              <a:rPr lang="uk-UA" dirty="0" err="1"/>
              <a:t>Бертло</a:t>
            </a:r>
            <a:r>
              <a:rPr lang="uk-UA" dirty="0"/>
              <a:t>.</a:t>
            </a:r>
          </a:p>
          <a:p>
            <a:pPr marL="0" indent="0">
              <a:buNone/>
            </a:pPr>
            <a:r>
              <a:rPr lang="uk-UA" dirty="0"/>
              <a:t>Перше дослідження метилового спирту було проведено в 1834 році французькими хіміками Жаном-Батистом Дюма і Еженом </a:t>
            </a:r>
            <a:r>
              <a:rPr lang="uk-UA" dirty="0" err="1"/>
              <a:t>Пеліго</a:t>
            </a:r>
            <a:r>
              <a:rPr lang="uk-UA" dirty="0"/>
              <a:t>; вони назвали його «метиловим або деревним спиртом», так як він був виявлений в продуктах сухої перегонки деревини. Синтез метанолу з метилхлориду здійснив французький хімік </a:t>
            </a:r>
            <a:r>
              <a:rPr lang="uk-UA" dirty="0" err="1"/>
              <a:t>Марселен</a:t>
            </a:r>
            <a:r>
              <a:rPr lang="uk-UA" dirty="0"/>
              <a:t> </a:t>
            </a:r>
            <a:r>
              <a:rPr lang="uk-UA" dirty="0" err="1"/>
              <a:t>Бертло</a:t>
            </a:r>
            <a:r>
              <a:rPr lang="uk-UA" dirty="0"/>
              <a:t> в 1857 році. Ним же вперше був відкритий в 1855 році </a:t>
            </a:r>
            <a:r>
              <a:rPr lang="uk-UA" dirty="0" err="1"/>
              <a:t>ізопропіловий</a:t>
            </a:r>
            <a:r>
              <a:rPr lang="uk-UA" dirty="0"/>
              <a:t> спирт, синтезований дією на </a:t>
            </a:r>
            <a:r>
              <a:rPr lang="uk-UA" dirty="0" err="1"/>
              <a:t>пропен</a:t>
            </a:r>
            <a:r>
              <a:rPr lang="uk-UA" dirty="0"/>
              <a:t> водної сірчаної кислоти.</a:t>
            </a:r>
          </a:p>
          <a:p>
            <a:pPr marL="0" indent="0">
              <a:buNone/>
            </a:pPr>
            <a:r>
              <a:rPr lang="uk-UA" dirty="0"/>
              <a:t>Вперше третинний спирт (</a:t>
            </a:r>
            <a:r>
              <a:rPr lang="uk-UA" dirty="0" err="1"/>
              <a:t>трет-бутанол</a:t>
            </a:r>
            <a:r>
              <a:rPr lang="uk-UA" dirty="0"/>
              <a:t>, 2-метил-пропан-2-ол) синтезував в 1863 році відомий російський вчений А. М. Бутлеров, поклавши початок цілої серії експериментів у цьому напрямку.</a:t>
            </a:r>
          </a:p>
          <a:p>
            <a:pPr marL="0" indent="0">
              <a:buNone/>
            </a:pPr>
            <a:r>
              <a:rPr lang="uk-UA" dirty="0" smtClean="0"/>
              <a:t>Молекула </a:t>
            </a:r>
            <a:r>
              <a:rPr lang="uk-UA" dirty="0"/>
              <a:t>етиленгліколю, найпростішого </a:t>
            </a:r>
            <a:r>
              <a:rPr lang="uk-UA" dirty="0" err="1"/>
              <a:t>діолу</a:t>
            </a:r>
            <a:endParaRPr lang="uk-UA" dirty="0"/>
          </a:p>
          <a:p>
            <a:pPr marL="0" indent="0">
              <a:buNone/>
            </a:pPr>
            <a:r>
              <a:rPr lang="uk-UA" dirty="0"/>
              <a:t>Представник двоатомних спиртів — етиленгліколь — вперше був синтезований французьким хіміком А. </a:t>
            </a:r>
            <a:r>
              <a:rPr lang="uk-UA" dirty="0" err="1"/>
              <a:t>Вюрцом</a:t>
            </a:r>
            <a:r>
              <a:rPr lang="uk-UA" dirty="0"/>
              <a:t> в 1856 році. Триатомний спирт — гліцерин — був виявлений у природних жирах ще в 1783 році шведським хіміком Карлом </a:t>
            </a:r>
            <a:r>
              <a:rPr lang="uk-UA" dirty="0" err="1"/>
              <a:t>Шеєле</a:t>
            </a:r>
            <a:r>
              <a:rPr lang="uk-UA" dirty="0"/>
              <a:t>, однак його склад був відкритий тільки в 1836 році, а синтез здійснено з ацетону в 1873 році Шарлем </a:t>
            </a:r>
            <a:r>
              <a:rPr lang="uk-UA" dirty="0" err="1"/>
              <a:t>Фріделем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536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>
                <a:latin typeface="Arial Black" pitchFamily="34" charset="0"/>
              </a:rPr>
              <a:t>Класифікація </a:t>
            </a:r>
            <a:r>
              <a:rPr lang="uk-UA" b="1" i="1" dirty="0" smtClean="0">
                <a:latin typeface="Arial Black" pitchFamily="34" charset="0"/>
              </a:rPr>
              <a:t>спиртів</a:t>
            </a:r>
            <a:endParaRPr lang="uk-UA" b="1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7301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uk-UA" dirty="0"/>
              <a:t>Якщо до складу молекули спирту входить одна гідроксильна група, то такий спирт називають одноатомним, коли дві — двоатомним і т. д. Спирти, молекули яких містять дві і більше гідроксильних груп, називають багатоатомними. Якщо спирт походить від насиченого вуглеводню, то його називають насиченим, а коли від ненасиченого, то ненасиченим. В залежності від типу атома, до якого приєднана гідроксильна група спирти поділяють на первинні, вторинні та третинні.</a:t>
            </a:r>
          </a:p>
          <a:p>
            <a:pPr marL="0" indent="0">
              <a:buNone/>
            </a:pPr>
            <a:r>
              <a:rPr lang="uk-UA" dirty="0"/>
              <a:t>Спирти, як і вуглеводні, утворюють гомологічні ряди. Кожний наступний член цього ряду відрізняється від попереднього на гомологічну різницю -</a:t>
            </a:r>
            <a:r>
              <a:rPr lang="en-US" dirty="0"/>
              <a:t>CH2-.</a:t>
            </a:r>
          </a:p>
          <a:p>
            <a:pPr marL="0" indent="0">
              <a:buNone/>
            </a:pPr>
            <a:r>
              <a:rPr lang="uk-UA" dirty="0"/>
              <a:t>Назви спиртів походять від назв вуглеводневих радикалів, що входять до складу молекули спиртів. Міжнародні їх назви утворюються з назв відповідних вуглеводів з додаванням закінчення </a:t>
            </a:r>
            <a:r>
              <a:rPr lang="uk-UA" dirty="0" err="1"/>
              <a:t>ол</a:t>
            </a:r>
            <a:r>
              <a:rPr lang="uk-UA" dirty="0"/>
              <a:t>. Наприклад, </a:t>
            </a:r>
            <a:r>
              <a:rPr lang="en-US" dirty="0"/>
              <a:t>CH3—OH — </a:t>
            </a:r>
            <a:r>
              <a:rPr lang="uk-UA" dirty="0"/>
              <a:t>метиловий спирт, або метанол; </a:t>
            </a:r>
            <a:r>
              <a:rPr lang="en-US" dirty="0"/>
              <a:t>C2H5—OH — </a:t>
            </a:r>
            <a:r>
              <a:rPr lang="uk-UA" dirty="0"/>
              <a:t>етиловий спирт, або етанол і т. д.</a:t>
            </a:r>
          </a:p>
          <a:p>
            <a:pPr marL="0" indent="0">
              <a:buNone/>
            </a:pPr>
            <a:r>
              <a:rPr lang="uk-UA" dirty="0"/>
              <a:t>Загальна формула одноатомних насичених спиртів </a:t>
            </a:r>
            <a:r>
              <a:rPr lang="en-US" dirty="0"/>
              <a:t>CnH2n+1OH </a:t>
            </a:r>
            <a:r>
              <a:rPr lang="uk-UA" dirty="0"/>
              <a:t>або </a:t>
            </a:r>
            <a:r>
              <a:rPr lang="en-US" dirty="0"/>
              <a:t>R—OH, </a:t>
            </a:r>
            <a:r>
              <a:rPr lang="uk-UA" dirty="0"/>
              <a:t>де </a:t>
            </a:r>
            <a:r>
              <a:rPr lang="en-US" dirty="0"/>
              <a:t>R — </a:t>
            </a:r>
            <a:r>
              <a:rPr lang="uk-UA" dirty="0"/>
              <a:t>вуглеводневий радикал. В таблиці наведений гомологічний ряд насичених одноатомних спиртів.</a:t>
            </a:r>
          </a:p>
          <a:p>
            <a:pPr marL="0" indent="0">
              <a:buNone/>
            </a:pPr>
            <a:r>
              <a:rPr lang="uk-UA" dirty="0"/>
              <a:t>Нижчі спирти (з малою кількістю атомів Карбону в молекулі) при звичайній температурі є леткими рідинами, а вищі, починаючи з </a:t>
            </a:r>
            <a:r>
              <a:rPr lang="en-US" dirty="0"/>
              <a:t>C15H31—OH, — </a:t>
            </a:r>
            <a:r>
              <a:rPr lang="uk-UA" dirty="0"/>
              <a:t>тверді речовини. Нижчі спирти з водою зміщуються у всіх співвідношеннях. З підвищенням молекулярної маси розчинність спиртів зменшується. Усі спирти легші від води. В міру збільшення молекулярної маси температура кипіння спиртів підвищується.</a:t>
            </a:r>
          </a:p>
        </p:txBody>
      </p:sp>
      <p:pic>
        <p:nvPicPr>
          <p:cNvPr id="1026" name="Picture 2" descr="C:\Users\Viktor\Downloads\wpid-flavonoidy_2_fm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589240"/>
            <a:ext cx="6768752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2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latin typeface="Arial Black" pitchFamily="34" charset="0"/>
              </a:rPr>
              <a:t>Хімічні властивості спиртів</a:t>
            </a:r>
            <a:endParaRPr lang="uk-UA" b="1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Кислотно-основні властивості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Дегідратація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i="1" dirty="0" err="1" smtClean="0"/>
              <a:t>Естерифікація</a:t>
            </a:r>
            <a:endParaRPr lang="uk-UA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uk-UA" b="1" i="1" dirty="0" smtClean="0"/>
              <a:t>Реакція окиснення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48593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Arial Black" pitchFamily="34" charset="0"/>
              </a:rPr>
              <a:t>Кислотно-основні </a:t>
            </a:r>
            <a:r>
              <a:rPr lang="uk-UA" b="1" i="1" dirty="0" smtClean="0">
                <a:latin typeface="Arial Black" pitchFamily="34" charset="0"/>
              </a:rPr>
              <a:t>властивості</a:t>
            </a:r>
            <a:endParaRPr lang="uk-UA" b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Характерною хімічною властивістю спиртів є їх здатність </a:t>
            </a:r>
            <a:r>
              <a:rPr lang="uk-UA" dirty="0"/>
              <a:t>Характерною хімічною властивістю спиртів є їх здатність взаємодіяти з лужними металами і заміщувати гідроксильні атоми водню атомами металу з утворенням речовин, які називають алкоголятами. Наприклад:</a:t>
            </a:r>
          </a:p>
          <a:p>
            <a:pPr marL="0" indent="0">
              <a:buNone/>
            </a:pPr>
            <a:r>
              <a:rPr lang="uk-UA" dirty="0"/>
              <a:t>2</a:t>
            </a:r>
            <a:r>
              <a:rPr lang="en-US" dirty="0"/>
              <a:t>C2H5—OH + 2Na → 2C2H5—</a:t>
            </a:r>
            <a:r>
              <a:rPr lang="en-US" dirty="0" err="1"/>
              <a:t>ONa</a:t>
            </a:r>
            <a:r>
              <a:rPr lang="en-US" dirty="0"/>
              <a:t> + H2 ↑.</a:t>
            </a:r>
          </a:p>
          <a:p>
            <a:pPr marL="0" indent="0">
              <a:buNone/>
            </a:pPr>
            <a:r>
              <a:rPr lang="uk-UA" dirty="0"/>
              <a:t>Інші атоми Гідрогену, котрі зв'язані безпосередньо з Карбоном, у реакцію не вступають. На прикладі цих реакцій науковці вперше зустрілись з явищем впливу одних атомів на інші в молекулі. Суть цього впливу можна показати на прикладі молекули етилового спирту, електронну будову якої можна зобразити в такому вигляді:будову </a:t>
            </a:r>
            <a:r>
              <a:rPr lang="uk-UA" dirty="0"/>
              <a:t>якої можна зобразити в такому вигляді:</a:t>
            </a:r>
          </a:p>
          <a:p>
            <a:pPr marL="0" indent="0">
              <a:buNone/>
            </a:pPr>
            <a:endParaRPr lang="uk-UA" dirty="0"/>
          </a:p>
        </p:txBody>
      </p:sp>
      <p:pic>
        <p:nvPicPr>
          <p:cNvPr id="2050" name="Picture 2" descr="C:\Users\Viktor\Downloads\150px-EtylovyjSpyrtElekt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916833"/>
            <a:ext cx="2736304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80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Arial Black" pitchFamily="34" charset="0"/>
              </a:rPr>
              <a:t>Кислотно-основні властивості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3"/>
            <a:ext cx="8136904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uk-UA" dirty="0"/>
              <a:t>Гідроксильний атом Гідрогену займає в молекулі особливе положення. На відміну від інших атомів Гідрогену, він не безпосередньо зв'язаний з атомом Карбону, а через </a:t>
            </a:r>
            <a:r>
              <a:rPr lang="uk-UA" dirty="0" err="1"/>
              <a:t>Оксиген</a:t>
            </a:r>
            <a:r>
              <a:rPr lang="uk-UA" dirty="0"/>
              <a:t>. Атом </a:t>
            </a:r>
            <a:r>
              <a:rPr lang="uk-UA" dirty="0" err="1"/>
              <a:t>Оксигену</a:t>
            </a:r>
            <a:r>
              <a:rPr lang="uk-UA" dirty="0"/>
              <a:t>, як активніший елемент більше, ніж Карбон, відтягує до себе спільну електронну пару. Внаслідок цього гідроксильний атом Гідрогену слабкіше зв'язаний в молекулі, ніж інші атоми Гідрогену, і є більш «рухливим», тому порівняно легко витісняється атомом металу. Реакції спиртів з металами в дечому нагадують реакції кислот з металами. В молекулах спиртів гідроксильні атоми Гідрогену значно тісніше зв'язані з </a:t>
            </a:r>
            <a:r>
              <a:rPr lang="uk-UA" dirty="0" err="1"/>
              <a:t>Оксигеном</a:t>
            </a:r>
            <a:r>
              <a:rPr lang="uk-UA" dirty="0"/>
              <a:t>, ніж у молекулах кислот. Тому спирти на відміну від кислот не дисоціюють у воді і іонів Гідрогену не утворюють.</a:t>
            </a:r>
          </a:p>
          <a:p>
            <a:pPr marL="0" indent="0">
              <a:buNone/>
            </a:pPr>
            <a:r>
              <a:rPr lang="uk-UA" dirty="0"/>
              <a:t>У спиртах можуть заміщатися не лише гідроксильні атоми Гідрогену, а і вся гідроксильна група. Наприклад, при нагріванні етилового спирту з </a:t>
            </a:r>
            <a:r>
              <a:rPr lang="uk-UA" dirty="0" err="1"/>
              <a:t>бромоводнем</a:t>
            </a:r>
            <a:r>
              <a:rPr lang="uk-UA" dirty="0"/>
              <a:t> утворюється </a:t>
            </a:r>
            <a:r>
              <a:rPr lang="uk-UA" dirty="0" err="1"/>
              <a:t>бромоетан</a:t>
            </a:r>
            <a:r>
              <a:rPr lang="uk-UA" dirty="0"/>
              <a:t>:</a:t>
            </a:r>
          </a:p>
        </p:txBody>
      </p:sp>
      <p:pic>
        <p:nvPicPr>
          <p:cNvPr id="3074" name="Picture 2" descr="C:\Users\Viktor\Downloads\300px-Etylbrom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5805264"/>
            <a:ext cx="6624736" cy="864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smtClean="0">
                <a:latin typeface="Arial Black" pitchFamily="34" charset="0"/>
              </a:rPr>
              <a:t>Дегідратація</a:t>
            </a:r>
            <a:endParaRPr lang="uk-UA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1400" dirty="0"/>
              <a:t>Для спиртів характерним є також реакції дегідратації (відщеплення води). Так, при нагріванні вище 160°С етилового спирту з надлишком концентрованої сульфатної кислоти як </a:t>
            </a:r>
            <a:r>
              <a:rPr lang="uk-UA" sz="1400" dirty="0" err="1"/>
              <a:t>водовіднімаючого</a:t>
            </a:r>
            <a:r>
              <a:rPr lang="uk-UA" sz="1400" dirty="0"/>
              <a:t> засобу від одної молекули спирту відщеплюється одна </a:t>
            </a:r>
            <a:r>
              <a:rPr lang="uk-UA" sz="1400" dirty="0" smtClean="0"/>
              <a:t>молекула </a:t>
            </a:r>
            <a:r>
              <a:rPr lang="uk-UA" sz="1400" dirty="0"/>
              <a:t>води і етиловий спирт перетворюється в етилен</a:t>
            </a:r>
            <a:r>
              <a:rPr lang="uk-UA" sz="1400" dirty="0" smtClean="0"/>
              <a:t>:																																																								</a:t>
            </a:r>
            <a:r>
              <a:rPr lang="uk-UA" sz="1400" dirty="0"/>
              <a:t>При </a:t>
            </a:r>
            <a:r>
              <a:rPr lang="uk-UA" sz="1400" dirty="0" err="1"/>
              <a:t>При</a:t>
            </a:r>
            <a:r>
              <a:rPr lang="uk-UA" sz="1400" dirty="0"/>
              <a:t> слабшому нагріванні (близько 140°С) суміші етилового спирту з сульфатною кислотою при надлишку спирту молекула води відщеплюється не від однієї, а від двох молекул спирту, внаслідок чого утворюється не етилен, а діетиловий ефір:</a:t>
            </a:r>
            <a:r>
              <a:rPr lang="uk-UA" sz="1400" dirty="0" smtClean="0"/>
              <a:t>	</a:t>
            </a:r>
            <a:endParaRPr lang="uk-UA" sz="1400" dirty="0"/>
          </a:p>
        </p:txBody>
      </p:sp>
      <p:pic>
        <p:nvPicPr>
          <p:cNvPr id="4098" name="Picture 2" descr="C:\Users\Viktor\Downloads\300px-EtalovyjSpyrtToEtyl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675" y="2564904"/>
            <a:ext cx="4536504" cy="812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Viktor\Downloads\400px-EtalovyjSpyrtToDyetylovyjEfi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675" y="5301208"/>
            <a:ext cx="485834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97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err="1" smtClean="0">
                <a:latin typeface="Arial Black" pitchFamily="34" charset="0"/>
              </a:rPr>
              <a:t>Естерифікація</a:t>
            </a:r>
            <a:endParaRPr lang="uk-UA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7931224" cy="283691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uk-UA" dirty="0"/>
              <a:t>Крім того, для спиртів характерні також реакції взаємодії з кислотами, внаслідок чого утворюються складні ефіри. При цьому за рахунок гідроксильної групи кислоти і гідроксильного атома Гідрогену спирту утворюється молекула води, а за рахунок залишків молекул кислоти і спирту — молекули складного ефіру. Наприклад, при легкому нагріванні (не вище 100 °</a:t>
            </a:r>
            <a:r>
              <a:rPr lang="en-US" dirty="0"/>
              <a:t>C) </a:t>
            </a:r>
            <a:r>
              <a:rPr lang="uk-UA" dirty="0"/>
              <a:t>етилового спирту з сульфатною кислотою утворюється </a:t>
            </a:r>
            <a:r>
              <a:rPr lang="uk-UA" dirty="0" err="1"/>
              <a:t>сульфатноетиловий</a:t>
            </a:r>
            <a:r>
              <a:rPr lang="uk-UA" dirty="0"/>
              <a:t> ефір або </a:t>
            </a:r>
            <a:r>
              <a:rPr lang="uk-UA" dirty="0" err="1"/>
              <a:t>діетилсульфат</a:t>
            </a:r>
            <a:r>
              <a:rPr lang="uk-UA" dirty="0"/>
              <a:t>:</a:t>
            </a:r>
          </a:p>
        </p:txBody>
      </p:sp>
      <p:pic>
        <p:nvPicPr>
          <p:cNvPr id="5122" name="Picture 2" descr="C:\Users\Viktor\Downloads\400px-EtalovyjSpyrtToDyetylsulf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725144"/>
            <a:ext cx="7344816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0347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1065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спирти</vt:lpstr>
      <vt:lpstr>Історія спирту</vt:lpstr>
      <vt:lpstr>Історія спирту</vt:lpstr>
      <vt:lpstr>Класифікація спиртів</vt:lpstr>
      <vt:lpstr>Хімічні властивості спиртів</vt:lpstr>
      <vt:lpstr>Кислотно-основні властивості</vt:lpstr>
      <vt:lpstr>Кислотно-основні властивості</vt:lpstr>
      <vt:lpstr>Дегідратація</vt:lpstr>
      <vt:lpstr>Естерифікація</vt:lpstr>
      <vt:lpstr>Реакція окиснення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спирти</dc:title>
  <dc:creator>Viktor</dc:creator>
  <cp:lastModifiedBy>Viktor</cp:lastModifiedBy>
  <cp:revision>5</cp:revision>
  <dcterms:created xsi:type="dcterms:W3CDTF">2012-03-22T20:06:02Z</dcterms:created>
  <dcterms:modified xsi:type="dcterms:W3CDTF">2012-03-22T20:48:35Z</dcterms:modified>
</cp:coreProperties>
</file>