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58" r:id="rId3"/>
    <p:sldId id="259" r:id="rId4"/>
    <p:sldId id="268" r:id="rId5"/>
    <p:sldId id="262" r:id="rId6"/>
    <p:sldId id="260" r:id="rId7"/>
    <p:sldId id="261" r:id="rId8"/>
    <p:sldId id="270" r:id="rId9"/>
    <p:sldId id="265" r:id="rId10"/>
    <p:sldId id="267" r:id="rId11"/>
    <p:sldId id="264" r:id="rId12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982" autoAdjust="0"/>
  </p:normalViewPr>
  <p:slideViewPr>
    <p:cSldViewPr>
      <p:cViewPr varScale="1">
        <p:scale>
          <a:sx n="65" d="100"/>
          <a:sy n="65" d="100"/>
        </p:scale>
        <p:origin x="-60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C91C19A7-CEB5-48F9-8622-EE79F851A8F0}" type="datetimeFigureOut">
              <a:rPr lang="ru-RU"/>
              <a:pPr>
                <a:defRPr/>
              </a:pPr>
              <a:t>23.04.2012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10099D75-7E5D-4C20-B079-F0CE3924E24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4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3555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7F55A38-2BF5-4FE7-BE2C-2842570ED4F3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9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2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5603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36E241A-9CAF-406E-B880-573D035B2A9A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10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0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ru-RU" smtClean="0"/>
              <a:t>Для работы слайда необходимо кликнуть мышью на любой синий прямоугольник. Для 1-3 ячейки таблицы это задача. Для 4 ячейки  - проверка знаний тривиальных названий веществ.</a:t>
            </a:r>
          </a:p>
        </p:txBody>
      </p:sp>
      <p:sp>
        <p:nvSpPr>
          <p:cNvPr id="27651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C19B358-84FE-4C9A-A2DD-2120EFAA780B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11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841CDF-77C1-4205-A62A-7B7889987127}" type="datetimeFigureOut">
              <a:rPr lang="ru-RU"/>
              <a:pPr>
                <a:defRPr/>
              </a:pPr>
              <a:t>23.04.2012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0615F8-8C8C-409B-9967-0FD5A197A3B5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914E3A-3635-4656-8B92-6E0F6AA80BC0}" type="datetimeFigureOut">
              <a:rPr lang="ru-RU"/>
              <a:pPr>
                <a:defRPr/>
              </a:pPr>
              <a:t>23.04.2012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F2E286-4775-40E6-A6C0-54383FB40EB0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E230E0-2FA9-406E-A9CC-4CF872F8E662}" type="datetimeFigureOut">
              <a:rPr lang="ru-RU"/>
              <a:pPr>
                <a:defRPr/>
              </a:pPr>
              <a:t>23.04.2012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D89711-823B-4EF8-B244-82AF857E9FD0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B11BBD-E93E-4770-B601-9199F98CE668}" type="datetimeFigureOut">
              <a:rPr lang="ru-RU"/>
              <a:pPr>
                <a:defRPr/>
              </a:pPr>
              <a:t>23.04.2012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5DAD8C-E47A-4DAE-BF20-73DDF33DB9AF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1AEB7E-12F4-4AF6-824F-6F22EA522B94}" type="datetimeFigureOut">
              <a:rPr lang="ru-RU"/>
              <a:pPr>
                <a:defRPr/>
              </a:pPr>
              <a:t>23.04.2012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867D2C-953F-4BC3-B8AF-5A574A3E7A06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7DF0A4-40CD-4E78-BF79-9ABFFDE54715}" type="datetimeFigureOut">
              <a:rPr lang="ru-RU"/>
              <a:pPr>
                <a:defRPr/>
              </a:pPr>
              <a:t>23.04.2012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776ED9-23DB-4521-9490-C7FE7198DE4F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DE244B-03BE-4CC1-9A32-E84A8276B6D3}" type="datetimeFigureOut">
              <a:rPr lang="ru-RU"/>
              <a:pPr>
                <a:defRPr/>
              </a:pPr>
              <a:t>23.04.2012</a:t>
            </a:fld>
            <a:endParaRPr lang="ru-RU" dirty="0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98890B-F55B-48EA-B70F-2289280B6ACD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A9881F-521E-44B2-9A98-81A31833EFE1}" type="datetimeFigureOut">
              <a:rPr lang="ru-RU"/>
              <a:pPr>
                <a:defRPr/>
              </a:pPr>
              <a:t>23.04.2012</a:t>
            </a:fld>
            <a:endParaRPr lang="ru-RU" dirty="0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BAF777-F428-4572-BF99-BEBCE84B73BA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D4838E-7D7D-418F-9C4D-3E51E3C7EE32}" type="datetimeFigureOut">
              <a:rPr lang="ru-RU"/>
              <a:pPr>
                <a:defRPr/>
              </a:pPr>
              <a:t>23.04.2012</a:t>
            </a:fld>
            <a:endParaRPr lang="ru-RU" dirty="0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20BA77-1F90-4FE0-AF49-93D350A31F8C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441DF2-983E-4BA5-B562-8B4238A679F9}" type="datetimeFigureOut">
              <a:rPr lang="ru-RU"/>
              <a:pPr>
                <a:defRPr/>
              </a:pPr>
              <a:t>23.04.2012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057844-AEBD-42D1-9A93-637AB4713740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1807DD-E626-4394-9342-11891A488D2A}" type="datetimeFigureOut">
              <a:rPr lang="ru-RU"/>
              <a:pPr>
                <a:defRPr/>
              </a:pPr>
              <a:t>23.04.2012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C0A645-58E1-4019-996D-F77B9FE5D345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flip="none" rotWithShape="1">
          <a:gsLst>
            <a:gs pos="0">
              <a:schemeClr val="accent3">
                <a:lumMod val="75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A688CD98-2748-4B20-97CD-BDF025BAB52A}" type="datetimeFigureOut">
              <a:rPr lang="ru-RU"/>
              <a:pPr>
                <a:defRPr/>
              </a:pPr>
              <a:t>23.04.2012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8BC047CA-615F-4E29-BE6E-1863B38ADD18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6.jpeg"/><Relationship Id="rId5" Type="http://schemas.openxmlformats.org/officeDocument/2006/relationships/image" Target="../media/image15.jpeg"/><Relationship Id="rId4" Type="http://schemas.openxmlformats.org/officeDocument/2006/relationships/image" Target="../media/image14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jpeg"/><Relationship Id="rId4" Type="http://schemas.openxmlformats.org/officeDocument/2006/relationships/image" Target="../media/image11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685800" y="1714488"/>
            <a:ext cx="7772400" cy="2071701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uk-UA" b="1" i="1" dirty="0" smtClean="0">
                <a:ln>
                  <a:solidFill>
                    <a:sysClr val="windowText" lastClr="000000"/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Лужні метали. </a:t>
            </a:r>
            <a:br>
              <a:rPr lang="uk-UA" b="1" i="1" dirty="0" smtClean="0">
                <a:ln>
                  <a:solidFill>
                    <a:sysClr val="windowText" lastClr="000000"/>
                  </a:solidFill>
                </a:ln>
                <a:solidFill>
                  <a:schemeClr val="accent1">
                    <a:lumMod val="75000"/>
                  </a:schemeClr>
                </a:solidFill>
              </a:rPr>
            </a:br>
            <a:r>
              <a:rPr lang="uk-UA" b="1" i="1" dirty="0" smtClean="0">
                <a:ln>
                  <a:solidFill>
                    <a:sysClr val="windowText" lastClr="000000"/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Фізичні та хімічні властивості простих речовин.</a:t>
            </a:r>
            <a:br>
              <a:rPr lang="uk-UA" b="1" i="1" dirty="0" smtClean="0">
                <a:ln>
                  <a:solidFill>
                    <a:sysClr val="windowText" lastClr="000000"/>
                  </a:solidFill>
                </a:ln>
                <a:solidFill>
                  <a:schemeClr val="accent1">
                    <a:lumMod val="75000"/>
                  </a:schemeClr>
                </a:solidFill>
              </a:rPr>
            </a:br>
            <a:r>
              <a:rPr lang="uk-UA" b="1" i="1" dirty="0" smtClean="0">
                <a:ln>
                  <a:solidFill>
                    <a:sysClr val="windowText" lastClr="000000"/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 Біологічна роль елементів.</a:t>
            </a:r>
            <a:endParaRPr lang="ru-RU" b="1" i="1" dirty="0">
              <a:ln>
                <a:solidFill>
                  <a:sysClr val="windowText" lastClr="000000"/>
                </a:solidFill>
              </a:ln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785786" y="0"/>
            <a:ext cx="7480574" cy="5847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32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reflection blurRad="12700" stA="28000" endPos="45000" dist="1000" dir="5400000" sy="-100000" algn="bl" rotWithShape="0"/>
                </a:effectLst>
                <a:latin typeface="+mn-lt"/>
              </a:rPr>
              <a:t>Хімічні властивості лужних металів</a:t>
            </a:r>
            <a:endParaRPr lang="ru-RU" sz="32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C00000"/>
              </a:solidFill>
              <a:effectLst>
                <a:reflection blurRad="12700" stA="28000" endPos="45000" dist="1000" dir="5400000" sy="-100000" algn="bl" rotWithShape="0"/>
              </a:effectLst>
              <a:latin typeface="+mn-lt"/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214313" y="714375"/>
          <a:ext cx="8715375" cy="19002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57718"/>
                <a:gridCol w="4357718"/>
              </a:tblGrid>
              <a:tr h="712162">
                <a:tc>
                  <a:txBody>
                    <a:bodyPr/>
                    <a:lstStyle/>
                    <a:p>
                      <a:pPr algn="ctr"/>
                      <a:r>
                        <a:rPr lang="uk-UA" sz="2000" noProof="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Реагують</a:t>
                      </a:r>
                      <a:r>
                        <a:rPr lang="uk-UA" sz="2000" baseline="0" noProof="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 з простими речовинами</a:t>
                      </a:r>
                      <a:endParaRPr lang="uk-UA" sz="2000" noProof="0" dirty="0" smtClean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  <a:p>
                      <a:pPr algn="ctr"/>
                      <a:r>
                        <a:rPr lang="uk-UA" sz="2000" noProof="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(з неметалами</a:t>
                      </a:r>
                      <a:r>
                        <a:rPr lang="uk-UA" noProof="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)</a:t>
                      </a:r>
                      <a:endParaRPr lang="uk-UA" noProof="0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sz="20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Реагують</a:t>
                      </a:r>
                      <a:r>
                        <a:rPr lang="uk-UA" sz="2000" baseline="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 зі складними речовинами</a:t>
                      </a:r>
                      <a:endParaRPr lang="ru-RU" sz="2000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3"/>
                    </a:solidFill>
                  </a:tcPr>
                </a:tc>
              </a:tr>
              <a:tr h="712162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Na + O</a:t>
                      </a:r>
                      <a:r>
                        <a:rPr lang="en-US" sz="2400" baseline="-25000" dirty="0" smtClean="0"/>
                        <a:t>2</a:t>
                      </a:r>
                      <a:r>
                        <a:rPr lang="en-US" sz="2400" dirty="0" smtClean="0"/>
                        <a:t> → Na</a:t>
                      </a:r>
                      <a:r>
                        <a:rPr lang="en-US" sz="2400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lang="en-US" sz="2400" dirty="0" smtClean="0"/>
                        <a:t>O</a:t>
                      </a:r>
                      <a:r>
                        <a:rPr lang="en-US" sz="2400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</a:p>
                    <a:p>
                      <a:r>
                        <a:rPr lang="en-US" sz="2400" dirty="0" smtClean="0"/>
                        <a:t>2Na + Cl</a:t>
                      </a:r>
                      <a:r>
                        <a:rPr lang="en-US" sz="2400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lang="en-US" sz="2400" dirty="0" smtClean="0"/>
                        <a:t> → 2NaCl</a:t>
                      </a:r>
                    </a:p>
                    <a:p>
                      <a:r>
                        <a:rPr lang="en-US" sz="2400" dirty="0" smtClean="0"/>
                        <a:t>2Na + H</a:t>
                      </a:r>
                      <a:r>
                        <a:rPr lang="en-US" sz="2400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lang="en-US" sz="2400" dirty="0" smtClean="0"/>
                        <a:t> → 2NaH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2Na </a:t>
                      </a:r>
                      <a:r>
                        <a:rPr kumimoji="0" lang="ru-RU" sz="2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+ </a:t>
                      </a:r>
                      <a:r>
                        <a:rPr kumimoji="0" lang="en-US" sz="2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kumimoji="0" lang="ru-RU" sz="2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Н</a:t>
                      </a:r>
                      <a:r>
                        <a:rPr lang="ru-RU" sz="2400" kern="1200" baseline="-250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kumimoji="0" lang="ru-RU" sz="2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О →</a:t>
                      </a:r>
                      <a:r>
                        <a:rPr kumimoji="0" lang="en-US" sz="2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2NaOH + H</a:t>
                      </a:r>
                      <a:r>
                        <a:rPr lang="en-US" sz="2400" kern="1200" baseline="-250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Na</a:t>
                      </a:r>
                      <a:r>
                        <a:rPr lang="en-US" sz="2400" kern="1200" baseline="-250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kumimoji="0" lang="en-US" sz="2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O</a:t>
                      </a:r>
                      <a:r>
                        <a:rPr lang="en-US" sz="2400" kern="1200" baseline="-250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kumimoji="0" lang="en-US" sz="2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+ Na → 2Na</a:t>
                      </a:r>
                      <a:r>
                        <a:rPr lang="en-US" sz="2400" kern="1200" baseline="-250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kumimoji="0" lang="en-US" sz="2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O 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grpSp>
        <p:nvGrpSpPr>
          <p:cNvPr id="2" name="Группа 15"/>
          <p:cNvGrpSpPr>
            <a:grpSpLocks/>
          </p:cNvGrpSpPr>
          <p:nvPr/>
        </p:nvGrpSpPr>
        <p:grpSpPr bwMode="auto">
          <a:xfrm>
            <a:off x="428625" y="2714625"/>
            <a:ext cx="8358188" cy="1000125"/>
            <a:chOff x="428596" y="2786058"/>
            <a:chExt cx="8358246" cy="1000132"/>
          </a:xfrm>
          <a:solidFill>
            <a:schemeClr val="accent3"/>
          </a:solidFill>
        </p:grpSpPr>
        <p:sp>
          <p:nvSpPr>
            <p:cNvPr id="8" name="Скругленный прямоугольник 7"/>
            <p:cNvSpPr/>
            <p:nvPr/>
          </p:nvSpPr>
          <p:spPr>
            <a:xfrm>
              <a:off x="428596" y="2786058"/>
              <a:ext cx="8358246" cy="1000132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uk-UA" sz="2400" b="1" dirty="0">
                  <a:solidFill>
                    <a:schemeClr val="accent6">
                      <a:lumMod val="50000"/>
                    </a:schemeClr>
                  </a:solidFill>
                </a:rPr>
                <a:t>Як здійснити наступні перетворення?</a:t>
              </a:r>
              <a:endParaRPr lang="ru-RU" sz="2400" b="1" dirty="0">
                <a:solidFill>
                  <a:schemeClr val="accent6">
                    <a:lumMod val="50000"/>
                  </a:schemeClr>
                </a:solidFill>
              </a:endParaRP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000" b="1" dirty="0">
                  <a:solidFill>
                    <a:schemeClr val="accent6">
                      <a:lumMod val="50000"/>
                    </a:schemeClr>
                  </a:solidFill>
                </a:rPr>
                <a:t>K → K</a:t>
              </a:r>
              <a:r>
                <a:rPr lang="en-US" sz="2000" b="1" baseline="-25000" dirty="0">
                  <a:solidFill>
                    <a:schemeClr val="accent6">
                      <a:lumMod val="50000"/>
                    </a:schemeClr>
                  </a:solidFill>
                </a:rPr>
                <a:t>2</a:t>
              </a:r>
              <a:r>
                <a:rPr lang="en-US" sz="2000" b="1" dirty="0">
                  <a:solidFill>
                    <a:schemeClr val="accent6">
                      <a:lumMod val="50000"/>
                    </a:schemeClr>
                  </a:solidFill>
                </a:rPr>
                <a:t>O</a:t>
              </a:r>
              <a:r>
                <a:rPr lang="en-US" sz="2000" b="1" baseline="-25000" dirty="0">
                  <a:solidFill>
                    <a:schemeClr val="accent6">
                      <a:lumMod val="50000"/>
                    </a:schemeClr>
                  </a:solidFill>
                </a:rPr>
                <a:t>2</a:t>
              </a:r>
              <a:r>
                <a:rPr lang="en-US" sz="2000" b="1" dirty="0">
                  <a:solidFill>
                    <a:schemeClr val="accent6">
                      <a:lumMod val="50000"/>
                    </a:schemeClr>
                  </a:solidFill>
                </a:rPr>
                <a:t> </a:t>
              </a:r>
              <a:r>
                <a:rPr lang="en-US" sz="2000" b="1" baseline="-25000" dirty="0">
                  <a:solidFill>
                    <a:schemeClr val="accent6">
                      <a:lumMod val="50000"/>
                    </a:schemeClr>
                  </a:solidFill>
                </a:rPr>
                <a:t> </a:t>
              </a:r>
              <a:r>
                <a:rPr lang="en-US" sz="2000" b="1" dirty="0">
                  <a:solidFill>
                    <a:schemeClr val="accent6">
                      <a:lumMod val="50000"/>
                    </a:schemeClr>
                  </a:solidFill>
                </a:rPr>
                <a:t>→ K</a:t>
              </a:r>
              <a:r>
                <a:rPr lang="en-US" sz="2000" b="1" baseline="-25000" dirty="0">
                  <a:solidFill>
                    <a:schemeClr val="accent6">
                      <a:lumMod val="50000"/>
                    </a:schemeClr>
                  </a:solidFill>
                </a:rPr>
                <a:t>2</a:t>
              </a:r>
              <a:r>
                <a:rPr lang="en-US" sz="2000" b="1" dirty="0">
                  <a:solidFill>
                    <a:schemeClr val="accent6">
                      <a:lumMod val="50000"/>
                    </a:schemeClr>
                  </a:solidFill>
                </a:rPr>
                <a:t>O → KOH</a:t>
              </a: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000" b="1" dirty="0">
                  <a:solidFill>
                    <a:schemeClr val="accent6">
                      <a:lumMod val="50000"/>
                    </a:schemeClr>
                  </a:solidFill>
                </a:rPr>
                <a:t>KH → KOH</a:t>
              </a:r>
              <a:endParaRPr lang="ru-RU" sz="2000" b="1" dirty="0">
                <a:solidFill>
                  <a:schemeClr val="accent6">
                    <a:lumMod val="50000"/>
                  </a:schemeClr>
                </a:solidFill>
              </a:endParaRPr>
            </a:p>
          </p:txBody>
        </p:sp>
        <p:grpSp>
          <p:nvGrpSpPr>
            <p:cNvPr id="4" name="Группа 13"/>
            <p:cNvGrpSpPr>
              <a:grpSpLocks/>
            </p:cNvGrpSpPr>
            <p:nvPr/>
          </p:nvGrpSpPr>
          <p:grpSpPr bwMode="auto">
            <a:xfrm>
              <a:off x="3428992" y="3429000"/>
              <a:ext cx="571504" cy="214314"/>
              <a:chOff x="3428992" y="3500438"/>
              <a:chExt cx="357190" cy="144464"/>
            </a:xfrm>
            <a:grpFill/>
          </p:grpSpPr>
          <p:cxnSp>
            <p:nvCxnSpPr>
              <p:cNvPr id="10" name="Прямая соединительная линия 9"/>
              <p:cNvCxnSpPr/>
              <p:nvPr/>
            </p:nvCxnSpPr>
            <p:spPr>
              <a:xfrm rot="16200000" flipH="1">
                <a:off x="3393014" y="3536416"/>
                <a:ext cx="143394" cy="71438"/>
              </a:xfrm>
              <a:prstGeom prst="line">
                <a:avLst/>
              </a:prstGeom>
              <a:grpFill/>
              <a:ln w="190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Прямая со стрелкой 12"/>
              <p:cNvCxnSpPr/>
              <p:nvPr/>
            </p:nvCxnSpPr>
            <p:spPr>
              <a:xfrm>
                <a:off x="3500430" y="3643832"/>
                <a:ext cx="285752" cy="1070"/>
              </a:xfrm>
              <a:prstGeom prst="straightConnector1">
                <a:avLst/>
              </a:prstGeom>
              <a:grpFill/>
              <a:ln w="19050">
                <a:solidFill>
                  <a:schemeClr val="bg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15" name="Скругленный прямоугольник 14"/>
          <p:cNvSpPr/>
          <p:nvPr/>
        </p:nvSpPr>
        <p:spPr>
          <a:xfrm>
            <a:off x="428625" y="3857625"/>
            <a:ext cx="8358188" cy="1000125"/>
          </a:xfrm>
          <a:prstGeom prst="round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2400" b="1" dirty="0">
                <a:solidFill>
                  <a:schemeClr val="accent6">
                    <a:lumMod val="50000"/>
                  </a:schemeClr>
                </a:solidFill>
              </a:rPr>
              <a:t>Чому лужні метали не використовують для реакцій з розчинами кислот і лугів?</a:t>
            </a:r>
            <a:endParaRPr lang="ru-RU" sz="24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grpSp>
        <p:nvGrpSpPr>
          <p:cNvPr id="5" name="Группа 18"/>
          <p:cNvGrpSpPr>
            <a:grpSpLocks/>
          </p:cNvGrpSpPr>
          <p:nvPr/>
        </p:nvGrpSpPr>
        <p:grpSpPr bwMode="auto">
          <a:xfrm>
            <a:off x="2285984" y="6072206"/>
            <a:ext cx="1071562" cy="571502"/>
            <a:chOff x="642910" y="5929331"/>
            <a:chExt cx="1071570" cy="571506"/>
          </a:xfrm>
          <a:solidFill>
            <a:schemeClr val="bg2">
              <a:lumMod val="50000"/>
            </a:schemeClr>
          </a:solidFill>
        </p:grpSpPr>
        <p:sp>
          <p:nvSpPr>
            <p:cNvPr id="17" name="Прямоугольник 16"/>
            <p:cNvSpPr/>
            <p:nvPr/>
          </p:nvSpPr>
          <p:spPr>
            <a:xfrm>
              <a:off x="642910" y="6215085"/>
              <a:ext cx="1071570" cy="285752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8" name="Трапеция 17"/>
            <p:cNvSpPr/>
            <p:nvPr/>
          </p:nvSpPr>
          <p:spPr>
            <a:xfrm>
              <a:off x="642910" y="5929331"/>
              <a:ext cx="1071570" cy="285752"/>
            </a:xfrm>
            <a:prstGeom prst="trapezoid">
              <a:avLst>
                <a:gd name="adj" fmla="val 154523"/>
              </a:avLst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</p:grpSp>
      <p:sp>
        <p:nvSpPr>
          <p:cNvPr id="20" name="Молния 19"/>
          <p:cNvSpPr/>
          <p:nvPr/>
        </p:nvSpPr>
        <p:spPr>
          <a:xfrm rot="12522153">
            <a:off x="2611438" y="5497513"/>
            <a:ext cx="428625" cy="571500"/>
          </a:xfrm>
          <a:prstGeom prst="lightningBolt">
            <a:avLst/>
          </a:prstGeom>
          <a:solidFill>
            <a:srgbClr val="E3C82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1" name="TextBox 20"/>
          <p:cNvSpPr txBox="1">
            <a:spLocks noChangeArrowheads="1"/>
          </p:cNvSpPr>
          <p:nvPr/>
        </p:nvSpPr>
        <p:spPr bwMode="auto">
          <a:xfrm>
            <a:off x="2071688" y="5214938"/>
            <a:ext cx="7143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b="1">
                <a:latin typeface="Calibri" pitchFamily="34" charset="0"/>
              </a:rPr>
              <a:t>Na</a:t>
            </a:r>
            <a:endParaRPr lang="ru-RU" sz="2000" b="1">
              <a:latin typeface="Calibri" pitchFamily="34" charset="0"/>
            </a:endParaRPr>
          </a:p>
        </p:txBody>
      </p:sp>
      <p:grpSp>
        <p:nvGrpSpPr>
          <p:cNvPr id="6" name="Группа 21"/>
          <p:cNvGrpSpPr>
            <a:grpSpLocks/>
          </p:cNvGrpSpPr>
          <p:nvPr/>
        </p:nvGrpSpPr>
        <p:grpSpPr bwMode="auto">
          <a:xfrm>
            <a:off x="4000500" y="6072188"/>
            <a:ext cx="1071563" cy="571500"/>
            <a:chOff x="642910" y="5786454"/>
            <a:chExt cx="1071570" cy="571504"/>
          </a:xfrm>
        </p:grpSpPr>
        <p:sp>
          <p:nvSpPr>
            <p:cNvPr id="23" name="Прямоугольник 22"/>
            <p:cNvSpPr/>
            <p:nvPr/>
          </p:nvSpPr>
          <p:spPr>
            <a:xfrm>
              <a:off x="642910" y="6072206"/>
              <a:ext cx="1071570" cy="285752"/>
            </a:xfrm>
            <a:prstGeom prst="rect">
              <a:avLst/>
            </a:prstGeom>
            <a:solidFill>
              <a:schemeClr val="bg2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24" name="Трапеция 23"/>
            <p:cNvSpPr/>
            <p:nvPr/>
          </p:nvSpPr>
          <p:spPr>
            <a:xfrm>
              <a:off x="642910" y="5786454"/>
              <a:ext cx="1071570" cy="285752"/>
            </a:xfrm>
            <a:prstGeom prst="trapezoid">
              <a:avLst>
                <a:gd name="adj" fmla="val 154523"/>
              </a:avLst>
            </a:prstGeom>
            <a:solidFill>
              <a:schemeClr val="bg2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</p:grpSp>
      <p:sp>
        <p:nvSpPr>
          <p:cNvPr id="25" name="Молния 24"/>
          <p:cNvSpPr/>
          <p:nvPr/>
        </p:nvSpPr>
        <p:spPr>
          <a:xfrm rot="12522153">
            <a:off x="825500" y="5497513"/>
            <a:ext cx="428625" cy="571500"/>
          </a:xfrm>
          <a:prstGeom prst="lightningBol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6" name="TextBox 25"/>
          <p:cNvSpPr txBox="1">
            <a:spLocks noChangeArrowheads="1"/>
          </p:cNvSpPr>
          <p:nvPr/>
        </p:nvSpPr>
        <p:spPr bwMode="auto">
          <a:xfrm>
            <a:off x="428625" y="5214938"/>
            <a:ext cx="7143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b="1">
                <a:latin typeface="Calibri" pitchFamily="34" charset="0"/>
              </a:rPr>
              <a:t>Li</a:t>
            </a:r>
            <a:endParaRPr lang="ru-RU" sz="2000" b="1">
              <a:latin typeface="Calibri" pitchFamily="34" charset="0"/>
            </a:endParaRPr>
          </a:p>
        </p:txBody>
      </p:sp>
      <p:grpSp>
        <p:nvGrpSpPr>
          <p:cNvPr id="9" name="Группа 26"/>
          <p:cNvGrpSpPr>
            <a:grpSpLocks/>
          </p:cNvGrpSpPr>
          <p:nvPr/>
        </p:nvGrpSpPr>
        <p:grpSpPr bwMode="auto">
          <a:xfrm>
            <a:off x="7429500" y="6072188"/>
            <a:ext cx="1071563" cy="571500"/>
            <a:chOff x="642910" y="5786454"/>
            <a:chExt cx="1071570" cy="571504"/>
          </a:xfrm>
        </p:grpSpPr>
        <p:sp>
          <p:nvSpPr>
            <p:cNvPr id="28" name="Прямоугольник 27"/>
            <p:cNvSpPr/>
            <p:nvPr/>
          </p:nvSpPr>
          <p:spPr>
            <a:xfrm>
              <a:off x="642910" y="6072206"/>
              <a:ext cx="1071570" cy="285752"/>
            </a:xfrm>
            <a:prstGeom prst="rect">
              <a:avLst/>
            </a:prstGeom>
            <a:solidFill>
              <a:schemeClr val="bg2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29" name="Трапеция 28"/>
            <p:cNvSpPr/>
            <p:nvPr/>
          </p:nvSpPr>
          <p:spPr>
            <a:xfrm>
              <a:off x="642910" y="5786454"/>
              <a:ext cx="1071570" cy="285752"/>
            </a:xfrm>
            <a:prstGeom prst="trapezoid">
              <a:avLst>
                <a:gd name="adj" fmla="val 154523"/>
              </a:avLst>
            </a:prstGeom>
            <a:solidFill>
              <a:schemeClr val="bg2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</p:grpSp>
      <p:sp>
        <p:nvSpPr>
          <p:cNvPr id="30" name="Молния 29"/>
          <p:cNvSpPr/>
          <p:nvPr/>
        </p:nvSpPr>
        <p:spPr>
          <a:xfrm rot="12522153">
            <a:off x="4325938" y="5497513"/>
            <a:ext cx="428625" cy="571500"/>
          </a:xfrm>
          <a:prstGeom prst="lightningBol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1" name="TextBox 30"/>
          <p:cNvSpPr txBox="1">
            <a:spLocks noChangeArrowheads="1"/>
          </p:cNvSpPr>
          <p:nvPr/>
        </p:nvSpPr>
        <p:spPr bwMode="auto">
          <a:xfrm>
            <a:off x="3929063" y="5214938"/>
            <a:ext cx="7143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b="1">
                <a:latin typeface="Calibri" pitchFamily="34" charset="0"/>
              </a:rPr>
              <a:t>K</a:t>
            </a:r>
            <a:endParaRPr lang="ru-RU" sz="2000" b="1">
              <a:latin typeface="Calibri" pitchFamily="34" charset="0"/>
            </a:endParaRPr>
          </a:p>
        </p:txBody>
      </p:sp>
      <p:sp>
        <p:nvSpPr>
          <p:cNvPr id="32" name="TextBox 31"/>
          <p:cNvSpPr txBox="1">
            <a:spLocks noChangeArrowheads="1"/>
          </p:cNvSpPr>
          <p:nvPr/>
        </p:nvSpPr>
        <p:spPr bwMode="auto">
          <a:xfrm>
            <a:off x="1143000" y="4857750"/>
            <a:ext cx="678656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 sz="2000" b="1">
                <a:latin typeface="Calibri" pitchFamily="34" charset="0"/>
              </a:rPr>
              <a:t>Катіони лужних металів забарвлюють полум'я спиртівки</a:t>
            </a:r>
            <a:endParaRPr lang="ru-RU" sz="2000" b="1">
              <a:latin typeface="Calibri" pitchFamily="34" charset="0"/>
            </a:endParaRPr>
          </a:p>
        </p:txBody>
      </p:sp>
      <p:sp>
        <p:nvSpPr>
          <p:cNvPr id="49" name="Молния 48"/>
          <p:cNvSpPr/>
          <p:nvPr/>
        </p:nvSpPr>
        <p:spPr>
          <a:xfrm rot="12522153">
            <a:off x="6040438" y="5497513"/>
            <a:ext cx="428625" cy="571500"/>
          </a:xfrm>
          <a:prstGeom prst="lightningBol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schemeClr val="accent6">
                  <a:lumMod val="20000"/>
                  <a:lumOff val="80000"/>
                </a:schemeClr>
              </a:solidFill>
            </a:endParaRPr>
          </a:p>
        </p:txBody>
      </p:sp>
      <p:grpSp>
        <p:nvGrpSpPr>
          <p:cNvPr id="50" name="Группа 21"/>
          <p:cNvGrpSpPr>
            <a:grpSpLocks/>
          </p:cNvGrpSpPr>
          <p:nvPr/>
        </p:nvGrpSpPr>
        <p:grpSpPr bwMode="auto">
          <a:xfrm>
            <a:off x="5715000" y="6072188"/>
            <a:ext cx="1071563" cy="571500"/>
            <a:chOff x="642910" y="5786454"/>
            <a:chExt cx="1071570" cy="571504"/>
          </a:xfrm>
        </p:grpSpPr>
        <p:sp>
          <p:nvSpPr>
            <p:cNvPr id="51" name="Прямоугольник 50"/>
            <p:cNvSpPr/>
            <p:nvPr/>
          </p:nvSpPr>
          <p:spPr>
            <a:xfrm>
              <a:off x="642910" y="6072206"/>
              <a:ext cx="1071570" cy="285752"/>
            </a:xfrm>
            <a:prstGeom prst="rect">
              <a:avLst/>
            </a:prstGeom>
            <a:solidFill>
              <a:schemeClr val="bg2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52" name="Трапеция 51"/>
            <p:cNvSpPr/>
            <p:nvPr/>
          </p:nvSpPr>
          <p:spPr>
            <a:xfrm>
              <a:off x="642910" y="5786454"/>
              <a:ext cx="1071570" cy="285752"/>
            </a:xfrm>
            <a:prstGeom prst="trapezoid">
              <a:avLst>
                <a:gd name="adj" fmla="val 154523"/>
              </a:avLst>
            </a:prstGeom>
            <a:solidFill>
              <a:schemeClr val="bg2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</p:grpSp>
      <p:sp>
        <p:nvSpPr>
          <p:cNvPr id="53" name="Молния 52"/>
          <p:cNvSpPr/>
          <p:nvPr/>
        </p:nvSpPr>
        <p:spPr>
          <a:xfrm rot="12522153">
            <a:off x="7754938" y="5497513"/>
            <a:ext cx="428625" cy="571500"/>
          </a:xfrm>
          <a:prstGeom prst="lightningBol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56" name="TextBox 55"/>
          <p:cNvSpPr txBox="1">
            <a:spLocks noChangeArrowheads="1"/>
          </p:cNvSpPr>
          <p:nvPr/>
        </p:nvSpPr>
        <p:spPr bwMode="auto">
          <a:xfrm>
            <a:off x="5500688" y="5286375"/>
            <a:ext cx="7143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b="1">
                <a:latin typeface="Calibri" pitchFamily="34" charset="0"/>
              </a:rPr>
              <a:t>Rb</a:t>
            </a:r>
            <a:endParaRPr lang="ru-RU" sz="2000" b="1">
              <a:latin typeface="Calibri" pitchFamily="34" charset="0"/>
            </a:endParaRPr>
          </a:p>
        </p:txBody>
      </p:sp>
      <p:sp>
        <p:nvSpPr>
          <p:cNvPr id="57" name="TextBox 56"/>
          <p:cNvSpPr txBox="1">
            <a:spLocks noChangeArrowheads="1"/>
          </p:cNvSpPr>
          <p:nvPr/>
        </p:nvSpPr>
        <p:spPr bwMode="auto">
          <a:xfrm>
            <a:off x="7286625" y="5286375"/>
            <a:ext cx="7143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b="1">
                <a:latin typeface="Calibri" pitchFamily="34" charset="0"/>
              </a:rPr>
              <a:t>Cs</a:t>
            </a:r>
            <a:endParaRPr lang="ru-RU" sz="2000" b="1">
              <a:latin typeface="Calibri" pitchFamily="34" charset="0"/>
            </a:endParaRPr>
          </a:p>
        </p:txBody>
      </p:sp>
      <p:grpSp>
        <p:nvGrpSpPr>
          <p:cNvPr id="11" name="Группа 18"/>
          <p:cNvGrpSpPr>
            <a:grpSpLocks/>
          </p:cNvGrpSpPr>
          <p:nvPr/>
        </p:nvGrpSpPr>
        <p:grpSpPr bwMode="auto">
          <a:xfrm>
            <a:off x="487347" y="6040456"/>
            <a:ext cx="1071561" cy="571502"/>
            <a:chOff x="642910" y="5929331"/>
            <a:chExt cx="1071570" cy="571506"/>
          </a:xfrm>
          <a:solidFill>
            <a:schemeClr val="bg2">
              <a:lumMod val="50000"/>
            </a:schemeClr>
          </a:solidFill>
        </p:grpSpPr>
        <p:sp>
          <p:nvSpPr>
            <p:cNvPr id="12" name="Прямоугольник 16"/>
            <p:cNvSpPr/>
            <p:nvPr/>
          </p:nvSpPr>
          <p:spPr>
            <a:xfrm>
              <a:off x="642910" y="6215085"/>
              <a:ext cx="1071570" cy="285752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4" name="Трапеция 17"/>
            <p:cNvSpPr/>
            <p:nvPr/>
          </p:nvSpPr>
          <p:spPr>
            <a:xfrm>
              <a:off x="642910" y="5929331"/>
              <a:ext cx="1071570" cy="285752"/>
            </a:xfrm>
            <a:prstGeom prst="trapezoid">
              <a:avLst>
                <a:gd name="adj" fmla="val 154523"/>
              </a:avLst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repeatCount="indefinite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5" dur="5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4" repeatCount="indefinite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7" presetClass="emph" presetSubtype="0" repeatCount="indefinite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7" dur="250" autoRev="1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48" dur="250" autoRev="1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49" dur="250" autoRev="1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0" dur="250" autoRev="1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4" repeatCount="indefinite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8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4" repeatCount="indefinite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3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6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1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2" presetClass="entr" presetSubtype="4" repeatCount="indefinite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6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7" presetClass="emph" presetSubtype="0" repeatCount="indefinite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93" dur="250" autoRev="1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94" dur="250" autoRev="1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95" dur="250" autoRev="1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6" dur="250" autoRev="1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27" presetClass="emph" presetSubtype="0" repeatCount="indefinite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0" dur="250" autoRev="1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01" dur="250" autoRev="1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02" dur="250" autoRev="1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3" dur="250" autoRev="1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27" presetClass="emph" presetSubtype="0" repeatCount="indefinite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7" dur="250" autoRev="1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08" dur="250" autoRev="1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09" dur="250" autoRev="1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0" dur="250" autoRev="1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20" grpId="0" animBg="1"/>
      <p:bldP spid="20" grpId="1" animBg="1"/>
      <p:bldP spid="25" grpId="3" animBg="1"/>
      <p:bldP spid="26" grpId="0"/>
      <p:bldP spid="30" grpId="0" animBg="1"/>
      <p:bldP spid="30" grpId="1" animBg="1"/>
      <p:bldP spid="31" grpId="0"/>
      <p:bldP spid="32" grpId="0"/>
      <p:bldP spid="49" grpId="0" animBg="1"/>
      <p:bldP spid="49" grpId="1" animBg="1"/>
      <p:bldP spid="53" grpId="0" animBg="1"/>
      <p:bldP spid="53" grpId="1" animBg="1"/>
      <p:bldP spid="56" grpId="0"/>
      <p:bldP spid="5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57224" y="142852"/>
            <a:ext cx="7156511" cy="107721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32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bg2">
                    <a:lumMod val="50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  <a:latin typeface="+mn-lt"/>
              </a:rPr>
              <a:t>Біологічна роль та використання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32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bg2">
                    <a:lumMod val="50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  <a:latin typeface="+mn-lt"/>
              </a:rPr>
              <a:t>сполук калію та натрію</a:t>
            </a: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214313" y="1397000"/>
          <a:ext cx="8715375" cy="49609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57718"/>
                <a:gridCol w="4357718"/>
              </a:tblGrid>
              <a:tr h="2480479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2"/>
                          </a:solidFill>
                        </a:rPr>
                        <a:t>Сколько</a:t>
                      </a:r>
                      <a:r>
                        <a:rPr lang="ru-RU" baseline="0" dirty="0" smtClean="0">
                          <a:solidFill>
                            <a:schemeClr val="tx2"/>
                          </a:solidFill>
                        </a:rPr>
                        <a:t> воды и хлорида натрия нужно взять для приготовления физиологического раствора</a:t>
                      </a:r>
                    </a:p>
                    <a:p>
                      <a:pPr algn="ctr"/>
                      <a:r>
                        <a:rPr lang="ru-RU" baseline="0" dirty="0" smtClean="0">
                          <a:solidFill>
                            <a:schemeClr val="tx2"/>
                          </a:solidFill>
                        </a:rPr>
                        <a:t> массой 0,5 кг?</a:t>
                      </a:r>
                    </a:p>
                    <a:p>
                      <a:pPr algn="ctr"/>
                      <a:endParaRPr lang="ru-RU" baseline="0" dirty="0" smtClean="0">
                        <a:solidFill>
                          <a:schemeClr val="tx2"/>
                        </a:solidFill>
                      </a:endParaRPr>
                    </a:p>
                    <a:p>
                      <a:pPr algn="ctr"/>
                      <a:r>
                        <a:rPr lang="ru-RU" baseline="0" dirty="0" smtClean="0">
                          <a:solidFill>
                            <a:schemeClr val="tx2"/>
                          </a:solidFill>
                        </a:rPr>
                        <a:t>4,5г соли</a:t>
                      </a:r>
                    </a:p>
                    <a:p>
                      <a:pPr algn="ctr"/>
                      <a:r>
                        <a:rPr lang="ru-RU" baseline="0" dirty="0" smtClean="0">
                          <a:solidFill>
                            <a:schemeClr val="tx2"/>
                          </a:solidFill>
                        </a:rPr>
                        <a:t>495,5 г воды</a:t>
                      </a:r>
                    </a:p>
                    <a:p>
                      <a:pPr algn="ctr"/>
                      <a:r>
                        <a:rPr lang="ru-RU" baseline="0" dirty="0" smtClean="0">
                          <a:solidFill>
                            <a:schemeClr val="tx2"/>
                          </a:solidFill>
                        </a:rPr>
                        <a:t> </a:t>
                      </a:r>
                      <a:endParaRPr lang="ru-RU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kern="1200" dirty="0" smtClean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Смесь хлорида и гидрокарбоната натрия массой 15 г обработали уксусной кислотой,</a:t>
                      </a:r>
                      <a:r>
                        <a:rPr lang="ru-RU" sz="1800" b="1" kern="1200" baseline="0" dirty="0" smtClean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 при этом выделилось 2,8 л (н.у.)  газа. Определите массовые доли в процентах компонентов смеси.</a:t>
                      </a:r>
                    </a:p>
                    <a:p>
                      <a:endParaRPr lang="ru-RU" sz="1800" b="1" kern="1200" baseline="0" dirty="0" smtClean="0">
                        <a:solidFill>
                          <a:schemeClr val="tx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>
                        <a:buFont typeface="Arial" pitchFamily="34" charset="0"/>
                        <a:buNone/>
                      </a:pPr>
                      <a:r>
                        <a:rPr lang="ru-RU" sz="1800" b="1" kern="1200" baseline="0" dirty="0" smtClean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70% </a:t>
                      </a:r>
                      <a:r>
                        <a:rPr lang="en-US" sz="1800" b="1" kern="1200" baseline="0" dirty="0" smtClean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NaHCO</a:t>
                      </a:r>
                      <a:r>
                        <a:rPr lang="en-US" sz="1800" b="1" kern="1200" baseline="-25000" dirty="0" smtClean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</a:p>
                    <a:p>
                      <a:pPr algn="ctr">
                        <a:buFont typeface="Arial" pitchFamily="34" charset="0"/>
                        <a:buNone/>
                      </a:pPr>
                      <a:r>
                        <a:rPr lang="en-US" sz="1800" b="1" kern="1200" baseline="0" dirty="0" smtClean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30% </a:t>
                      </a:r>
                      <a:r>
                        <a:rPr lang="en-US" sz="1800" b="1" kern="1200" baseline="0" dirty="0" err="1" smtClean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NaCl</a:t>
                      </a:r>
                      <a:endParaRPr lang="ru-RU" sz="1800" b="1" kern="1200" baseline="0" dirty="0">
                        <a:solidFill>
                          <a:schemeClr val="tx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480479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Хлорид калия  - очень ценное минеральное удобрение. Рассчитайте массовую долю калия (%) в этом</a:t>
                      </a:r>
                      <a:r>
                        <a:rPr lang="ru-RU" baseline="0" dirty="0" smtClean="0"/>
                        <a:t> веществе.</a:t>
                      </a:r>
                    </a:p>
                    <a:p>
                      <a:endParaRPr lang="ru-RU" baseline="0" dirty="0" smtClean="0"/>
                    </a:p>
                    <a:p>
                      <a:endParaRPr lang="ru-RU" baseline="0" dirty="0" smtClean="0"/>
                    </a:p>
                    <a:p>
                      <a:pPr algn="ctr"/>
                      <a:r>
                        <a:rPr lang="ru-RU" baseline="0" dirty="0" smtClean="0"/>
                        <a:t>52%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000" b="1" noProof="0" dirty="0" smtClean="0">
                          <a:solidFill>
                            <a:schemeClr val="tx1"/>
                          </a:solidFill>
                        </a:rPr>
                        <a:t>Тривіальні</a:t>
                      </a:r>
                      <a:r>
                        <a:rPr lang="ru-RU" sz="2000" b="1" dirty="0" smtClean="0">
                          <a:solidFill>
                            <a:schemeClr val="tx1"/>
                          </a:solidFill>
                        </a:rPr>
                        <a:t>  </a:t>
                      </a:r>
                      <a:r>
                        <a:rPr lang="uk-UA" sz="2000" b="1" noProof="0" dirty="0" smtClean="0">
                          <a:solidFill>
                            <a:schemeClr val="tx1"/>
                          </a:solidFill>
                        </a:rPr>
                        <a:t>назви</a:t>
                      </a:r>
                      <a:r>
                        <a:rPr lang="ru-RU" sz="2000" b="1" dirty="0" smtClean="0">
                          <a:solidFill>
                            <a:schemeClr val="tx1"/>
                          </a:solidFill>
                        </a:rPr>
                        <a:t> солей:</a:t>
                      </a:r>
                      <a:endParaRPr lang="en-US" sz="2000" b="1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en-US" dirty="0" smtClean="0"/>
                    </a:p>
                    <a:p>
                      <a:pPr algn="l"/>
                      <a:r>
                        <a:rPr lang="ru-RU" dirty="0" smtClean="0"/>
                        <a:t>Поваренная</a:t>
                      </a:r>
                      <a:r>
                        <a:rPr lang="ru-RU" baseline="0" dirty="0" smtClean="0"/>
                        <a:t> соль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1571625" y="2786063"/>
            <a:ext cx="1500188" cy="7858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ответ</a:t>
            </a:r>
          </a:p>
        </p:txBody>
      </p:sp>
      <p:grpSp>
        <p:nvGrpSpPr>
          <p:cNvPr id="5" name="Группа 7"/>
          <p:cNvGrpSpPr>
            <a:grpSpLocks/>
          </p:cNvGrpSpPr>
          <p:nvPr/>
        </p:nvGrpSpPr>
        <p:grpSpPr bwMode="auto">
          <a:xfrm>
            <a:off x="285750" y="1462088"/>
            <a:ext cx="4214813" cy="2357437"/>
            <a:chOff x="285720" y="1461394"/>
            <a:chExt cx="4214842" cy="2357454"/>
          </a:xfrm>
          <a:solidFill>
            <a:schemeClr val="bg2">
              <a:lumMod val="90000"/>
            </a:schemeClr>
          </a:solidFill>
        </p:grpSpPr>
        <p:sp>
          <p:nvSpPr>
            <p:cNvPr id="6" name="Прямоугольник 5"/>
            <p:cNvSpPr/>
            <p:nvPr/>
          </p:nvSpPr>
          <p:spPr>
            <a:xfrm>
              <a:off x="285720" y="1461394"/>
              <a:ext cx="4214842" cy="2357454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uk-UA" sz="2000" b="1" dirty="0">
                  <a:solidFill>
                    <a:schemeClr val="tx1"/>
                  </a:solidFill>
                </a:rPr>
                <a:t>Розчин натрій хлориду (0,9%) використовують у медицині. Такий розчин називають фізіологічним.</a:t>
              </a:r>
            </a:p>
          </p:txBody>
        </p:sp>
        <p:pic>
          <p:nvPicPr>
            <p:cNvPr id="9253" name="Picture 4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1785918" y="2428868"/>
              <a:ext cx="835822" cy="128588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9" name="Прямоугольник 8"/>
          <p:cNvSpPr/>
          <p:nvPr/>
        </p:nvSpPr>
        <p:spPr>
          <a:xfrm>
            <a:off x="6072188" y="3071813"/>
            <a:ext cx="1428750" cy="64293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ответ</a:t>
            </a:r>
          </a:p>
        </p:txBody>
      </p:sp>
      <p:grpSp>
        <p:nvGrpSpPr>
          <p:cNvPr id="7" name="Группа 12"/>
          <p:cNvGrpSpPr>
            <a:grpSpLocks/>
          </p:cNvGrpSpPr>
          <p:nvPr/>
        </p:nvGrpSpPr>
        <p:grpSpPr bwMode="auto">
          <a:xfrm>
            <a:off x="4643438" y="1500188"/>
            <a:ext cx="4214812" cy="2286000"/>
            <a:chOff x="4643438" y="1500174"/>
            <a:chExt cx="4214842" cy="2286016"/>
          </a:xfrm>
        </p:grpSpPr>
        <p:sp>
          <p:nvSpPr>
            <p:cNvPr id="10" name="Прямоугольник 9"/>
            <p:cNvSpPr/>
            <p:nvPr/>
          </p:nvSpPr>
          <p:spPr>
            <a:xfrm>
              <a:off x="4643438" y="1500174"/>
              <a:ext cx="4214842" cy="2286016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uk-UA" sz="1900" b="1" dirty="0">
                  <a:solidFill>
                    <a:schemeClr val="tx1"/>
                  </a:solidFill>
                </a:rPr>
                <a:t>Харчова сода використовується в кулінарії, для випікання кондитерських виробів.</a:t>
              </a:r>
              <a:endParaRPr lang="ru-RU" sz="1900" b="1" dirty="0">
                <a:solidFill>
                  <a:schemeClr val="tx1"/>
                </a:solidFill>
              </a:endParaRP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uk-UA" sz="1900" b="1" dirty="0">
                  <a:solidFill>
                    <a:schemeClr val="tx1"/>
                  </a:solidFill>
                </a:rPr>
                <a:t>Натрій хлорид – як харчова добавка.</a:t>
              </a:r>
              <a:endParaRPr lang="ru-RU" sz="1900" b="1" dirty="0">
                <a:solidFill>
                  <a:schemeClr val="tx1"/>
                </a:solidFill>
              </a:endParaRPr>
            </a:p>
          </p:txBody>
        </p:sp>
        <p:pic>
          <p:nvPicPr>
            <p:cNvPr id="26655" name="Picture 6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5143504" y="2714620"/>
              <a:ext cx="640461" cy="10105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6656" name="Picture 3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6572264" y="2786058"/>
              <a:ext cx="1600775" cy="9286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4" name="Прямоугольник 13"/>
          <p:cNvSpPr/>
          <p:nvPr/>
        </p:nvSpPr>
        <p:spPr>
          <a:xfrm>
            <a:off x="1857375" y="5429250"/>
            <a:ext cx="1214438" cy="5715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ответ</a:t>
            </a:r>
          </a:p>
        </p:txBody>
      </p:sp>
      <p:grpSp>
        <p:nvGrpSpPr>
          <p:cNvPr id="8" name="Группа 16"/>
          <p:cNvGrpSpPr>
            <a:grpSpLocks/>
          </p:cNvGrpSpPr>
          <p:nvPr/>
        </p:nvGrpSpPr>
        <p:grpSpPr bwMode="auto">
          <a:xfrm>
            <a:off x="285720" y="3929066"/>
            <a:ext cx="4214813" cy="2357437"/>
            <a:chOff x="285690" y="3929069"/>
            <a:chExt cx="4214842" cy="2357454"/>
          </a:xfrm>
          <a:solidFill>
            <a:schemeClr val="bg2">
              <a:lumMod val="90000"/>
            </a:schemeClr>
          </a:solidFill>
        </p:grpSpPr>
        <p:sp>
          <p:nvSpPr>
            <p:cNvPr id="15" name="Прямоугольник 14"/>
            <p:cNvSpPr/>
            <p:nvPr/>
          </p:nvSpPr>
          <p:spPr>
            <a:xfrm>
              <a:off x="285690" y="3929069"/>
              <a:ext cx="4214842" cy="2357454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uk-UA" sz="2000" b="1" dirty="0">
                  <a:solidFill>
                    <a:schemeClr val="tx1"/>
                  </a:solidFill>
                </a:rPr>
                <a:t>Калійні добрива відіграють важливу роль у житті рослин </a:t>
              </a:r>
            </a:p>
          </p:txBody>
        </p:sp>
        <p:pic>
          <p:nvPicPr>
            <p:cNvPr id="9248" name="Picture 7"/>
            <p:cNvPicPr>
              <a:picLocks noChangeAspect="1" noChangeArrowheads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1428728" y="4643446"/>
              <a:ext cx="1785950" cy="1513517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8" name="Скругленный прямоугольник 17"/>
          <p:cNvSpPr/>
          <p:nvPr/>
        </p:nvSpPr>
        <p:spPr>
          <a:xfrm>
            <a:off x="4692650" y="4357688"/>
            <a:ext cx="1643063" cy="500062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dirty="0">
                <a:solidFill>
                  <a:schemeClr val="tx1"/>
                </a:solidFill>
              </a:rPr>
              <a:t>NaCl</a:t>
            </a:r>
            <a:endParaRPr lang="ru-RU" sz="2000" b="1" dirty="0">
              <a:solidFill>
                <a:schemeClr val="tx1"/>
              </a:solidFill>
            </a:endParaRPr>
          </a:p>
        </p:txBody>
      </p:sp>
      <p:sp>
        <p:nvSpPr>
          <p:cNvPr id="26644" name="TextBox 24"/>
          <p:cNvSpPr txBox="1">
            <a:spLocks noChangeArrowheads="1"/>
          </p:cNvSpPr>
          <p:nvPr/>
        </p:nvSpPr>
        <p:spPr bwMode="auto">
          <a:xfrm>
            <a:off x="4857750" y="5072063"/>
            <a:ext cx="1285875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600">
                <a:latin typeface="Calibri" pitchFamily="34" charset="0"/>
              </a:rPr>
              <a:t>Кристалли-ческая сода</a:t>
            </a:r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4714875" y="5072063"/>
            <a:ext cx="1643063" cy="500062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>
                <a:solidFill>
                  <a:schemeClr val="tx1"/>
                </a:solidFill>
              </a:rPr>
              <a:t>Na</a:t>
            </a:r>
            <a:r>
              <a:rPr lang="en-US" sz="1600" b="1" baseline="-25000" dirty="0">
                <a:solidFill>
                  <a:schemeClr val="tx1"/>
                </a:solidFill>
              </a:rPr>
              <a:t>2</a:t>
            </a:r>
            <a:r>
              <a:rPr lang="en-US" sz="1600" b="1" dirty="0">
                <a:solidFill>
                  <a:schemeClr val="tx1"/>
                </a:solidFill>
              </a:rPr>
              <a:t>CO</a:t>
            </a:r>
            <a:r>
              <a:rPr lang="en-US" sz="1600" b="1" baseline="-25000" dirty="0">
                <a:solidFill>
                  <a:schemeClr val="tx1"/>
                </a:solidFill>
              </a:rPr>
              <a:t>3</a:t>
            </a:r>
            <a:r>
              <a:rPr lang="uk-UA" sz="1600" b="1" dirty="0">
                <a:solidFill>
                  <a:schemeClr val="tx1"/>
                </a:solidFill>
              </a:rPr>
              <a:t> · </a:t>
            </a:r>
            <a:r>
              <a:rPr lang="en-US" sz="1600" b="1" dirty="0">
                <a:solidFill>
                  <a:schemeClr val="tx1"/>
                </a:solidFill>
              </a:rPr>
              <a:t>10H</a:t>
            </a:r>
            <a:r>
              <a:rPr lang="en-US" sz="1600" b="1" baseline="-25000" dirty="0">
                <a:solidFill>
                  <a:schemeClr val="tx1"/>
                </a:solidFill>
              </a:rPr>
              <a:t>2</a:t>
            </a:r>
            <a:r>
              <a:rPr lang="en-US" sz="1600" b="1" dirty="0">
                <a:solidFill>
                  <a:schemeClr val="tx1"/>
                </a:solidFill>
              </a:rPr>
              <a:t>O</a:t>
            </a:r>
            <a:endParaRPr lang="ru-RU" sz="1600" b="1" dirty="0">
              <a:solidFill>
                <a:schemeClr val="tx1"/>
              </a:solidFill>
            </a:endParaRPr>
          </a:p>
        </p:txBody>
      </p:sp>
      <p:sp>
        <p:nvSpPr>
          <p:cNvPr id="26646" name="TextBox 25"/>
          <p:cNvSpPr txBox="1">
            <a:spLocks noChangeArrowheads="1"/>
          </p:cNvSpPr>
          <p:nvPr/>
        </p:nvSpPr>
        <p:spPr bwMode="auto">
          <a:xfrm>
            <a:off x="4786313" y="5857875"/>
            <a:ext cx="1571625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600">
                <a:latin typeface="Calibri" pitchFamily="34" charset="0"/>
              </a:rPr>
              <a:t>Питьевая сода</a:t>
            </a:r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4714875" y="5743575"/>
            <a:ext cx="1643063" cy="500063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dirty="0">
                <a:solidFill>
                  <a:schemeClr val="tx1"/>
                </a:solidFill>
              </a:rPr>
              <a:t>NaHCO</a:t>
            </a:r>
            <a:r>
              <a:rPr lang="en-US" sz="2000" b="1" baseline="-25000" dirty="0">
                <a:solidFill>
                  <a:schemeClr val="tx1"/>
                </a:solidFill>
              </a:rPr>
              <a:t>3</a:t>
            </a:r>
            <a:endParaRPr lang="ru-RU" sz="2000" b="1" baseline="-25000" dirty="0">
              <a:solidFill>
                <a:schemeClr val="tx1"/>
              </a:solidFill>
            </a:endParaRPr>
          </a:p>
        </p:txBody>
      </p:sp>
      <p:sp>
        <p:nvSpPr>
          <p:cNvPr id="26648" name="TextBox 26"/>
          <p:cNvSpPr txBox="1">
            <a:spLocks noChangeArrowheads="1"/>
          </p:cNvSpPr>
          <p:nvPr/>
        </p:nvSpPr>
        <p:spPr bwMode="auto">
          <a:xfrm>
            <a:off x="7429500" y="4500563"/>
            <a:ext cx="11430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>
                <a:latin typeface="Calibri" pitchFamily="34" charset="0"/>
              </a:rPr>
              <a:t>поташ</a:t>
            </a:r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6929438" y="4357688"/>
            <a:ext cx="1643062" cy="500062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dirty="0">
                <a:solidFill>
                  <a:schemeClr val="tx1"/>
                </a:solidFill>
              </a:rPr>
              <a:t>K</a:t>
            </a:r>
            <a:r>
              <a:rPr lang="en-US" sz="2000" b="1" baseline="-25000" dirty="0">
                <a:solidFill>
                  <a:schemeClr val="tx1"/>
                </a:solidFill>
              </a:rPr>
              <a:t>2</a:t>
            </a:r>
            <a:r>
              <a:rPr lang="en-US" sz="2000" b="1" dirty="0">
                <a:solidFill>
                  <a:schemeClr val="tx1"/>
                </a:solidFill>
              </a:rPr>
              <a:t>CO</a:t>
            </a:r>
            <a:r>
              <a:rPr lang="en-US" sz="2000" b="1" baseline="-25000" dirty="0">
                <a:solidFill>
                  <a:schemeClr val="tx1"/>
                </a:solidFill>
              </a:rPr>
              <a:t>3</a:t>
            </a:r>
            <a:endParaRPr lang="ru-RU" sz="2000" b="1" baseline="-25000" dirty="0">
              <a:solidFill>
                <a:schemeClr val="tx1"/>
              </a:solidFill>
            </a:endParaRPr>
          </a:p>
        </p:txBody>
      </p:sp>
      <p:sp>
        <p:nvSpPr>
          <p:cNvPr id="26650" name="TextBox 27"/>
          <p:cNvSpPr txBox="1">
            <a:spLocks noChangeArrowheads="1"/>
          </p:cNvSpPr>
          <p:nvPr/>
        </p:nvSpPr>
        <p:spPr bwMode="auto">
          <a:xfrm>
            <a:off x="7072313" y="5072063"/>
            <a:ext cx="1571625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600">
                <a:latin typeface="Calibri" pitchFamily="34" charset="0"/>
              </a:rPr>
              <a:t>Калийная селитра</a:t>
            </a:r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6929438" y="5072063"/>
            <a:ext cx="1643062" cy="500062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dirty="0">
                <a:solidFill>
                  <a:schemeClr val="tx1"/>
                </a:solidFill>
              </a:rPr>
              <a:t>KNO</a:t>
            </a:r>
            <a:r>
              <a:rPr lang="en-US" sz="2000" b="1" baseline="-25000" dirty="0">
                <a:solidFill>
                  <a:schemeClr val="tx1"/>
                </a:solidFill>
              </a:rPr>
              <a:t>3</a:t>
            </a:r>
            <a:endParaRPr lang="ru-RU" sz="2000" b="1" baseline="-25000" dirty="0">
              <a:solidFill>
                <a:schemeClr val="tx1"/>
              </a:solidFill>
            </a:endParaRPr>
          </a:p>
        </p:txBody>
      </p:sp>
      <p:sp>
        <p:nvSpPr>
          <p:cNvPr id="26652" name="TextBox 28"/>
          <p:cNvSpPr txBox="1">
            <a:spLocks noChangeArrowheads="1"/>
          </p:cNvSpPr>
          <p:nvPr/>
        </p:nvSpPr>
        <p:spPr bwMode="auto">
          <a:xfrm>
            <a:off x="6929438" y="5786438"/>
            <a:ext cx="1643062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600">
                <a:latin typeface="Calibri" pitchFamily="34" charset="0"/>
              </a:rPr>
              <a:t>Глауберова соль</a:t>
            </a:r>
          </a:p>
        </p:txBody>
      </p:sp>
      <p:sp>
        <p:nvSpPr>
          <p:cNvPr id="24" name="Скругленный прямоугольник 23"/>
          <p:cNvSpPr/>
          <p:nvPr/>
        </p:nvSpPr>
        <p:spPr>
          <a:xfrm>
            <a:off x="6929438" y="5715000"/>
            <a:ext cx="1643062" cy="500063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>
                <a:solidFill>
                  <a:schemeClr val="tx1"/>
                </a:solidFill>
              </a:rPr>
              <a:t>Na</a:t>
            </a:r>
            <a:r>
              <a:rPr lang="en-US" b="1" baseline="-25000" dirty="0">
                <a:solidFill>
                  <a:schemeClr val="tx1"/>
                </a:solidFill>
              </a:rPr>
              <a:t>2</a:t>
            </a:r>
            <a:r>
              <a:rPr lang="en-US" sz="1600" b="1" dirty="0">
                <a:solidFill>
                  <a:schemeClr val="tx1"/>
                </a:solidFill>
              </a:rPr>
              <a:t>SO</a:t>
            </a:r>
            <a:r>
              <a:rPr lang="en-US" b="1" baseline="-25000" dirty="0">
                <a:solidFill>
                  <a:schemeClr val="tx1"/>
                </a:solidFill>
              </a:rPr>
              <a:t>4</a:t>
            </a:r>
            <a:r>
              <a:rPr lang="uk-UA" sz="1600" b="1" dirty="0">
                <a:solidFill>
                  <a:schemeClr val="tx1"/>
                </a:solidFill>
              </a:rPr>
              <a:t> · </a:t>
            </a:r>
            <a:r>
              <a:rPr lang="en-US" sz="1600" b="1" dirty="0">
                <a:solidFill>
                  <a:schemeClr val="tx1"/>
                </a:solidFill>
              </a:rPr>
              <a:t>10H</a:t>
            </a:r>
            <a:r>
              <a:rPr lang="en-US" b="1" baseline="-25000" dirty="0">
                <a:solidFill>
                  <a:schemeClr val="tx1"/>
                </a:solidFill>
              </a:rPr>
              <a:t>2</a:t>
            </a:r>
            <a:r>
              <a:rPr lang="en-US" sz="1600" b="1" dirty="0">
                <a:solidFill>
                  <a:schemeClr val="tx1"/>
                </a:solidFill>
              </a:rPr>
              <a:t>O</a:t>
            </a:r>
            <a:endParaRPr lang="ru-RU" sz="16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3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" fill="hold">
                      <p:stCondLst>
                        <p:cond delay="0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19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" fill="hold">
                      <p:stCondLst>
                        <p:cond delay="0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24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" fill="hold">
                      <p:stCondLst>
                        <p:cond delay="0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35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6" fill="hold">
                      <p:stCondLst>
                        <p:cond delay="0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40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1" fill="hold">
                      <p:stCondLst>
                        <p:cond delay="0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45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6" fill="hold">
                      <p:stCondLst>
                        <p:cond delay="0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55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6" fill="hold">
                      <p:stCondLst>
                        <p:cond delay="0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60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1" fill="hold">
                      <p:stCondLst>
                        <p:cond delay="0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</p:childTnLst>
        </p:cTn>
      </p:par>
    </p:tnLst>
    <p:bldLst>
      <p:bldP spid="4" grpId="0" animBg="1"/>
      <p:bldP spid="9" grpId="0" animBg="1"/>
      <p:bldP spid="14" grpId="0" animBg="1"/>
      <p:bldP spid="18" grpId="0" animBg="1"/>
      <p:bldP spid="19" grpId="0" animBg="1"/>
      <p:bldP spid="20" grpId="0" animBg="1"/>
      <p:bldP spid="22" grpId="0" animBg="1"/>
      <p:bldP spid="23" grpId="0" animBg="1"/>
      <p:bldP spid="2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uk-UA" b="1" dirty="0" smtClean="0">
                <a:ln>
                  <a:solidFill>
                    <a:sysClr val="windowText" lastClr="000000"/>
                  </a:solidFill>
                </a:ln>
                <a:solidFill>
                  <a:schemeClr val="accent6">
                    <a:lumMod val="60000"/>
                    <a:lumOff val="40000"/>
                  </a:schemeClr>
                </a:solidFill>
              </a:rPr>
              <a:t>Загальна характеристика елементів І групи, головної підгрупи</a:t>
            </a:r>
            <a:endParaRPr lang="ru-RU" b="1" dirty="0">
              <a:ln>
                <a:solidFill>
                  <a:sysClr val="windowText" lastClr="000000"/>
                </a:solidFill>
              </a:ln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15362" name="Таблица 2"/>
          <p:cNvPicPr>
            <a:picLocks noGrp="1" noChangeArrowheads="1"/>
          </p:cNvPicPr>
          <p:nvPr>
            <p:ph idx="1"/>
          </p:nvPr>
        </p:nvPicPr>
        <p:blipFill>
          <a:blip r:embed="rId2">
            <a:grayscl/>
          </a:blip>
          <a:srcRect r="23399"/>
          <a:stretch>
            <a:fillRect/>
          </a:stretch>
        </p:blipFill>
        <p:spPr>
          <a:xfrm>
            <a:off x="1116013" y="1916113"/>
            <a:ext cx="6643687" cy="4668837"/>
          </a:xfrm>
        </p:spPr>
      </p:pic>
      <p:sp>
        <p:nvSpPr>
          <p:cNvPr id="15363" name="TextBox 8"/>
          <p:cNvSpPr txBox="1">
            <a:spLocks noChangeArrowheads="1"/>
          </p:cNvSpPr>
          <p:nvPr/>
        </p:nvSpPr>
        <p:spPr bwMode="auto">
          <a:xfrm>
            <a:off x="1357313" y="2571750"/>
            <a:ext cx="500062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600" b="1">
                <a:latin typeface="Calibri" pitchFamily="34" charset="0"/>
              </a:rPr>
              <a:t>Li</a:t>
            </a:r>
            <a:endParaRPr lang="ru-RU" sz="3600" b="1">
              <a:latin typeface="Calibri" pitchFamily="34" charset="0"/>
            </a:endParaRPr>
          </a:p>
        </p:txBody>
      </p:sp>
      <p:sp>
        <p:nvSpPr>
          <p:cNvPr id="15364" name="TextBox 9"/>
          <p:cNvSpPr txBox="1">
            <a:spLocks noChangeArrowheads="1"/>
          </p:cNvSpPr>
          <p:nvPr/>
        </p:nvSpPr>
        <p:spPr bwMode="auto">
          <a:xfrm>
            <a:off x="1214438" y="3143250"/>
            <a:ext cx="85725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600" b="1">
                <a:latin typeface="Calibri" pitchFamily="34" charset="0"/>
              </a:rPr>
              <a:t>Na</a:t>
            </a:r>
            <a:endParaRPr lang="ru-RU" sz="3600" b="1">
              <a:latin typeface="Calibri" pitchFamily="34" charset="0"/>
            </a:endParaRPr>
          </a:p>
        </p:txBody>
      </p:sp>
      <p:sp>
        <p:nvSpPr>
          <p:cNvPr id="15365" name="TextBox 10"/>
          <p:cNvSpPr txBox="1">
            <a:spLocks noChangeArrowheads="1"/>
          </p:cNvSpPr>
          <p:nvPr/>
        </p:nvSpPr>
        <p:spPr bwMode="auto">
          <a:xfrm>
            <a:off x="1428750" y="3786188"/>
            <a:ext cx="357188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600" b="1">
                <a:latin typeface="Calibri" pitchFamily="34" charset="0"/>
              </a:rPr>
              <a:t>K</a:t>
            </a:r>
            <a:endParaRPr lang="ru-RU" sz="3600" b="1">
              <a:latin typeface="Calibri" pitchFamily="34" charset="0"/>
            </a:endParaRPr>
          </a:p>
        </p:txBody>
      </p:sp>
      <p:sp>
        <p:nvSpPr>
          <p:cNvPr id="15366" name="TextBox 11"/>
          <p:cNvSpPr txBox="1">
            <a:spLocks noChangeArrowheads="1"/>
          </p:cNvSpPr>
          <p:nvPr/>
        </p:nvSpPr>
        <p:spPr bwMode="auto">
          <a:xfrm>
            <a:off x="1285875" y="4357688"/>
            <a:ext cx="69215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600" b="1">
                <a:latin typeface="Calibri" pitchFamily="34" charset="0"/>
              </a:rPr>
              <a:t>Rb</a:t>
            </a:r>
            <a:endParaRPr lang="ru-RU" sz="3600" b="1">
              <a:latin typeface="Calibri" pitchFamily="34" charset="0"/>
            </a:endParaRPr>
          </a:p>
        </p:txBody>
      </p:sp>
      <p:sp>
        <p:nvSpPr>
          <p:cNvPr id="15367" name="TextBox 12"/>
          <p:cNvSpPr txBox="1">
            <a:spLocks noChangeArrowheads="1"/>
          </p:cNvSpPr>
          <p:nvPr/>
        </p:nvSpPr>
        <p:spPr bwMode="auto">
          <a:xfrm>
            <a:off x="1214438" y="5000625"/>
            <a:ext cx="642937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600" b="1">
                <a:latin typeface="Calibri" pitchFamily="34" charset="0"/>
              </a:rPr>
              <a:t>Cs</a:t>
            </a:r>
            <a:endParaRPr lang="ru-RU" sz="3600" b="1">
              <a:latin typeface="Calibri" pitchFamily="34" charset="0"/>
            </a:endParaRPr>
          </a:p>
        </p:txBody>
      </p:sp>
      <p:sp>
        <p:nvSpPr>
          <p:cNvPr id="15368" name="TextBox 13"/>
          <p:cNvSpPr txBox="1">
            <a:spLocks noChangeArrowheads="1"/>
          </p:cNvSpPr>
          <p:nvPr/>
        </p:nvSpPr>
        <p:spPr bwMode="auto">
          <a:xfrm>
            <a:off x="1285875" y="5715000"/>
            <a:ext cx="642938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600" b="1">
                <a:latin typeface="Calibri" pitchFamily="34" charset="0"/>
              </a:rPr>
              <a:t>Fr</a:t>
            </a:r>
            <a:endParaRPr lang="ru-RU" sz="3600" b="1">
              <a:latin typeface="Calibri" pitchFamily="34" charset="0"/>
            </a:endParaRPr>
          </a:p>
        </p:txBody>
      </p:sp>
      <p:sp>
        <p:nvSpPr>
          <p:cNvPr id="15369" name="TextBox 14"/>
          <p:cNvSpPr txBox="1">
            <a:spLocks noChangeArrowheads="1"/>
          </p:cNvSpPr>
          <p:nvPr/>
        </p:nvSpPr>
        <p:spPr bwMode="auto">
          <a:xfrm>
            <a:off x="2428875" y="2571750"/>
            <a:ext cx="36671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>
                <a:latin typeface="Calibri" pitchFamily="34" charset="0"/>
              </a:rPr>
              <a:t>7</a:t>
            </a:r>
            <a:endParaRPr lang="ru-RU" sz="2800" b="1">
              <a:latin typeface="Calibri" pitchFamily="34" charset="0"/>
            </a:endParaRPr>
          </a:p>
        </p:txBody>
      </p:sp>
      <p:sp>
        <p:nvSpPr>
          <p:cNvPr id="15370" name="TextBox 15"/>
          <p:cNvSpPr txBox="1">
            <a:spLocks noChangeArrowheads="1"/>
          </p:cNvSpPr>
          <p:nvPr/>
        </p:nvSpPr>
        <p:spPr bwMode="auto">
          <a:xfrm>
            <a:off x="2357438" y="3143250"/>
            <a:ext cx="550862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>
                <a:latin typeface="Calibri" pitchFamily="34" charset="0"/>
              </a:rPr>
              <a:t>23</a:t>
            </a:r>
            <a:endParaRPr lang="ru-RU" sz="2800" b="1">
              <a:latin typeface="Calibri" pitchFamily="34" charset="0"/>
            </a:endParaRPr>
          </a:p>
        </p:txBody>
      </p:sp>
      <p:sp>
        <p:nvSpPr>
          <p:cNvPr id="15371" name="TextBox 16"/>
          <p:cNvSpPr txBox="1">
            <a:spLocks noChangeArrowheads="1"/>
          </p:cNvSpPr>
          <p:nvPr/>
        </p:nvSpPr>
        <p:spPr bwMode="auto">
          <a:xfrm>
            <a:off x="2357438" y="3857625"/>
            <a:ext cx="550862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>
                <a:latin typeface="Calibri" pitchFamily="34" charset="0"/>
              </a:rPr>
              <a:t>39</a:t>
            </a:r>
            <a:endParaRPr lang="ru-RU" sz="2800" b="1">
              <a:latin typeface="Calibri" pitchFamily="34" charset="0"/>
            </a:endParaRPr>
          </a:p>
        </p:txBody>
      </p:sp>
      <p:sp>
        <p:nvSpPr>
          <p:cNvPr id="15372" name="TextBox 17"/>
          <p:cNvSpPr txBox="1">
            <a:spLocks noChangeArrowheads="1"/>
          </p:cNvSpPr>
          <p:nvPr/>
        </p:nvSpPr>
        <p:spPr bwMode="auto">
          <a:xfrm>
            <a:off x="2357438" y="4500563"/>
            <a:ext cx="550862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>
                <a:latin typeface="Calibri" pitchFamily="34" charset="0"/>
              </a:rPr>
              <a:t>85</a:t>
            </a:r>
            <a:endParaRPr lang="ru-RU" sz="2800" b="1">
              <a:latin typeface="Calibri" pitchFamily="34" charset="0"/>
            </a:endParaRPr>
          </a:p>
        </p:txBody>
      </p:sp>
      <p:sp>
        <p:nvSpPr>
          <p:cNvPr id="15373" name="TextBox 18"/>
          <p:cNvSpPr txBox="1">
            <a:spLocks noChangeArrowheads="1"/>
          </p:cNvSpPr>
          <p:nvPr/>
        </p:nvSpPr>
        <p:spPr bwMode="auto">
          <a:xfrm>
            <a:off x="2286000" y="5072063"/>
            <a:ext cx="73342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>
                <a:latin typeface="Calibri" pitchFamily="34" charset="0"/>
              </a:rPr>
              <a:t>133</a:t>
            </a:r>
            <a:endParaRPr lang="ru-RU" sz="2800" b="1">
              <a:latin typeface="Calibri" pitchFamily="34" charset="0"/>
            </a:endParaRPr>
          </a:p>
        </p:txBody>
      </p:sp>
      <p:sp>
        <p:nvSpPr>
          <p:cNvPr id="15374" name="TextBox 19"/>
          <p:cNvSpPr txBox="1">
            <a:spLocks noChangeArrowheads="1"/>
          </p:cNvSpPr>
          <p:nvPr/>
        </p:nvSpPr>
        <p:spPr bwMode="auto">
          <a:xfrm>
            <a:off x="2143125" y="5786438"/>
            <a:ext cx="966788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 b="1">
                <a:latin typeface="Calibri" pitchFamily="34" charset="0"/>
              </a:rPr>
              <a:t>[</a:t>
            </a:r>
            <a:r>
              <a:rPr lang="en-US" sz="2800" b="1">
                <a:latin typeface="Calibri" pitchFamily="34" charset="0"/>
              </a:rPr>
              <a:t>233]</a:t>
            </a:r>
            <a:endParaRPr lang="ru-RU" sz="2800" b="1">
              <a:latin typeface="Calibri" pitchFamily="34" charset="0"/>
            </a:endParaRPr>
          </a:p>
        </p:txBody>
      </p:sp>
      <p:sp>
        <p:nvSpPr>
          <p:cNvPr id="15375" name="TextBox 20"/>
          <p:cNvSpPr txBox="1">
            <a:spLocks noChangeArrowheads="1"/>
          </p:cNvSpPr>
          <p:nvPr/>
        </p:nvSpPr>
        <p:spPr bwMode="auto">
          <a:xfrm>
            <a:off x="3286125" y="2500313"/>
            <a:ext cx="6604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 b="1">
                <a:latin typeface="Calibri" pitchFamily="34" charset="0"/>
              </a:rPr>
              <a:t>2s¹</a:t>
            </a:r>
            <a:endParaRPr lang="ru-RU" sz="3200" b="1">
              <a:latin typeface="Calibri" pitchFamily="34" charset="0"/>
            </a:endParaRPr>
          </a:p>
        </p:txBody>
      </p:sp>
      <p:sp>
        <p:nvSpPr>
          <p:cNvPr id="15376" name="TextBox 21"/>
          <p:cNvSpPr txBox="1">
            <a:spLocks noChangeArrowheads="1"/>
          </p:cNvSpPr>
          <p:nvPr/>
        </p:nvSpPr>
        <p:spPr bwMode="auto">
          <a:xfrm>
            <a:off x="3286125" y="3143250"/>
            <a:ext cx="6604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 b="1">
                <a:latin typeface="Calibri" pitchFamily="34" charset="0"/>
              </a:rPr>
              <a:t>3s¹</a:t>
            </a:r>
            <a:endParaRPr lang="ru-RU" sz="3200" b="1">
              <a:latin typeface="Calibri" pitchFamily="34" charset="0"/>
            </a:endParaRPr>
          </a:p>
        </p:txBody>
      </p:sp>
      <p:sp>
        <p:nvSpPr>
          <p:cNvPr id="15377" name="TextBox 22"/>
          <p:cNvSpPr txBox="1">
            <a:spLocks noChangeArrowheads="1"/>
          </p:cNvSpPr>
          <p:nvPr/>
        </p:nvSpPr>
        <p:spPr bwMode="auto">
          <a:xfrm>
            <a:off x="3286125" y="3786188"/>
            <a:ext cx="6604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 b="1">
                <a:latin typeface="Calibri" pitchFamily="34" charset="0"/>
              </a:rPr>
              <a:t>4s¹</a:t>
            </a:r>
            <a:endParaRPr lang="ru-RU" sz="3200" b="1">
              <a:latin typeface="Calibri" pitchFamily="34" charset="0"/>
            </a:endParaRPr>
          </a:p>
        </p:txBody>
      </p:sp>
      <p:sp>
        <p:nvSpPr>
          <p:cNvPr id="15378" name="TextBox 23"/>
          <p:cNvSpPr txBox="1">
            <a:spLocks noChangeArrowheads="1"/>
          </p:cNvSpPr>
          <p:nvPr/>
        </p:nvSpPr>
        <p:spPr bwMode="auto">
          <a:xfrm>
            <a:off x="3286125" y="4429125"/>
            <a:ext cx="6604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 b="1">
                <a:latin typeface="Calibri" pitchFamily="34" charset="0"/>
              </a:rPr>
              <a:t>5s¹</a:t>
            </a:r>
            <a:endParaRPr lang="ru-RU" sz="3200" b="1">
              <a:latin typeface="Calibri" pitchFamily="34" charset="0"/>
            </a:endParaRPr>
          </a:p>
        </p:txBody>
      </p:sp>
      <p:sp>
        <p:nvSpPr>
          <p:cNvPr id="15379" name="TextBox 24"/>
          <p:cNvSpPr txBox="1">
            <a:spLocks noChangeArrowheads="1"/>
          </p:cNvSpPr>
          <p:nvPr/>
        </p:nvSpPr>
        <p:spPr bwMode="auto">
          <a:xfrm>
            <a:off x="3286125" y="5072063"/>
            <a:ext cx="6604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 b="1">
                <a:latin typeface="Calibri" pitchFamily="34" charset="0"/>
              </a:rPr>
              <a:t>6s¹</a:t>
            </a:r>
            <a:endParaRPr lang="ru-RU" sz="3200" b="1">
              <a:latin typeface="Calibri" pitchFamily="34" charset="0"/>
            </a:endParaRPr>
          </a:p>
        </p:txBody>
      </p:sp>
      <p:sp>
        <p:nvSpPr>
          <p:cNvPr id="15380" name="TextBox 25"/>
          <p:cNvSpPr txBox="1">
            <a:spLocks noChangeArrowheads="1"/>
          </p:cNvSpPr>
          <p:nvPr/>
        </p:nvSpPr>
        <p:spPr bwMode="auto">
          <a:xfrm>
            <a:off x="3286125" y="5786438"/>
            <a:ext cx="85725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 b="1">
                <a:latin typeface="Calibri" pitchFamily="34" charset="0"/>
              </a:rPr>
              <a:t>7s¹</a:t>
            </a:r>
            <a:endParaRPr lang="ru-RU" sz="3200" b="1">
              <a:latin typeface="Calibri" pitchFamily="34" charset="0"/>
            </a:endParaRPr>
          </a:p>
        </p:txBody>
      </p:sp>
      <p:sp>
        <p:nvSpPr>
          <p:cNvPr id="15381" name="TextBox 27"/>
          <p:cNvSpPr txBox="1">
            <a:spLocks noChangeArrowheads="1"/>
          </p:cNvSpPr>
          <p:nvPr/>
        </p:nvSpPr>
        <p:spPr bwMode="auto">
          <a:xfrm>
            <a:off x="4357688" y="2571750"/>
            <a:ext cx="40957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>
                <a:latin typeface="Calibri" pitchFamily="34" charset="0"/>
              </a:rPr>
              <a:t>))</a:t>
            </a:r>
            <a:endParaRPr lang="ru-RU" sz="2800" b="1">
              <a:latin typeface="Calibri" pitchFamily="34" charset="0"/>
            </a:endParaRPr>
          </a:p>
        </p:txBody>
      </p:sp>
      <p:sp>
        <p:nvSpPr>
          <p:cNvPr id="15382" name="TextBox 28"/>
          <p:cNvSpPr txBox="1">
            <a:spLocks noChangeArrowheads="1"/>
          </p:cNvSpPr>
          <p:nvPr/>
        </p:nvSpPr>
        <p:spPr bwMode="auto">
          <a:xfrm>
            <a:off x="4357688" y="3143250"/>
            <a:ext cx="5207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>
                <a:latin typeface="Calibri" pitchFamily="34" charset="0"/>
              </a:rPr>
              <a:t>)))</a:t>
            </a:r>
            <a:endParaRPr lang="ru-RU" sz="2800" b="1">
              <a:latin typeface="Calibri" pitchFamily="34" charset="0"/>
            </a:endParaRPr>
          </a:p>
        </p:txBody>
      </p:sp>
      <p:sp>
        <p:nvSpPr>
          <p:cNvPr id="15383" name="TextBox 29"/>
          <p:cNvSpPr txBox="1">
            <a:spLocks noChangeArrowheads="1"/>
          </p:cNvSpPr>
          <p:nvPr/>
        </p:nvSpPr>
        <p:spPr bwMode="auto">
          <a:xfrm>
            <a:off x="4357688" y="3857625"/>
            <a:ext cx="633412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>
                <a:latin typeface="Calibri" pitchFamily="34" charset="0"/>
              </a:rPr>
              <a:t>))))</a:t>
            </a:r>
            <a:endParaRPr lang="ru-RU" sz="2800" b="1">
              <a:latin typeface="Calibri" pitchFamily="34" charset="0"/>
            </a:endParaRPr>
          </a:p>
        </p:txBody>
      </p:sp>
      <p:sp>
        <p:nvSpPr>
          <p:cNvPr id="15384" name="TextBox 30"/>
          <p:cNvSpPr txBox="1">
            <a:spLocks noChangeArrowheads="1"/>
          </p:cNvSpPr>
          <p:nvPr/>
        </p:nvSpPr>
        <p:spPr bwMode="auto">
          <a:xfrm>
            <a:off x="4357688" y="4429125"/>
            <a:ext cx="74612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>
                <a:latin typeface="Calibri" pitchFamily="34" charset="0"/>
              </a:rPr>
              <a:t>)))))</a:t>
            </a:r>
            <a:endParaRPr lang="ru-RU" sz="2800" b="1">
              <a:latin typeface="Calibri" pitchFamily="34" charset="0"/>
            </a:endParaRPr>
          </a:p>
        </p:txBody>
      </p:sp>
      <p:sp>
        <p:nvSpPr>
          <p:cNvPr id="15385" name="TextBox 31"/>
          <p:cNvSpPr txBox="1">
            <a:spLocks noChangeArrowheads="1"/>
          </p:cNvSpPr>
          <p:nvPr/>
        </p:nvSpPr>
        <p:spPr bwMode="auto">
          <a:xfrm>
            <a:off x="4357688" y="5072063"/>
            <a:ext cx="85725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>
                <a:latin typeface="Calibri" pitchFamily="34" charset="0"/>
              </a:rPr>
              <a:t>))))))</a:t>
            </a:r>
            <a:endParaRPr lang="ru-RU" sz="2800" b="1">
              <a:latin typeface="Calibri" pitchFamily="34" charset="0"/>
            </a:endParaRPr>
          </a:p>
        </p:txBody>
      </p:sp>
      <p:sp>
        <p:nvSpPr>
          <p:cNvPr id="15386" name="TextBox 32"/>
          <p:cNvSpPr txBox="1">
            <a:spLocks noChangeArrowheads="1"/>
          </p:cNvSpPr>
          <p:nvPr/>
        </p:nvSpPr>
        <p:spPr bwMode="auto">
          <a:xfrm>
            <a:off x="4357688" y="5786438"/>
            <a:ext cx="1071562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>
                <a:latin typeface="Calibri" pitchFamily="34" charset="0"/>
              </a:rPr>
              <a:t>)))))))</a:t>
            </a:r>
            <a:endParaRPr lang="ru-RU" sz="2800" b="1">
              <a:latin typeface="Calibri" pitchFamily="34" charset="0"/>
            </a:endParaRPr>
          </a:p>
        </p:txBody>
      </p:sp>
      <p:sp>
        <p:nvSpPr>
          <p:cNvPr id="15387" name="TextBox 34"/>
          <p:cNvSpPr txBox="1">
            <a:spLocks noChangeArrowheads="1"/>
          </p:cNvSpPr>
          <p:nvPr/>
        </p:nvSpPr>
        <p:spPr bwMode="auto">
          <a:xfrm>
            <a:off x="4714875" y="2214563"/>
            <a:ext cx="398463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>
              <a:latin typeface="Calibri" pitchFamily="34" charset="0"/>
            </a:endParaRPr>
          </a:p>
        </p:txBody>
      </p:sp>
      <p:cxnSp>
        <p:nvCxnSpPr>
          <p:cNvPr id="36" name="Прямая со стрелкой 35"/>
          <p:cNvCxnSpPr/>
          <p:nvPr/>
        </p:nvCxnSpPr>
        <p:spPr>
          <a:xfrm rot="5400000">
            <a:off x="3786982" y="4499769"/>
            <a:ext cx="4000500" cy="1587"/>
          </a:xfrm>
          <a:prstGeom prst="straightConnector1">
            <a:avLst/>
          </a:prstGeom>
          <a:ln w="57150">
            <a:solidFill>
              <a:schemeClr val="accent4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Прямая со стрелкой 41"/>
          <p:cNvCxnSpPr/>
          <p:nvPr/>
        </p:nvCxnSpPr>
        <p:spPr>
          <a:xfrm rot="5400000">
            <a:off x="4893469" y="4464844"/>
            <a:ext cx="3930650" cy="1588"/>
          </a:xfrm>
          <a:prstGeom prst="straightConnector1">
            <a:avLst/>
          </a:prstGeom>
          <a:ln w="57150">
            <a:solidFill>
              <a:schemeClr val="accent4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390" name="TextBox 42"/>
          <p:cNvSpPr txBox="1">
            <a:spLocks noChangeArrowheads="1"/>
          </p:cNvSpPr>
          <p:nvPr/>
        </p:nvSpPr>
        <p:spPr bwMode="auto">
          <a:xfrm>
            <a:off x="6011863" y="2425700"/>
            <a:ext cx="439737" cy="4386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uk-UA" sz="2200" b="1">
                <a:latin typeface="Calibri" pitchFamily="34" charset="0"/>
              </a:rPr>
              <a:t>З</a:t>
            </a:r>
          </a:p>
          <a:p>
            <a:r>
              <a:rPr lang="uk-UA" sz="2200" b="1">
                <a:latin typeface="Calibri" pitchFamily="34" charset="0"/>
              </a:rPr>
              <a:t>Б</a:t>
            </a:r>
          </a:p>
          <a:p>
            <a:r>
              <a:rPr lang="uk-UA" sz="2200" b="1">
                <a:latin typeface="Calibri" pitchFamily="34" charset="0"/>
              </a:rPr>
              <a:t>І</a:t>
            </a:r>
          </a:p>
          <a:p>
            <a:r>
              <a:rPr lang="uk-UA" sz="2200" b="1">
                <a:latin typeface="Calibri" pitchFamily="34" charset="0"/>
              </a:rPr>
              <a:t>Л</a:t>
            </a:r>
          </a:p>
          <a:p>
            <a:r>
              <a:rPr lang="uk-UA" sz="2200" b="1">
                <a:latin typeface="Calibri" pitchFamily="34" charset="0"/>
              </a:rPr>
              <a:t>Ь</a:t>
            </a:r>
          </a:p>
          <a:p>
            <a:r>
              <a:rPr lang="uk-UA" sz="2200" b="1">
                <a:latin typeface="Calibri" pitchFamily="34" charset="0"/>
              </a:rPr>
              <a:t>Ш</a:t>
            </a:r>
          </a:p>
          <a:p>
            <a:r>
              <a:rPr lang="uk-UA" sz="2200" b="1">
                <a:latin typeface="Calibri" pitchFamily="34" charset="0"/>
              </a:rPr>
              <a:t>У</a:t>
            </a:r>
          </a:p>
          <a:p>
            <a:r>
              <a:rPr lang="uk-UA" sz="2200" b="1">
                <a:latin typeface="Calibri" pitchFamily="34" charset="0"/>
              </a:rPr>
              <a:t>Ю</a:t>
            </a:r>
          </a:p>
          <a:p>
            <a:r>
              <a:rPr lang="uk-UA" sz="2200" b="1">
                <a:latin typeface="Calibri" pitchFamily="34" charset="0"/>
              </a:rPr>
              <a:t>Т</a:t>
            </a:r>
          </a:p>
          <a:p>
            <a:r>
              <a:rPr lang="uk-UA" sz="2200" b="1">
                <a:latin typeface="Calibri" pitchFamily="34" charset="0"/>
              </a:rPr>
              <a:t>Ь</a:t>
            </a:r>
          </a:p>
          <a:p>
            <a:r>
              <a:rPr lang="uk-UA" sz="2200" b="1">
                <a:latin typeface="Calibri" pitchFamily="34" charset="0"/>
              </a:rPr>
              <a:t>С</a:t>
            </a:r>
          </a:p>
          <a:p>
            <a:r>
              <a:rPr lang="uk-UA" sz="2200" b="1">
                <a:latin typeface="Calibri" pitchFamily="34" charset="0"/>
              </a:rPr>
              <a:t>Я</a:t>
            </a:r>
          </a:p>
          <a:p>
            <a:endParaRPr lang="ru-RU">
              <a:latin typeface="Calibri" pitchFamily="34" charset="0"/>
            </a:endParaRPr>
          </a:p>
        </p:txBody>
      </p:sp>
      <p:sp>
        <p:nvSpPr>
          <p:cNvPr id="15391" name="TextBox 45"/>
          <p:cNvSpPr txBox="1">
            <a:spLocks noChangeArrowheads="1"/>
          </p:cNvSpPr>
          <p:nvPr/>
        </p:nvSpPr>
        <p:spPr bwMode="auto">
          <a:xfrm>
            <a:off x="7143750" y="2428875"/>
            <a:ext cx="442913" cy="4432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uk-UA" sz="2200" b="1">
                <a:latin typeface="Calibri" pitchFamily="34" charset="0"/>
              </a:rPr>
              <a:t>З</a:t>
            </a:r>
          </a:p>
          <a:p>
            <a:r>
              <a:rPr lang="uk-UA" sz="2200" b="1">
                <a:latin typeface="Calibri" pitchFamily="34" charset="0"/>
              </a:rPr>
              <a:t>Б</a:t>
            </a:r>
          </a:p>
          <a:p>
            <a:r>
              <a:rPr lang="uk-UA" sz="2200" b="1">
                <a:latin typeface="Calibri" pitchFamily="34" charset="0"/>
              </a:rPr>
              <a:t>І</a:t>
            </a:r>
          </a:p>
          <a:p>
            <a:r>
              <a:rPr lang="uk-UA" sz="2200" b="1">
                <a:latin typeface="Calibri" pitchFamily="34" charset="0"/>
              </a:rPr>
              <a:t>Л</a:t>
            </a:r>
          </a:p>
          <a:p>
            <a:r>
              <a:rPr lang="uk-UA" sz="2200" b="1">
                <a:latin typeface="Calibri" pitchFamily="34" charset="0"/>
              </a:rPr>
              <a:t>Ь</a:t>
            </a:r>
          </a:p>
          <a:p>
            <a:r>
              <a:rPr lang="uk-UA" sz="2200" b="1">
                <a:latin typeface="Calibri" pitchFamily="34" charset="0"/>
              </a:rPr>
              <a:t>Ш</a:t>
            </a:r>
          </a:p>
          <a:p>
            <a:r>
              <a:rPr lang="uk-UA" sz="2200" b="1">
                <a:latin typeface="Calibri" pitchFamily="34" charset="0"/>
              </a:rPr>
              <a:t>У</a:t>
            </a:r>
          </a:p>
          <a:p>
            <a:r>
              <a:rPr lang="uk-UA" sz="2200" b="1">
                <a:latin typeface="Calibri" pitchFamily="34" charset="0"/>
              </a:rPr>
              <a:t>Ю</a:t>
            </a:r>
          </a:p>
          <a:p>
            <a:r>
              <a:rPr lang="uk-UA" sz="2200" b="1">
                <a:latin typeface="Calibri" pitchFamily="34" charset="0"/>
              </a:rPr>
              <a:t>Т</a:t>
            </a:r>
          </a:p>
          <a:p>
            <a:r>
              <a:rPr lang="uk-UA" sz="2200" b="1">
                <a:latin typeface="Calibri" pitchFamily="34" charset="0"/>
              </a:rPr>
              <a:t>Ь</a:t>
            </a:r>
          </a:p>
          <a:p>
            <a:r>
              <a:rPr lang="uk-UA" sz="2200" b="1">
                <a:latin typeface="Calibri" pitchFamily="34" charset="0"/>
              </a:rPr>
              <a:t>С</a:t>
            </a:r>
          </a:p>
          <a:p>
            <a:r>
              <a:rPr lang="uk-UA" sz="2200" b="1">
                <a:latin typeface="Calibri" pitchFamily="34" charset="0"/>
              </a:rPr>
              <a:t>Я</a:t>
            </a:r>
          </a:p>
          <a:p>
            <a:endParaRPr lang="ru-RU">
              <a:latin typeface="Calibri" pitchFamily="34" charset="0"/>
            </a:endParaRPr>
          </a:p>
        </p:txBody>
      </p:sp>
      <p:sp>
        <p:nvSpPr>
          <p:cNvPr id="15392" name="TextBox 46"/>
          <p:cNvSpPr txBox="1">
            <a:spLocks noChangeArrowheads="1"/>
          </p:cNvSpPr>
          <p:nvPr/>
        </p:nvSpPr>
        <p:spPr bwMode="auto">
          <a:xfrm>
            <a:off x="1143000" y="1916113"/>
            <a:ext cx="65722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>
                <a:latin typeface="Calibri" pitchFamily="34" charset="0"/>
              </a:rPr>
              <a:t>Елемент        </a:t>
            </a:r>
            <a:r>
              <a:rPr lang="en-US">
                <a:latin typeface="Calibri" pitchFamily="34" charset="0"/>
              </a:rPr>
              <a:t>Ar       </a:t>
            </a:r>
            <a:r>
              <a:rPr lang="uk-UA">
                <a:latin typeface="Calibri" pitchFamily="34" charset="0"/>
              </a:rPr>
              <a:t>    валентні      атомний    металічні     відновні</a:t>
            </a:r>
          </a:p>
          <a:p>
            <a:r>
              <a:rPr lang="uk-UA">
                <a:latin typeface="Calibri" pitchFamily="34" charset="0"/>
              </a:rPr>
              <a:t>                                      електрони      радіус   властивості властивості</a:t>
            </a:r>
            <a:endParaRPr lang="ru-RU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000"/>
                                        <p:tgtEl>
                                          <p:spTgt spid="15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53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9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539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2000"/>
                                        <p:tgtEl>
                                          <p:spTgt spid="153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2000"/>
                                        <p:tgtEl>
                                          <p:spTgt spid="153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2000"/>
                                        <p:tgtEl>
                                          <p:spTgt spid="153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2000"/>
                                        <p:tgtEl>
                                          <p:spTgt spid="153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2000"/>
                                        <p:tgtEl>
                                          <p:spTgt spid="153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2000"/>
                                        <p:tgtEl>
                                          <p:spTgt spid="153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2000"/>
                                        <p:tgtEl>
                                          <p:spTgt spid="153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2000"/>
                                        <p:tgtEl>
                                          <p:spTgt spid="153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2000"/>
                                        <p:tgtEl>
                                          <p:spTgt spid="153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2000"/>
                                        <p:tgtEl>
                                          <p:spTgt spid="153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2000"/>
                                        <p:tgtEl>
                                          <p:spTgt spid="153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2000"/>
                                        <p:tgtEl>
                                          <p:spTgt spid="153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500"/>
                                        <p:tgtEl>
                                          <p:spTgt spid="15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500"/>
                                        <p:tgtEl>
                                          <p:spTgt spid="153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6" dur="500"/>
                                        <p:tgtEl>
                                          <p:spTgt spid="153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9" dur="500"/>
                                        <p:tgtEl>
                                          <p:spTgt spid="153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" dur="2000"/>
                                        <p:tgtEl>
                                          <p:spTgt spid="153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5" dur="2000"/>
                                        <p:tgtEl>
                                          <p:spTgt spid="153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0" dur="500"/>
                                        <p:tgtEl>
                                          <p:spTgt spid="153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5" dur="500"/>
                                        <p:tgtEl>
                                          <p:spTgt spid="153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0" dur="500"/>
                                        <p:tgtEl>
                                          <p:spTgt spid="153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5" dur="500"/>
                                        <p:tgtEl>
                                          <p:spTgt spid="153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0" dur="500"/>
                                        <p:tgtEl>
                                          <p:spTgt spid="153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5" dur="500"/>
                                        <p:tgtEl>
                                          <p:spTgt spid="15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0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3" dur="2000"/>
                                        <p:tgtEl>
                                          <p:spTgt spid="153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8" dur="2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1" dur="2000"/>
                                        <p:tgtEl>
                                          <p:spTgt spid="153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3" grpId="0"/>
      <p:bldP spid="15364" grpId="0"/>
      <p:bldP spid="15365" grpId="0"/>
      <p:bldP spid="15366" grpId="0"/>
      <p:bldP spid="15367" grpId="0"/>
      <p:bldP spid="15368" grpId="0"/>
      <p:bldP spid="15369" grpId="0"/>
      <p:bldP spid="15370" grpId="0"/>
      <p:bldP spid="15371" grpId="0"/>
      <p:bldP spid="15372" grpId="0"/>
      <p:bldP spid="15373" grpId="0"/>
      <p:bldP spid="15374" grpId="0"/>
      <p:bldP spid="15375" grpId="0"/>
      <p:bldP spid="15376" grpId="0"/>
      <p:bldP spid="15377" grpId="0"/>
      <p:bldP spid="15378" grpId="0"/>
      <p:bldP spid="15379" grpId="0"/>
      <p:bldP spid="15380" grpId="0"/>
      <p:bldP spid="15381" grpId="0"/>
      <p:bldP spid="15382" grpId="0"/>
      <p:bldP spid="15384" grpId="0"/>
      <p:bldP spid="15385" grpId="0"/>
      <p:bldP spid="15386" grpId="0"/>
      <p:bldP spid="15390" grpId="0"/>
      <p:bldP spid="1539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uk-UA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Будова атомів лужних металів</a:t>
            </a:r>
            <a:endParaRPr lang="ru-RU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16386" name="Picture 2" descr="C:\Users\1\Documents\метали\1_fb653c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000125" y="1957388"/>
            <a:ext cx="6929438" cy="4543425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63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uk-UA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accent3">
                    <a:lumMod val="50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</a:rPr>
              <a:t>Електронна будова атомів і йонів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14400" y="1643063"/>
            <a:ext cx="8229600" cy="4525962"/>
          </a:xfrm>
        </p:spPr>
        <p:txBody>
          <a:bodyPr rtlCol="0">
            <a:normAutofit/>
          </a:bodyPr>
          <a:lstStyle/>
          <a:p>
            <a:pPr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3600" b="1" dirty="0" smtClean="0">
                <a:solidFill>
                  <a:schemeClr val="accent2">
                    <a:lumMod val="75000"/>
                  </a:schemeClr>
                </a:solidFill>
              </a:rPr>
              <a:t>Na -1e⁻ = Na⁺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                                         </a:t>
            </a:r>
          </a:p>
          <a:p>
            <a:pPr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4000" b="1" dirty="0" smtClean="0">
                <a:solidFill>
                  <a:schemeClr val="accent2">
                    <a:lumMod val="75000"/>
                  </a:schemeClr>
                </a:solidFill>
              </a:rPr>
              <a:t>    Na                Na⁺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400" b="1" dirty="0" smtClean="0">
                <a:solidFill>
                  <a:schemeClr val="tx2"/>
                </a:solidFill>
              </a:rPr>
              <a:t>                                  1s²2s²2p⁶3s¹              1s²2s²2p⁶      </a:t>
            </a:r>
            <a:endParaRPr lang="ru-RU" sz="2400" b="1" dirty="0">
              <a:solidFill>
                <a:schemeClr val="tx2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6143625" y="4429125"/>
            <a:ext cx="428625" cy="35718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1785938" y="4071938"/>
            <a:ext cx="428625" cy="35718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3071813" y="4429125"/>
            <a:ext cx="428625" cy="35718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2643188" y="4429125"/>
            <a:ext cx="428625" cy="35718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2214563" y="4429125"/>
            <a:ext cx="428625" cy="35718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1785938" y="4786313"/>
            <a:ext cx="428625" cy="35718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1785938" y="5143500"/>
            <a:ext cx="428625" cy="35718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cxnSp>
        <p:nvCxnSpPr>
          <p:cNvPr id="13" name="Прямая со стрелкой 12"/>
          <p:cNvCxnSpPr/>
          <p:nvPr/>
        </p:nvCxnSpPr>
        <p:spPr>
          <a:xfrm>
            <a:off x="4429125" y="3286125"/>
            <a:ext cx="1285875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Прямоугольник 14"/>
          <p:cNvSpPr/>
          <p:nvPr/>
        </p:nvSpPr>
        <p:spPr>
          <a:xfrm>
            <a:off x="6572250" y="4429125"/>
            <a:ext cx="428625" cy="35718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6" name="TextBox 15"/>
          <p:cNvSpPr txBox="1"/>
          <p:nvPr/>
        </p:nvSpPr>
        <p:spPr>
          <a:xfrm>
            <a:off x="4643438" y="2714625"/>
            <a:ext cx="1071562" cy="5238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>
                <a:solidFill>
                  <a:schemeClr val="bg2">
                    <a:lumMod val="10000"/>
                  </a:schemeClr>
                </a:solidFill>
                <a:latin typeface="+mn-lt"/>
              </a:rPr>
              <a:t>-1 e⁻</a:t>
            </a:r>
            <a:endParaRPr lang="ru-RU" sz="2800" b="1" dirty="0">
              <a:solidFill>
                <a:schemeClr val="bg2">
                  <a:lumMod val="10000"/>
                </a:schemeClr>
              </a:solidFill>
              <a:latin typeface="+mn-lt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7000875" y="4429125"/>
            <a:ext cx="428625" cy="35718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8" name="Прямоугольник 17"/>
          <p:cNvSpPr/>
          <p:nvPr/>
        </p:nvSpPr>
        <p:spPr>
          <a:xfrm>
            <a:off x="5715000" y="4786313"/>
            <a:ext cx="428625" cy="35718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9" name="Прямоугольник 18"/>
          <p:cNvSpPr/>
          <p:nvPr/>
        </p:nvSpPr>
        <p:spPr>
          <a:xfrm>
            <a:off x="5715000" y="5143500"/>
            <a:ext cx="428625" cy="35718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4286250" y="4000500"/>
            <a:ext cx="1071563" cy="5238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>
                <a:solidFill>
                  <a:schemeClr val="bg2">
                    <a:lumMod val="10000"/>
                  </a:schemeClr>
                </a:solidFill>
                <a:latin typeface="+mn-lt"/>
              </a:rPr>
              <a:t>-1 e⁻</a:t>
            </a:r>
            <a:endParaRPr lang="ru-RU" sz="2800" b="1" dirty="0">
              <a:solidFill>
                <a:schemeClr val="bg2">
                  <a:lumMod val="10000"/>
                </a:schemeClr>
              </a:solidFill>
              <a:latin typeface="+mn-lt"/>
            </a:endParaRPr>
          </a:p>
        </p:txBody>
      </p:sp>
      <p:cxnSp>
        <p:nvCxnSpPr>
          <p:cNvPr id="21" name="Прямая со стрелкой 20"/>
          <p:cNvCxnSpPr/>
          <p:nvPr/>
        </p:nvCxnSpPr>
        <p:spPr>
          <a:xfrm>
            <a:off x="4000500" y="4500563"/>
            <a:ext cx="1285875" cy="15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 стрелкой 22"/>
          <p:cNvCxnSpPr>
            <a:stCxn id="5" idx="2"/>
            <a:endCxn id="5" idx="0"/>
          </p:cNvCxnSpPr>
          <p:nvPr/>
        </p:nvCxnSpPr>
        <p:spPr>
          <a:xfrm rot="5400000" flipH="1">
            <a:off x="1820863" y="4251325"/>
            <a:ext cx="357188" cy="15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 стрелкой 24"/>
          <p:cNvCxnSpPr/>
          <p:nvPr/>
        </p:nvCxnSpPr>
        <p:spPr>
          <a:xfrm rot="5400000" flipH="1" flipV="1">
            <a:off x="1751013" y="4964113"/>
            <a:ext cx="357187" cy="15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 стрелкой 26"/>
          <p:cNvCxnSpPr/>
          <p:nvPr/>
        </p:nvCxnSpPr>
        <p:spPr>
          <a:xfrm rot="16200000" flipH="1">
            <a:off x="1893888" y="4964113"/>
            <a:ext cx="357187" cy="15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 стрелкой 28"/>
          <p:cNvCxnSpPr/>
          <p:nvPr/>
        </p:nvCxnSpPr>
        <p:spPr>
          <a:xfrm rot="5400000" flipH="1">
            <a:off x="1751013" y="5321300"/>
            <a:ext cx="357188" cy="15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 стрелкой 30"/>
          <p:cNvCxnSpPr/>
          <p:nvPr/>
        </p:nvCxnSpPr>
        <p:spPr>
          <a:xfrm rot="16200000" flipH="1">
            <a:off x="1893888" y="5321300"/>
            <a:ext cx="357188" cy="15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 стрелкой 32"/>
          <p:cNvCxnSpPr/>
          <p:nvPr/>
        </p:nvCxnSpPr>
        <p:spPr>
          <a:xfrm rot="5400000" flipH="1">
            <a:off x="2179638" y="4606925"/>
            <a:ext cx="357188" cy="15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 стрелкой 34"/>
          <p:cNvCxnSpPr/>
          <p:nvPr/>
        </p:nvCxnSpPr>
        <p:spPr>
          <a:xfrm rot="16200000" flipH="1">
            <a:off x="2322513" y="4606925"/>
            <a:ext cx="357188" cy="15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Прямая со стрелкой 36"/>
          <p:cNvCxnSpPr/>
          <p:nvPr/>
        </p:nvCxnSpPr>
        <p:spPr>
          <a:xfrm rot="5400000" flipH="1">
            <a:off x="2608263" y="4606925"/>
            <a:ext cx="357188" cy="15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Прямая со стрелкой 41"/>
          <p:cNvCxnSpPr/>
          <p:nvPr/>
        </p:nvCxnSpPr>
        <p:spPr>
          <a:xfrm rot="16200000" flipH="1">
            <a:off x="2751138" y="4606925"/>
            <a:ext cx="357188" cy="15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Прямая со стрелкой 43"/>
          <p:cNvCxnSpPr/>
          <p:nvPr/>
        </p:nvCxnSpPr>
        <p:spPr>
          <a:xfrm rot="5400000" flipH="1">
            <a:off x="3036888" y="4606925"/>
            <a:ext cx="357188" cy="15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Прямая со стрелкой 45"/>
          <p:cNvCxnSpPr/>
          <p:nvPr/>
        </p:nvCxnSpPr>
        <p:spPr>
          <a:xfrm rot="5400000">
            <a:off x="3179763" y="4606925"/>
            <a:ext cx="357188" cy="15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Прямая со стрелкой 47"/>
          <p:cNvCxnSpPr/>
          <p:nvPr/>
        </p:nvCxnSpPr>
        <p:spPr>
          <a:xfrm rot="5400000" flipH="1" flipV="1">
            <a:off x="5679281" y="5322094"/>
            <a:ext cx="358775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Прямая со стрелкой 49"/>
          <p:cNvCxnSpPr/>
          <p:nvPr/>
        </p:nvCxnSpPr>
        <p:spPr>
          <a:xfrm rot="16200000" flipH="1">
            <a:off x="5822950" y="5321300"/>
            <a:ext cx="35718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Прямая со стрелкой 51"/>
          <p:cNvCxnSpPr/>
          <p:nvPr/>
        </p:nvCxnSpPr>
        <p:spPr>
          <a:xfrm rot="5400000" flipH="1" flipV="1">
            <a:off x="5680075" y="4964113"/>
            <a:ext cx="357187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Прямая со стрелкой 54"/>
          <p:cNvCxnSpPr/>
          <p:nvPr/>
        </p:nvCxnSpPr>
        <p:spPr>
          <a:xfrm rot="16200000" flipH="1">
            <a:off x="5822950" y="4964113"/>
            <a:ext cx="357187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Прямая со стрелкой 57"/>
          <p:cNvCxnSpPr/>
          <p:nvPr/>
        </p:nvCxnSpPr>
        <p:spPr>
          <a:xfrm rot="5400000" flipH="1" flipV="1">
            <a:off x="6037263" y="4608513"/>
            <a:ext cx="357187" cy="15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Прямая со стрелкой 59"/>
          <p:cNvCxnSpPr>
            <a:stCxn id="4" idx="0"/>
            <a:endCxn id="4" idx="2"/>
          </p:cNvCxnSpPr>
          <p:nvPr/>
        </p:nvCxnSpPr>
        <p:spPr>
          <a:xfrm rot="16200000" flipH="1">
            <a:off x="6180138" y="4608513"/>
            <a:ext cx="357187" cy="15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Прямая со стрелкой 61"/>
          <p:cNvCxnSpPr/>
          <p:nvPr/>
        </p:nvCxnSpPr>
        <p:spPr>
          <a:xfrm rot="5400000" flipH="1">
            <a:off x="6537325" y="4606925"/>
            <a:ext cx="35718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Прямая со стрелкой 67"/>
          <p:cNvCxnSpPr/>
          <p:nvPr/>
        </p:nvCxnSpPr>
        <p:spPr>
          <a:xfrm rot="5400000">
            <a:off x="6680200" y="4606925"/>
            <a:ext cx="35718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Прямая со стрелкой 69"/>
          <p:cNvCxnSpPr/>
          <p:nvPr/>
        </p:nvCxnSpPr>
        <p:spPr>
          <a:xfrm rot="5400000" flipH="1">
            <a:off x="6965950" y="4606925"/>
            <a:ext cx="35718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Прямая со стрелкой 71"/>
          <p:cNvCxnSpPr/>
          <p:nvPr/>
        </p:nvCxnSpPr>
        <p:spPr>
          <a:xfrm rot="5400000">
            <a:off x="7108825" y="4606925"/>
            <a:ext cx="35718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447" name="TextBox 72"/>
          <p:cNvSpPr txBox="1">
            <a:spLocks noChangeArrowheads="1"/>
          </p:cNvSpPr>
          <p:nvPr/>
        </p:nvSpPr>
        <p:spPr bwMode="auto">
          <a:xfrm>
            <a:off x="1285875" y="4000500"/>
            <a:ext cx="39211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latin typeface="Calibri" pitchFamily="34" charset="0"/>
              </a:rPr>
              <a:t>3s</a:t>
            </a:r>
            <a:endParaRPr lang="ru-RU" b="1">
              <a:latin typeface="Calibri" pitchFamily="34" charset="0"/>
            </a:endParaRPr>
          </a:p>
        </p:txBody>
      </p:sp>
      <p:sp>
        <p:nvSpPr>
          <p:cNvPr id="17448" name="TextBox 73"/>
          <p:cNvSpPr txBox="1">
            <a:spLocks noChangeArrowheads="1"/>
          </p:cNvSpPr>
          <p:nvPr/>
        </p:nvSpPr>
        <p:spPr bwMode="auto">
          <a:xfrm>
            <a:off x="1285875" y="4786313"/>
            <a:ext cx="392113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latin typeface="Calibri" pitchFamily="34" charset="0"/>
              </a:rPr>
              <a:t>2s</a:t>
            </a:r>
            <a:endParaRPr lang="ru-RU" b="1">
              <a:latin typeface="Calibri" pitchFamily="34" charset="0"/>
            </a:endParaRPr>
          </a:p>
        </p:txBody>
      </p:sp>
      <p:sp>
        <p:nvSpPr>
          <p:cNvPr id="17449" name="TextBox 74"/>
          <p:cNvSpPr txBox="1">
            <a:spLocks noChangeArrowheads="1"/>
          </p:cNvSpPr>
          <p:nvPr/>
        </p:nvSpPr>
        <p:spPr bwMode="auto">
          <a:xfrm>
            <a:off x="1285875" y="5143500"/>
            <a:ext cx="39211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latin typeface="Calibri" pitchFamily="34" charset="0"/>
              </a:rPr>
              <a:t>1s</a:t>
            </a:r>
            <a:endParaRPr lang="ru-RU" b="1">
              <a:latin typeface="Calibri" pitchFamily="34" charset="0"/>
            </a:endParaRPr>
          </a:p>
        </p:txBody>
      </p:sp>
      <p:sp>
        <p:nvSpPr>
          <p:cNvPr id="17450" name="TextBox 75"/>
          <p:cNvSpPr txBox="1">
            <a:spLocks noChangeArrowheads="1"/>
          </p:cNvSpPr>
          <p:nvPr/>
        </p:nvSpPr>
        <p:spPr bwMode="auto">
          <a:xfrm>
            <a:off x="2643188" y="4000500"/>
            <a:ext cx="500062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>
                <a:latin typeface="Calibri" pitchFamily="34" charset="0"/>
              </a:rPr>
              <a:t>2p</a:t>
            </a:r>
            <a:endParaRPr lang="ru-RU" b="1">
              <a:latin typeface="Calibri" pitchFamily="34" charset="0"/>
            </a:endParaRPr>
          </a:p>
        </p:txBody>
      </p:sp>
      <p:sp>
        <p:nvSpPr>
          <p:cNvPr id="17451" name="TextBox 76"/>
          <p:cNvSpPr txBox="1">
            <a:spLocks noChangeArrowheads="1"/>
          </p:cNvSpPr>
          <p:nvPr/>
        </p:nvSpPr>
        <p:spPr bwMode="auto">
          <a:xfrm>
            <a:off x="6572250" y="4000500"/>
            <a:ext cx="50006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>
                <a:latin typeface="Calibri" pitchFamily="34" charset="0"/>
              </a:rPr>
              <a:t>2p</a:t>
            </a:r>
            <a:endParaRPr lang="ru-RU" b="1">
              <a:latin typeface="Calibri" pitchFamily="34" charset="0"/>
            </a:endParaRPr>
          </a:p>
        </p:txBody>
      </p:sp>
      <p:sp>
        <p:nvSpPr>
          <p:cNvPr id="17452" name="TextBox 77"/>
          <p:cNvSpPr txBox="1">
            <a:spLocks noChangeArrowheads="1"/>
          </p:cNvSpPr>
          <p:nvPr/>
        </p:nvSpPr>
        <p:spPr bwMode="auto">
          <a:xfrm>
            <a:off x="5214938" y="5143500"/>
            <a:ext cx="392112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latin typeface="Calibri" pitchFamily="34" charset="0"/>
              </a:rPr>
              <a:t>1s</a:t>
            </a:r>
            <a:endParaRPr lang="ru-RU" b="1">
              <a:latin typeface="Calibri" pitchFamily="34" charset="0"/>
            </a:endParaRPr>
          </a:p>
        </p:txBody>
      </p:sp>
      <p:sp>
        <p:nvSpPr>
          <p:cNvPr id="17453" name="TextBox 78"/>
          <p:cNvSpPr txBox="1">
            <a:spLocks noChangeArrowheads="1"/>
          </p:cNvSpPr>
          <p:nvPr/>
        </p:nvSpPr>
        <p:spPr bwMode="auto">
          <a:xfrm>
            <a:off x="5214938" y="4786313"/>
            <a:ext cx="392112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latin typeface="Calibri" pitchFamily="34" charset="0"/>
              </a:rPr>
              <a:t>2s</a:t>
            </a:r>
            <a:endParaRPr lang="ru-RU" b="1">
              <a:latin typeface="Calibri" pitchFamily="34" charset="0"/>
            </a:endParaRPr>
          </a:p>
        </p:txBody>
      </p:sp>
      <p:sp>
        <p:nvSpPr>
          <p:cNvPr id="17454" name="TextBox 79"/>
          <p:cNvSpPr txBox="1">
            <a:spLocks noChangeArrowheads="1"/>
          </p:cNvSpPr>
          <p:nvPr/>
        </p:nvSpPr>
        <p:spPr bwMode="auto">
          <a:xfrm>
            <a:off x="428625" y="5857875"/>
            <a:ext cx="8286750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uk-UA" sz="2800" b="1" i="1">
                <a:solidFill>
                  <a:srgbClr val="C00000"/>
                </a:solidFill>
                <a:latin typeface="Calibri" pitchFamily="34" charset="0"/>
              </a:rPr>
              <a:t>Йони </a:t>
            </a:r>
            <a:r>
              <a:rPr lang="en-US" sz="2800" b="1" i="1">
                <a:solidFill>
                  <a:srgbClr val="C00000"/>
                </a:solidFill>
                <a:latin typeface="Calibri" pitchFamily="34" charset="0"/>
              </a:rPr>
              <a:t>Na⁺ </a:t>
            </a:r>
            <a:r>
              <a:rPr lang="uk-UA" sz="2800" b="1" i="1">
                <a:solidFill>
                  <a:srgbClr val="C00000"/>
                </a:solidFill>
                <a:latin typeface="Calibri" pitchFamily="34" charset="0"/>
              </a:rPr>
              <a:t>і</a:t>
            </a:r>
            <a:r>
              <a:rPr lang="en-US" sz="2800" b="1" i="1">
                <a:solidFill>
                  <a:srgbClr val="C00000"/>
                </a:solidFill>
                <a:latin typeface="Calibri" pitchFamily="34" charset="0"/>
              </a:rPr>
              <a:t> K⁺</a:t>
            </a:r>
            <a:r>
              <a:rPr lang="uk-UA" sz="2800" b="1" i="1">
                <a:solidFill>
                  <a:srgbClr val="C00000"/>
                </a:solidFill>
                <a:latin typeface="Calibri" pitchFamily="34" charset="0"/>
              </a:rPr>
              <a:t> входять до складу всіх сполук Натрію і Калію – оксидів, гідроксидів, солей.</a:t>
            </a:r>
            <a:endParaRPr lang="ru-RU" sz="2800" b="1" i="1">
              <a:solidFill>
                <a:srgbClr val="C00000"/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2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7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2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7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2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8778622" cy="64633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36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2"/>
                </a:solidFill>
                <a:effectLst>
                  <a:reflection blurRad="12700" stA="28000" endPos="45000" dist="1000" dir="5400000" sy="-100000" algn="bl" rotWithShape="0"/>
                </a:effectLst>
                <a:latin typeface="+mn-lt"/>
              </a:rPr>
              <a:t>   </a:t>
            </a:r>
            <a:r>
              <a:rPr lang="uk-UA" sz="36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accent3">
                    <a:lumMod val="50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  <a:latin typeface="+mn-lt"/>
              </a:rPr>
              <a:t>фізичні властивості лужних металів</a:t>
            </a:r>
            <a:endParaRPr lang="ru-RU" sz="36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chemeClr val="accent3">
                  <a:lumMod val="50000"/>
                </a:schemeClr>
              </a:solidFill>
              <a:effectLst>
                <a:reflection blurRad="12700" stA="28000" endPos="45000" dist="1000" dir="5400000" sy="-100000" algn="bl" rotWithShape="0"/>
              </a:effectLst>
              <a:latin typeface="+mn-lt"/>
            </a:endParaRP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1857375" y="1143000"/>
            <a:ext cx="5357813" cy="3857625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285984" y="642918"/>
            <a:ext cx="4429156" cy="430887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22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bg2">
                    <a:lumMod val="10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  <a:latin typeface="+mn-lt"/>
              </a:rPr>
              <a:t>Металічна кристалічна гратка</a:t>
            </a:r>
            <a:endParaRPr lang="ru-RU" sz="22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chemeClr val="bg2">
                  <a:lumMod val="10000"/>
                </a:schemeClr>
              </a:solidFill>
              <a:effectLst>
                <a:reflection blurRad="12700" stA="28000" endPos="45000" dist="1000" dir="5400000" sy="-100000" algn="bl" rotWithShape="0"/>
              </a:effectLst>
              <a:latin typeface="+mn-lt"/>
            </a:endParaRPr>
          </a:p>
        </p:txBody>
      </p:sp>
      <p:grpSp>
        <p:nvGrpSpPr>
          <p:cNvPr id="18436" name="Группа 6"/>
          <p:cNvGrpSpPr>
            <a:grpSpLocks/>
          </p:cNvGrpSpPr>
          <p:nvPr/>
        </p:nvGrpSpPr>
        <p:grpSpPr bwMode="auto">
          <a:xfrm>
            <a:off x="2071688" y="1857375"/>
            <a:ext cx="500062" cy="500063"/>
            <a:chOff x="1857356" y="1428736"/>
            <a:chExt cx="357190" cy="357190"/>
          </a:xfrm>
        </p:grpSpPr>
        <p:sp>
          <p:nvSpPr>
            <p:cNvPr id="5" name="Овал 4"/>
            <p:cNvSpPr/>
            <p:nvPr/>
          </p:nvSpPr>
          <p:spPr>
            <a:xfrm>
              <a:off x="1857356" y="1428736"/>
              <a:ext cx="357190" cy="357190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/>
            </a:p>
          </p:txBody>
        </p:sp>
        <p:sp>
          <p:nvSpPr>
            <p:cNvPr id="6" name="Плюс 5"/>
            <p:cNvSpPr/>
            <p:nvPr/>
          </p:nvSpPr>
          <p:spPr>
            <a:xfrm>
              <a:off x="1928794" y="1500174"/>
              <a:ext cx="214315" cy="214313"/>
            </a:xfrm>
            <a:prstGeom prst="mathPlus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/>
            </a:p>
          </p:txBody>
        </p:sp>
      </p:grpSp>
      <p:grpSp>
        <p:nvGrpSpPr>
          <p:cNvPr id="18437" name="Группа 7"/>
          <p:cNvGrpSpPr>
            <a:grpSpLocks/>
          </p:cNvGrpSpPr>
          <p:nvPr/>
        </p:nvGrpSpPr>
        <p:grpSpPr bwMode="auto">
          <a:xfrm>
            <a:off x="3214688" y="2928938"/>
            <a:ext cx="500062" cy="500062"/>
            <a:chOff x="1857356" y="1428736"/>
            <a:chExt cx="357190" cy="357190"/>
          </a:xfrm>
        </p:grpSpPr>
        <p:sp>
          <p:nvSpPr>
            <p:cNvPr id="9" name="Овал 8"/>
            <p:cNvSpPr/>
            <p:nvPr/>
          </p:nvSpPr>
          <p:spPr>
            <a:xfrm>
              <a:off x="1857356" y="1428736"/>
              <a:ext cx="357190" cy="357190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/>
            </a:p>
          </p:txBody>
        </p:sp>
        <p:sp>
          <p:nvSpPr>
            <p:cNvPr id="10" name="Плюс 9"/>
            <p:cNvSpPr/>
            <p:nvPr/>
          </p:nvSpPr>
          <p:spPr>
            <a:xfrm>
              <a:off x="1928794" y="1500174"/>
              <a:ext cx="214315" cy="214315"/>
            </a:xfrm>
            <a:prstGeom prst="mathPlus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/>
            </a:p>
          </p:txBody>
        </p:sp>
      </p:grpSp>
      <p:grpSp>
        <p:nvGrpSpPr>
          <p:cNvPr id="18438" name="Группа 10"/>
          <p:cNvGrpSpPr>
            <a:grpSpLocks/>
          </p:cNvGrpSpPr>
          <p:nvPr/>
        </p:nvGrpSpPr>
        <p:grpSpPr bwMode="auto">
          <a:xfrm>
            <a:off x="4071938" y="1857375"/>
            <a:ext cx="500062" cy="500063"/>
            <a:chOff x="1857356" y="1428736"/>
            <a:chExt cx="357190" cy="357190"/>
          </a:xfrm>
        </p:grpSpPr>
        <p:sp>
          <p:nvSpPr>
            <p:cNvPr id="12" name="Овал 11"/>
            <p:cNvSpPr/>
            <p:nvPr/>
          </p:nvSpPr>
          <p:spPr>
            <a:xfrm>
              <a:off x="1857356" y="1428736"/>
              <a:ext cx="357190" cy="357190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/>
            </a:p>
          </p:txBody>
        </p:sp>
        <p:sp>
          <p:nvSpPr>
            <p:cNvPr id="13" name="Плюс 12"/>
            <p:cNvSpPr/>
            <p:nvPr/>
          </p:nvSpPr>
          <p:spPr>
            <a:xfrm>
              <a:off x="1928794" y="1500174"/>
              <a:ext cx="214315" cy="214313"/>
            </a:xfrm>
            <a:prstGeom prst="mathPlus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/>
            </a:p>
          </p:txBody>
        </p:sp>
      </p:grpSp>
      <p:grpSp>
        <p:nvGrpSpPr>
          <p:cNvPr id="18439" name="Группа 13"/>
          <p:cNvGrpSpPr>
            <a:grpSpLocks/>
          </p:cNvGrpSpPr>
          <p:nvPr/>
        </p:nvGrpSpPr>
        <p:grpSpPr bwMode="auto">
          <a:xfrm>
            <a:off x="5286375" y="3000375"/>
            <a:ext cx="500063" cy="500063"/>
            <a:chOff x="1857356" y="1428736"/>
            <a:chExt cx="357190" cy="357190"/>
          </a:xfrm>
        </p:grpSpPr>
        <p:sp>
          <p:nvSpPr>
            <p:cNvPr id="15" name="Овал 14"/>
            <p:cNvSpPr/>
            <p:nvPr/>
          </p:nvSpPr>
          <p:spPr>
            <a:xfrm>
              <a:off x="1857356" y="1428736"/>
              <a:ext cx="357190" cy="357190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/>
            </a:p>
          </p:txBody>
        </p:sp>
        <p:sp>
          <p:nvSpPr>
            <p:cNvPr id="16" name="Плюс 15"/>
            <p:cNvSpPr/>
            <p:nvPr/>
          </p:nvSpPr>
          <p:spPr>
            <a:xfrm>
              <a:off x="1928794" y="1500174"/>
              <a:ext cx="214313" cy="214313"/>
            </a:xfrm>
            <a:prstGeom prst="mathPlus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/>
            </a:p>
          </p:txBody>
        </p:sp>
      </p:grpSp>
      <p:grpSp>
        <p:nvGrpSpPr>
          <p:cNvPr id="18440" name="Группа 16"/>
          <p:cNvGrpSpPr>
            <a:grpSpLocks/>
          </p:cNvGrpSpPr>
          <p:nvPr/>
        </p:nvGrpSpPr>
        <p:grpSpPr bwMode="auto">
          <a:xfrm>
            <a:off x="2071688" y="4071938"/>
            <a:ext cx="500062" cy="500062"/>
            <a:chOff x="1857356" y="1428736"/>
            <a:chExt cx="357190" cy="357190"/>
          </a:xfrm>
        </p:grpSpPr>
        <p:sp>
          <p:nvSpPr>
            <p:cNvPr id="18" name="Овал 17"/>
            <p:cNvSpPr/>
            <p:nvPr/>
          </p:nvSpPr>
          <p:spPr>
            <a:xfrm>
              <a:off x="1857356" y="1428736"/>
              <a:ext cx="357190" cy="357190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/>
            </a:p>
          </p:txBody>
        </p:sp>
        <p:sp>
          <p:nvSpPr>
            <p:cNvPr id="19" name="Плюс 18"/>
            <p:cNvSpPr/>
            <p:nvPr/>
          </p:nvSpPr>
          <p:spPr>
            <a:xfrm>
              <a:off x="1928794" y="1500174"/>
              <a:ext cx="214315" cy="214315"/>
            </a:xfrm>
            <a:prstGeom prst="mathPlus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/>
            </a:p>
          </p:txBody>
        </p:sp>
      </p:grpSp>
      <p:grpSp>
        <p:nvGrpSpPr>
          <p:cNvPr id="18441" name="Группа 19"/>
          <p:cNvGrpSpPr>
            <a:grpSpLocks/>
          </p:cNvGrpSpPr>
          <p:nvPr/>
        </p:nvGrpSpPr>
        <p:grpSpPr bwMode="auto">
          <a:xfrm>
            <a:off x="6357938" y="4071938"/>
            <a:ext cx="500062" cy="500062"/>
            <a:chOff x="1857356" y="1428736"/>
            <a:chExt cx="357190" cy="357190"/>
          </a:xfrm>
        </p:grpSpPr>
        <p:sp>
          <p:nvSpPr>
            <p:cNvPr id="21" name="Овал 20"/>
            <p:cNvSpPr/>
            <p:nvPr/>
          </p:nvSpPr>
          <p:spPr>
            <a:xfrm>
              <a:off x="1857356" y="1428736"/>
              <a:ext cx="357190" cy="357190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/>
            </a:p>
          </p:txBody>
        </p:sp>
        <p:sp>
          <p:nvSpPr>
            <p:cNvPr id="22" name="Плюс 21"/>
            <p:cNvSpPr/>
            <p:nvPr/>
          </p:nvSpPr>
          <p:spPr>
            <a:xfrm>
              <a:off x="1928794" y="1500174"/>
              <a:ext cx="214315" cy="214315"/>
            </a:xfrm>
            <a:prstGeom prst="mathPlus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/>
            </a:p>
          </p:txBody>
        </p:sp>
      </p:grpSp>
      <p:grpSp>
        <p:nvGrpSpPr>
          <p:cNvPr id="18442" name="Группа 22"/>
          <p:cNvGrpSpPr>
            <a:grpSpLocks/>
          </p:cNvGrpSpPr>
          <p:nvPr/>
        </p:nvGrpSpPr>
        <p:grpSpPr bwMode="auto">
          <a:xfrm>
            <a:off x="4214813" y="4000500"/>
            <a:ext cx="500062" cy="500063"/>
            <a:chOff x="1857356" y="1428736"/>
            <a:chExt cx="357190" cy="357190"/>
          </a:xfrm>
        </p:grpSpPr>
        <p:sp>
          <p:nvSpPr>
            <p:cNvPr id="24" name="Овал 23"/>
            <p:cNvSpPr/>
            <p:nvPr/>
          </p:nvSpPr>
          <p:spPr>
            <a:xfrm>
              <a:off x="1857356" y="1428736"/>
              <a:ext cx="357190" cy="357190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/>
            </a:p>
          </p:txBody>
        </p:sp>
        <p:sp>
          <p:nvSpPr>
            <p:cNvPr id="25" name="Плюс 24"/>
            <p:cNvSpPr/>
            <p:nvPr/>
          </p:nvSpPr>
          <p:spPr>
            <a:xfrm>
              <a:off x="1928794" y="1500174"/>
              <a:ext cx="214315" cy="214313"/>
            </a:xfrm>
            <a:prstGeom prst="mathPlus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/>
            </a:p>
          </p:txBody>
        </p:sp>
      </p:grpSp>
      <p:grpSp>
        <p:nvGrpSpPr>
          <p:cNvPr id="18443" name="Группа 25"/>
          <p:cNvGrpSpPr>
            <a:grpSpLocks/>
          </p:cNvGrpSpPr>
          <p:nvPr/>
        </p:nvGrpSpPr>
        <p:grpSpPr bwMode="auto">
          <a:xfrm>
            <a:off x="6357938" y="1857375"/>
            <a:ext cx="500062" cy="500063"/>
            <a:chOff x="1857356" y="1428736"/>
            <a:chExt cx="357190" cy="357190"/>
          </a:xfrm>
        </p:grpSpPr>
        <p:sp>
          <p:nvSpPr>
            <p:cNvPr id="27" name="Овал 26"/>
            <p:cNvSpPr/>
            <p:nvPr/>
          </p:nvSpPr>
          <p:spPr>
            <a:xfrm>
              <a:off x="1857356" y="1428736"/>
              <a:ext cx="357190" cy="357190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/>
            </a:p>
          </p:txBody>
        </p:sp>
        <p:sp>
          <p:nvSpPr>
            <p:cNvPr id="28" name="Плюс 27"/>
            <p:cNvSpPr/>
            <p:nvPr/>
          </p:nvSpPr>
          <p:spPr>
            <a:xfrm>
              <a:off x="1928794" y="1500174"/>
              <a:ext cx="214315" cy="214313"/>
            </a:xfrm>
            <a:prstGeom prst="mathPlus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/>
            </a:p>
          </p:txBody>
        </p:sp>
      </p:grpSp>
      <p:sp>
        <p:nvSpPr>
          <p:cNvPr id="29" name="Овал 28"/>
          <p:cNvSpPr/>
          <p:nvPr/>
        </p:nvSpPr>
        <p:spPr>
          <a:xfrm>
            <a:off x="3143250" y="4000500"/>
            <a:ext cx="571500" cy="571500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30" name="Овал 29"/>
          <p:cNvSpPr/>
          <p:nvPr/>
        </p:nvSpPr>
        <p:spPr>
          <a:xfrm>
            <a:off x="2071688" y="2928938"/>
            <a:ext cx="571500" cy="571500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31" name="Овал 30"/>
          <p:cNvSpPr/>
          <p:nvPr/>
        </p:nvSpPr>
        <p:spPr>
          <a:xfrm>
            <a:off x="3143250" y="1785938"/>
            <a:ext cx="571500" cy="571500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32" name="Овал 31"/>
          <p:cNvSpPr/>
          <p:nvPr/>
        </p:nvSpPr>
        <p:spPr>
          <a:xfrm>
            <a:off x="5214938" y="1785938"/>
            <a:ext cx="571500" cy="571500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33" name="Овал 32"/>
          <p:cNvSpPr/>
          <p:nvPr/>
        </p:nvSpPr>
        <p:spPr>
          <a:xfrm>
            <a:off x="4143375" y="2928938"/>
            <a:ext cx="571500" cy="571500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34" name="Овал 33"/>
          <p:cNvSpPr/>
          <p:nvPr/>
        </p:nvSpPr>
        <p:spPr>
          <a:xfrm>
            <a:off x="6357938" y="2928938"/>
            <a:ext cx="571500" cy="571500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35" name="Овал 34"/>
          <p:cNvSpPr/>
          <p:nvPr/>
        </p:nvSpPr>
        <p:spPr>
          <a:xfrm>
            <a:off x="5214938" y="4000500"/>
            <a:ext cx="571500" cy="571500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grpSp>
        <p:nvGrpSpPr>
          <p:cNvPr id="36" name="Группа 39"/>
          <p:cNvGrpSpPr>
            <a:grpSpLocks/>
          </p:cNvGrpSpPr>
          <p:nvPr/>
        </p:nvGrpSpPr>
        <p:grpSpPr bwMode="auto">
          <a:xfrm>
            <a:off x="2857500" y="2428875"/>
            <a:ext cx="285750" cy="285750"/>
            <a:chOff x="2643174" y="2000240"/>
            <a:chExt cx="285752" cy="285752"/>
          </a:xfrm>
        </p:grpSpPr>
        <p:sp>
          <p:nvSpPr>
            <p:cNvPr id="38" name="Овал 37"/>
            <p:cNvSpPr/>
            <p:nvPr/>
          </p:nvSpPr>
          <p:spPr>
            <a:xfrm>
              <a:off x="2643174" y="2000240"/>
              <a:ext cx="285752" cy="285752"/>
            </a:xfrm>
            <a:prstGeom prst="ellipse">
              <a:avLst/>
            </a:prstGeom>
            <a:solidFill>
              <a:schemeClr val="accent3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/>
            </a:p>
          </p:txBody>
        </p:sp>
        <p:sp>
          <p:nvSpPr>
            <p:cNvPr id="39" name="Минус 38"/>
            <p:cNvSpPr/>
            <p:nvPr/>
          </p:nvSpPr>
          <p:spPr>
            <a:xfrm>
              <a:off x="2643174" y="2071679"/>
              <a:ext cx="285752" cy="142876"/>
            </a:xfrm>
            <a:prstGeom prst="mathMinus">
              <a:avLst/>
            </a:prstGeom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/>
            </a:p>
          </p:txBody>
        </p:sp>
      </p:grpSp>
      <p:grpSp>
        <p:nvGrpSpPr>
          <p:cNvPr id="37" name="Группа 40"/>
          <p:cNvGrpSpPr>
            <a:grpSpLocks/>
          </p:cNvGrpSpPr>
          <p:nvPr/>
        </p:nvGrpSpPr>
        <p:grpSpPr bwMode="auto">
          <a:xfrm>
            <a:off x="3786188" y="3571875"/>
            <a:ext cx="285750" cy="285750"/>
            <a:chOff x="2643174" y="2000240"/>
            <a:chExt cx="285752" cy="285752"/>
          </a:xfrm>
        </p:grpSpPr>
        <p:sp>
          <p:nvSpPr>
            <p:cNvPr id="42" name="Овал 41"/>
            <p:cNvSpPr/>
            <p:nvPr/>
          </p:nvSpPr>
          <p:spPr>
            <a:xfrm>
              <a:off x="2643174" y="2000240"/>
              <a:ext cx="285752" cy="285752"/>
            </a:xfrm>
            <a:prstGeom prst="ellipse">
              <a:avLst/>
            </a:prstGeom>
            <a:solidFill>
              <a:schemeClr val="accent3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/>
            </a:p>
          </p:txBody>
        </p:sp>
        <p:sp>
          <p:nvSpPr>
            <p:cNvPr id="43" name="Минус 42"/>
            <p:cNvSpPr/>
            <p:nvPr/>
          </p:nvSpPr>
          <p:spPr>
            <a:xfrm>
              <a:off x="2643174" y="2071679"/>
              <a:ext cx="285752" cy="142876"/>
            </a:xfrm>
            <a:prstGeom prst="mathMinus">
              <a:avLst/>
            </a:prstGeom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/>
            </a:p>
          </p:txBody>
        </p:sp>
      </p:grpSp>
      <p:grpSp>
        <p:nvGrpSpPr>
          <p:cNvPr id="40" name="Группа 43"/>
          <p:cNvGrpSpPr>
            <a:grpSpLocks/>
          </p:cNvGrpSpPr>
          <p:nvPr/>
        </p:nvGrpSpPr>
        <p:grpSpPr bwMode="auto">
          <a:xfrm>
            <a:off x="4929188" y="3571875"/>
            <a:ext cx="285750" cy="285750"/>
            <a:chOff x="2643174" y="2000240"/>
            <a:chExt cx="285752" cy="285752"/>
          </a:xfrm>
        </p:grpSpPr>
        <p:sp>
          <p:nvSpPr>
            <p:cNvPr id="45" name="Овал 44"/>
            <p:cNvSpPr/>
            <p:nvPr/>
          </p:nvSpPr>
          <p:spPr>
            <a:xfrm>
              <a:off x="2643174" y="2000240"/>
              <a:ext cx="285752" cy="285752"/>
            </a:xfrm>
            <a:prstGeom prst="ellipse">
              <a:avLst/>
            </a:prstGeom>
            <a:solidFill>
              <a:schemeClr val="accent3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/>
            </a:p>
          </p:txBody>
        </p:sp>
        <p:sp>
          <p:nvSpPr>
            <p:cNvPr id="46" name="Минус 45"/>
            <p:cNvSpPr/>
            <p:nvPr/>
          </p:nvSpPr>
          <p:spPr>
            <a:xfrm>
              <a:off x="2643174" y="2071679"/>
              <a:ext cx="285752" cy="142876"/>
            </a:xfrm>
            <a:prstGeom prst="mathMinus">
              <a:avLst/>
            </a:prstGeom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/>
            </a:p>
          </p:txBody>
        </p:sp>
      </p:grpSp>
      <p:grpSp>
        <p:nvGrpSpPr>
          <p:cNvPr id="41" name="Группа 46"/>
          <p:cNvGrpSpPr>
            <a:grpSpLocks/>
          </p:cNvGrpSpPr>
          <p:nvPr/>
        </p:nvGrpSpPr>
        <p:grpSpPr bwMode="auto">
          <a:xfrm>
            <a:off x="6000750" y="3571875"/>
            <a:ext cx="285750" cy="285750"/>
            <a:chOff x="2643174" y="2000240"/>
            <a:chExt cx="285752" cy="285752"/>
          </a:xfrm>
        </p:grpSpPr>
        <p:sp>
          <p:nvSpPr>
            <p:cNvPr id="48" name="Овал 47"/>
            <p:cNvSpPr/>
            <p:nvPr/>
          </p:nvSpPr>
          <p:spPr>
            <a:xfrm>
              <a:off x="2643174" y="2000240"/>
              <a:ext cx="285752" cy="285752"/>
            </a:xfrm>
            <a:prstGeom prst="ellipse">
              <a:avLst/>
            </a:prstGeom>
            <a:solidFill>
              <a:schemeClr val="accent3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/>
            </a:p>
          </p:txBody>
        </p:sp>
        <p:sp>
          <p:nvSpPr>
            <p:cNvPr id="49" name="Минус 48"/>
            <p:cNvSpPr/>
            <p:nvPr/>
          </p:nvSpPr>
          <p:spPr>
            <a:xfrm>
              <a:off x="2643174" y="2071679"/>
              <a:ext cx="285752" cy="142876"/>
            </a:xfrm>
            <a:prstGeom prst="mathMinus">
              <a:avLst/>
            </a:prstGeom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/>
            </a:p>
          </p:txBody>
        </p:sp>
      </p:grpSp>
      <p:grpSp>
        <p:nvGrpSpPr>
          <p:cNvPr id="44" name="Группа 49"/>
          <p:cNvGrpSpPr>
            <a:grpSpLocks/>
          </p:cNvGrpSpPr>
          <p:nvPr/>
        </p:nvGrpSpPr>
        <p:grpSpPr bwMode="auto">
          <a:xfrm>
            <a:off x="6000750" y="2500313"/>
            <a:ext cx="285750" cy="285750"/>
            <a:chOff x="2643174" y="2000240"/>
            <a:chExt cx="285752" cy="285752"/>
          </a:xfrm>
        </p:grpSpPr>
        <p:sp>
          <p:nvSpPr>
            <p:cNvPr id="51" name="Овал 50"/>
            <p:cNvSpPr/>
            <p:nvPr/>
          </p:nvSpPr>
          <p:spPr>
            <a:xfrm>
              <a:off x="2643174" y="2000240"/>
              <a:ext cx="285752" cy="285752"/>
            </a:xfrm>
            <a:prstGeom prst="ellipse">
              <a:avLst/>
            </a:prstGeom>
            <a:solidFill>
              <a:schemeClr val="accent3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/>
            </a:p>
          </p:txBody>
        </p:sp>
        <p:sp>
          <p:nvSpPr>
            <p:cNvPr id="52" name="Минус 51"/>
            <p:cNvSpPr/>
            <p:nvPr/>
          </p:nvSpPr>
          <p:spPr>
            <a:xfrm>
              <a:off x="2643174" y="2071677"/>
              <a:ext cx="285752" cy="142876"/>
            </a:xfrm>
            <a:prstGeom prst="mathMinus">
              <a:avLst/>
            </a:prstGeom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/>
            </a:p>
          </p:txBody>
        </p:sp>
      </p:grpSp>
      <p:grpSp>
        <p:nvGrpSpPr>
          <p:cNvPr id="47" name="Группа 52"/>
          <p:cNvGrpSpPr>
            <a:grpSpLocks/>
          </p:cNvGrpSpPr>
          <p:nvPr/>
        </p:nvGrpSpPr>
        <p:grpSpPr bwMode="auto">
          <a:xfrm>
            <a:off x="4643438" y="2500313"/>
            <a:ext cx="285750" cy="285750"/>
            <a:chOff x="2643174" y="2000240"/>
            <a:chExt cx="285752" cy="285752"/>
          </a:xfrm>
        </p:grpSpPr>
        <p:sp>
          <p:nvSpPr>
            <p:cNvPr id="54" name="Овал 53"/>
            <p:cNvSpPr/>
            <p:nvPr/>
          </p:nvSpPr>
          <p:spPr>
            <a:xfrm>
              <a:off x="2643174" y="2000240"/>
              <a:ext cx="285752" cy="285752"/>
            </a:xfrm>
            <a:prstGeom prst="ellipse">
              <a:avLst/>
            </a:prstGeom>
            <a:solidFill>
              <a:schemeClr val="accent3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/>
            </a:p>
          </p:txBody>
        </p:sp>
        <p:sp>
          <p:nvSpPr>
            <p:cNvPr id="55" name="Минус 54"/>
            <p:cNvSpPr/>
            <p:nvPr/>
          </p:nvSpPr>
          <p:spPr>
            <a:xfrm>
              <a:off x="2643174" y="2071677"/>
              <a:ext cx="285752" cy="142876"/>
            </a:xfrm>
            <a:prstGeom prst="mathMinus">
              <a:avLst/>
            </a:prstGeom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/>
            </a:p>
          </p:txBody>
        </p:sp>
      </p:grpSp>
      <p:grpSp>
        <p:nvGrpSpPr>
          <p:cNvPr id="50" name="Группа 55"/>
          <p:cNvGrpSpPr>
            <a:grpSpLocks/>
          </p:cNvGrpSpPr>
          <p:nvPr/>
        </p:nvGrpSpPr>
        <p:grpSpPr bwMode="auto">
          <a:xfrm>
            <a:off x="4643438" y="1785938"/>
            <a:ext cx="285750" cy="285750"/>
            <a:chOff x="2643174" y="2000240"/>
            <a:chExt cx="285752" cy="285752"/>
          </a:xfrm>
        </p:grpSpPr>
        <p:sp>
          <p:nvSpPr>
            <p:cNvPr id="57" name="Овал 56"/>
            <p:cNvSpPr/>
            <p:nvPr/>
          </p:nvSpPr>
          <p:spPr>
            <a:xfrm>
              <a:off x="2643174" y="2000240"/>
              <a:ext cx="285752" cy="285752"/>
            </a:xfrm>
            <a:prstGeom prst="ellipse">
              <a:avLst/>
            </a:prstGeom>
            <a:solidFill>
              <a:schemeClr val="accent3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/>
            </a:p>
          </p:txBody>
        </p:sp>
        <p:sp>
          <p:nvSpPr>
            <p:cNvPr id="58" name="Минус 57"/>
            <p:cNvSpPr/>
            <p:nvPr/>
          </p:nvSpPr>
          <p:spPr>
            <a:xfrm>
              <a:off x="2643174" y="2071677"/>
              <a:ext cx="285752" cy="142876"/>
            </a:xfrm>
            <a:prstGeom prst="mathMinus">
              <a:avLst/>
            </a:prstGeom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/>
            </a:p>
          </p:txBody>
        </p:sp>
      </p:grpSp>
      <p:grpSp>
        <p:nvGrpSpPr>
          <p:cNvPr id="53" name="Группа 58"/>
          <p:cNvGrpSpPr>
            <a:grpSpLocks/>
          </p:cNvGrpSpPr>
          <p:nvPr/>
        </p:nvGrpSpPr>
        <p:grpSpPr bwMode="auto">
          <a:xfrm>
            <a:off x="4000500" y="4714875"/>
            <a:ext cx="285750" cy="285750"/>
            <a:chOff x="2643174" y="2000240"/>
            <a:chExt cx="285752" cy="285752"/>
          </a:xfrm>
        </p:grpSpPr>
        <p:sp>
          <p:nvSpPr>
            <p:cNvPr id="60" name="Овал 59"/>
            <p:cNvSpPr/>
            <p:nvPr/>
          </p:nvSpPr>
          <p:spPr>
            <a:xfrm>
              <a:off x="2643174" y="2000240"/>
              <a:ext cx="285752" cy="285752"/>
            </a:xfrm>
            <a:prstGeom prst="ellipse">
              <a:avLst/>
            </a:prstGeom>
            <a:solidFill>
              <a:schemeClr val="accent3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/>
            </a:p>
          </p:txBody>
        </p:sp>
        <p:sp>
          <p:nvSpPr>
            <p:cNvPr id="61" name="Минус 60"/>
            <p:cNvSpPr/>
            <p:nvPr/>
          </p:nvSpPr>
          <p:spPr>
            <a:xfrm>
              <a:off x="2643174" y="2071679"/>
              <a:ext cx="285752" cy="142876"/>
            </a:xfrm>
            <a:prstGeom prst="mathMinus">
              <a:avLst/>
            </a:prstGeom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/>
            </a:p>
          </p:txBody>
        </p:sp>
      </p:grpSp>
      <p:sp>
        <p:nvSpPr>
          <p:cNvPr id="63" name="Прямоугольник 62"/>
          <p:cNvSpPr/>
          <p:nvPr/>
        </p:nvSpPr>
        <p:spPr>
          <a:xfrm>
            <a:off x="357188" y="5286375"/>
            <a:ext cx="8501062" cy="1214438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2400" b="1" dirty="0">
                <a:solidFill>
                  <a:schemeClr val="bg2">
                    <a:lumMod val="10000"/>
                  </a:schemeClr>
                </a:solidFill>
              </a:rPr>
              <a:t>Тверді речовини, сріблясто-білого коляру.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2400" b="1" dirty="0">
                <a:solidFill>
                  <a:schemeClr val="bg2">
                    <a:lumMod val="10000"/>
                  </a:schemeClr>
                </a:solidFill>
              </a:rPr>
              <a:t>Електропровідні  та  теплопровідні,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2400" b="1" dirty="0">
                <a:solidFill>
                  <a:schemeClr val="bg2">
                    <a:lumMod val="10000"/>
                  </a:schemeClr>
                </a:solidFill>
              </a:rPr>
              <a:t>Легкоплавкі  та  пластичні.</a:t>
            </a:r>
          </a:p>
        </p:txBody>
      </p:sp>
      <p:grpSp>
        <p:nvGrpSpPr>
          <p:cNvPr id="56" name="Группа 71"/>
          <p:cNvGrpSpPr>
            <a:grpSpLocks/>
          </p:cNvGrpSpPr>
          <p:nvPr/>
        </p:nvGrpSpPr>
        <p:grpSpPr bwMode="auto">
          <a:xfrm>
            <a:off x="285750" y="1285875"/>
            <a:ext cx="1390650" cy="1104900"/>
            <a:chOff x="285720" y="1285860"/>
            <a:chExt cx="1389982" cy="1104607"/>
          </a:xfrm>
        </p:grpSpPr>
        <p:pic>
          <p:nvPicPr>
            <p:cNvPr id="18473" name="Picture 2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285720" y="1285860"/>
              <a:ext cx="1376179" cy="10715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8474" name="TextBox 70"/>
            <p:cNvSpPr txBox="1">
              <a:spLocks noChangeArrowheads="1"/>
            </p:cNvSpPr>
            <p:nvPr/>
          </p:nvSpPr>
          <p:spPr bwMode="auto">
            <a:xfrm>
              <a:off x="1285852" y="1928802"/>
              <a:ext cx="389850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400" b="1">
                  <a:latin typeface="Calibri" pitchFamily="34" charset="0"/>
                </a:rPr>
                <a:t>Li</a:t>
              </a:r>
              <a:endParaRPr lang="ru-RU" sz="2400" b="1">
                <a:latin typeface="Calibri" pitchFamily="34" charset="0"/>
              </a:endParaRPr>
            </a:p>
          </p:txBody>
        </p:sp>
      </p:grpSp>
      <p:grpSp>
        <p:nvGrpSpPr>
          <p:cNvPr id="59" name="Группа 73"/>
          <p:cNvGrpSpPr>
            <a:grpSpLocks/>
          </p:cNvGrpSpPr>
          <p:nvPr/>
        </p:nvGrpSpPr>
        <p:grpSpPr bwMode="auto">
          <a:xfrm>
            <a:off x="285750" y="2428875"/>
            <a:ext cx="1428750" cy="1319213"/>
            <a:chOff x="285720" y="2428868"/>
            <a:chExt cx="1428760" cy="1318921"/>
          </a:xfrm>
        </p:grpSpPr>
        <p:pic>
          <p:nvPicPr>
            <p:cNvPr id="18471" name="Picture 4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285720" y="2428868"/>
              <a:ext cx="1428760" cy="130618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8472" name="TextBox 72"/>
            <p:cNvSpPr txBox="1">
              <a:spLocks noChangeArrowheads="1"/>
            </p:cNvSpPr>
            <p:nvPr/>
          </p:nvSpPr>
          <p:spPr bwMode="auto">
            <a:xfrm>
              <a:off x="285720" y="3286124"/>
              <a:ext cx="642942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400" b="1">
                  <a:latin typeface="Calibri" pitchFamily="34" charset="0"/>
                </a:rPr>
                <a:t>Na</a:t>
              </a:r>
              <a:endParaRPr lang="ru-RU" sz="2400" b="1">
                <a:latin typeface="Calibri" pitchFamily="34" charset="0"/>
              </a:endParaRPr>
            </a:p>
          </p:txBody>
        </p:sp>
      </p:grpSp>
      <p:grpSp>
        <p:nvGrpSpPr>
          <p:cNvPr id="62" name="Группа 76"/>
          <p:cNvGrpSpPr>
            <a:grpSpLocks/>
          </p:cNvGrpSpPr>
          <p:nvPr/>
        </p:nvGrpSpPr>
        <p:grpSpPr bwMode="auto">
          <a:xfrm>
            <a:off x="214313" y="3786188"/>
            <a:ext cx="1500187" cy="1533525"/>
            <a:chOff x="214282" y="3786190"/>
            <a:chExt cx="1500188" cy="1533235"/>
          </a:xfrm>
        </p:grpSpPr>
        <p:pic>
          <p:nvPicPr>
            <p:cNvPr id="18469" name="Picture 5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285720" y="3786190"/>
              <a:ext cx="1428750" cy="14763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8470" name="TextBox 75"/>
            <p:cNvSpPr txBox="1">
              <a:spLocks noChangeArrowheads="1"/>
            </p:cNvSpPr>
            <p:nvPr/>
          </p:nvSpPr>
          <p:spPr bwMode="auto">
            <a:xfrm>
              <a:off x="214282" y="4857760"/>
              <a:ext cx="500066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400" b="1">
                  <a:latin typeface="Calibri" pitchFamily="34" charset="0"/>
                </a:rPr>
                <a:t>K</a:t>
              </a:r>
              <a:endParaRPr lang="ru-RU" sz="2400" b="1">
                <a:latin typeface="Calibri" pitchFamily="34" charset="0"/>
              </a:endParaRPr>
            </a:p>
          </p:txBody>
        </p:sp>
      </p:grpSp>
      <p:grpSp>
        <p:nvGrpSpPr>
          <p:cNvPr id="7200" name="Группа 78"/>
          <p:cNvGrpSpPr>
            <a:grpSpLocks/>
          </p:cNvGrpSpPr>
          <p:nvPr/>
        </p:nvGrpSpPr>
        <p:grpSpPr bwMode="auto">
          <a:xfrm>
            <a:off x="7429500" y="1643063"/>
            <a:ext cx="1714500" cy="1104900"/>
            <a:chOff x="7429520" y="1643050"/>
            <a:chExt cx="1714480" cy="1104607"/>
          </a:xfrm>
        </p:grpSpPr>
        <p:pic>
          <p:nvPicPr>
            <p:cNvPr id="18467" name="Picture 7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7429520" y="1643050"/>
              <a:ext cx="1483749" cy="10715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8468" name="TextBox 77"/>
            <p:cNvSpPr txBox="1">
              <a:spLocks noChangeArrowheads="1"/>
            </p:cNvSpPr>
            <p:nvPr/>
          </p:nvSpPr>
          <p:spPr bwMode="auto">
            <a:xfrm>
              <a:off x="8429620" y="2285992"/>
              <a:ext cx="714380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400" b="1">
                  <a:latin typeface="Calibri" pitchFamily="34" charset="0"/>
                </a:rPr>
                <a:t>Rb</a:t>
              </a:r>
              <a:endParaRPr lang="ru-RU" sz="2400" b="1">
                <a:latin typeface="Calibri" pitchFamily="34" charset="0"/>
              </a:endParaRPr>
            </a:p>
          </p:txBody>
        </p:sp>
      </p:grpSp>
      <p:grpSp>
        <p:nvGrpSpPr>
          <p:cNvPr id="7201" name="Группа 80"/>
          <p:cNvGrpSpPr>
            <a:grpSpLocks/>
          </p:cNvGrpSpPr>
          <p:nvPr/>
        </p:nvGrpSpPr>
        <p:grpSpPr bwMode="auto">
          <a:xfrm>
            <a:off x="7429500" y="3429000"/>
            <a:ext cx="1500188" cy="1047750"/>
            <a:chOff x="7429520" y="3429000"/>
            <a:chExt cx="1500198" cy="1047750"/>
          </a:xfrm>
        </p:grpSpPr>
        <p:pic>
          <p:nvPicPr>
            <p:cNvPr id="18465" name="Picture 6"/>
            <p:cNvPicPr>
              <a:picLocks noChangeAspect="1" noChangeArrowheads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7429520" y="3429000"/>
              <a:ext cx="1500166" cy="1047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8466" name="TextBox 79"/>
            <p:cNvSpPr txBox="1">
              <a:spLocks noChangeArrowheads="1"/>
            </p:cNvSpPr>
            <p:nvPr/>
          </p:nvSpPr>
          <p:spPr bwMode="auto">
            <a:xfrm>
              <a:off x="8429652" y="4000504"/>
              <a:ext cx="500066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400" b="1">
                  <a:latin typeface="Calibri" pitchFamily="34" charset="0"/>
                </a:rPr>
                <a:t>Cs</a:t>
              </a:r>
              <a:endParaRPr lang="ru-RU" sz="2400" b="1">
                <a:latin typeface="Calibri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1" presetClass="path" presetSubtype="0" repeatCount="indefinite" accel="50000" decel="50000" fill="hold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Motion origin="layout" path="M 8.33333E-7 -3.33333E-6 C -0.00885 0.00996 -0.01875 0.02014 -0.02326 0.03287 C -0.0276 0.04676 -0.02986 0.06343 -0.03195 0.07986 C -0.0342 0.09653 -0.03195 0.11042 -0.02986 0.1257 C -0.0276 0.13982 -0.02431 0.15486 -0.01649 0.1676 C -0.01007 0.18033 0.00104 0.19051 0.01319 0.19815 C 0.0243 0.20579 0.0375 0.21088 0.05069 0.21343 C 0.06389 0.21598 0.07708 0.21598 0.08924 0.21343 C 0.10243 0.21088 0.11458 0.2044 0.12448 0.19422 C 0.13455 0.18542 0.14323 0.17385 0.14774 0.15996 C 0.1533 0.14723 0.15538 0.12963 0.15538 0.11551 C 0.15642 0.10162 0.15538 0.08496 0.14983 0.07107 C 0.14444 0.05834 0.13455 0.04815 0.12118 0.04306 C 0.10781 0.03936 0.09462 0.04445 0.08594 0.05324 C 0.0783 0.06204 0.07274 0.07616 0.07153 0.0926 C 0.07153 0.10903 0.07274 0.12431 0.0783 0.13704 C 0.08368 0.15 0.08264 0.15232 0.10469 0.16898 C 0.12448 0.18681 0.14444 0.18172 0.15642 0.18287 C 0.16858 0.18287 0.17847 0.17778 0.19045 0.17269 C 0.20399 0.16644 0.21476 0.15486 0.22274 0.14491 C 0.23038 0.13473 0.23351 0.12199 0.23802 0.10162 C 0.24132 0.08125 0.24132 0.07107 0.24132 0.05579 C 0.24132 0.04051 0.24132 0.02523 0.24132 0.00996 " pathEditMode="relative" rAng="0" ptsTypes="fffffffffffffffffffffff">
                                      <p:cBhvr>
                                        <p:cTn id="6" dur="5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3" y="108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47" presetClass="path" presetSubtype="0" repeatCount="indefinite" accel="50000" decel="50000" fill="hold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Motion origin="layout" path="M 0 0  C 0.002 0.084  0.009 0.144  0.016 0.144  C 0.023 0.144  0.029 0.084  0.031 0  C 0.034 0.084  0.04 0.144  0.047 0.144  C 0.054 0.144  0.06 0.084  0.062 0  C 0.065 0.084  0.071 0.144  0.078 0.144  C 0.085 0.144  0.092 0.084  0.094 0  C 0.096 0.084  0.102 0.144  0.11 0.144  C 0.116 0.144  0.123 0.084  0.125 0  C 0.127 0.084  0.134 0.144  0.141 0.144  C 0.148 0.144  0.154 0.084  0.156 0  C 0.159 0.084  0.165 0.144  0.172 0.144  C 0.179 0.144  0.185 0.084  0.188 0  C 0.19 0.084  0.196 0.144  0.203 0.144  C 0.21 0.144  0.217 0.084  0.219 0  C 0.221 0.084  0.227 0.144  0.235 0.144  C 0.242 0.144  0.248 0.084  0.25 0  E" pathEditMode="relative" ptsTypes="">
                                      <p:cBhvr>
                                        <p:cTn id="8" dur="5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9" presetID="48" presetClass="path" presetSubtype="0" repeatCount="indefinite" accel="50000" decel="50000" fill="hold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Motion origin="layout" path="M 0.0026 -0.13611 C 0.00989 -0.12246 0.01805 -0.10811 0.0217 -0.09028 C 0.02552 -0.07061 0.02725 -0.04699 0.02916 -0.02361 C 0.03107 -0.00023 0.02916 0.01921 0.02725 0.04097 C 0.02552 0.06064 0.02274 0.08194 0.01632 0.1 C 0.01076 0.11782 0.00156 0.13171 -0.00834 0.14305 C -0.01754 0.15347 -0.02847 0.16064 -0.03941 0.16435 C -0.05035 0.16828 -0.06129 0.16828 -0.07153 0.16435 C -0.08247 0.16064 -0.09254 0.15185 -0.1007 0.13727 C -0.10903 0.12453 -0.11632 0.10879 -0.11997 0.08912 C -0.12448 0.07106 -0.12622 0.04629 -0.12622 0.02615 C -0.12726 0.00648 -0.12622 -0.01644 -0.1217 -0.03611 C -0.11719 -0.05417 -0.10903 -0.06829 -0.09792 -0.07547 C -0.08698 -0.08102 -0.07587 -0.07385 -0.06858 -0.06135 C -0.06233 -0.04861 -0.05764 -0.02894 -0.05677 -0.00602 C -0.05677 0.01736 -0.05764 0.03889 -0.06233 0.05671 C -0.06684 0.07477 -0.06597 0.07824 -0.0842 0.10162 C -0.1007 0.12662 -0.11719 0.11967 -0.12726 0.12129 C -0.13716 0.12129 -0.14549 0.11365 -0.15538 0.10671 C -0.1665 0.09791 -0.17552 0.08194 -0.18212 0.06759 C -0.18837 0.05347 -0.19115 0.03541 -0.19479 0.00648 C -0.1974 -0.02199 -0.1974 -0.03611 -0.1974 -0.05787 C -0.1974 -0.07963 -0.1974 -0.1007 -0.1974 -0.12246 " pathEditMode="relative" rAng="0" ptsTypes="fffffffffffffffffffffff">
                                      <p:cBhvr>
                                        <p:cTn id="10" dur="5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6" y="152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60" presetClass="path" presetSubtype="0" repeatCount="indefinite" accel="50000" decel="50000" fill="hold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Motion origin="layout" path="M 2.5E-6 3.33333E-6 C 0.00173 0.0706 0.0059 0.16944 0.02135 0.16805 C 0.04357 0.16805 0.04514 -0.16273 0.07187 -0.16389 C 0.09566 -0.16389 0.08298 0.12523 0.1059 0.12407 C 0.13003 0.12407 0.11719 -0.08542 0.14288 -0.08542 C 0.1658 -0.08542 0.15312 0.05602 0.17361 0.05602 C 0.1934 0.05602 0.18316 -0.05209 0.20104 -0.05209 C 0.21128 -0.05209 0.21198 -0.02269 0.21302 3.33333E-6 " pathEditMode="relative" rAng="0" ptsTypes="ffffffff">
                                      <p:cBhvr>
                                        <p:cTn id="12" dur="5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6" y="3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26" presetClass="path" presetSubtype="0" repeatCount="indefinite" accel="50000" decel="50000" fill="hold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Motion origin="layout" path="M 0 0  C 0 0.044  0.027 0.08  0.06 0.08  C 0.099 0.08  0.113 0.04  0.119 0.016  L 0.125 -0.016  C 0.131 -0.04  0.146 -0.08  0.19 -0.08  C 0.218 -0.08  0.25 -0.044  0.25 0  C 0.25 0.044  0.218 0.08  0.19 0.08  C 0.146 0.08  0.131 0.04  0.125 0.016  L 0.119 -0.016  C 0.113 -0.04  0.099 -0.08  0.06 -0.08  C 0.027 -0.08  0 -0.044  0 0  Z" pathEditMode="relative" ptsTypes="">
                                      <p:cBhvr>
                                        <p:cTn id="14" dur="5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5" presetID="29" presetClass="path" presetSubtype="0" repeatCount="indefinite" accel="50000" decel="50000" fill="hold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Motion origin="layout" path="M -2.5E-6 -0.07523 C 0.00695 -0.08287 0.01407 -0.09097 0.02101 -0.10139 C 0.03993 -0.13102 0.04497 -0.15995 0.03108 -0.16435 C 0.01702 -0.16944 -0.01007 -0.14861 -0.02899 -0.11898 C -0.03906 -0.10347 -0.04496 -0.08865 -0.04705 -0.07754 C -0.05 -0.06852 -0.05104 -0.05972 -0.05104 -0.0493 C -0.05104 -0.01597 -0.03802 0.01158 -0.02291 0.01158 C -0.00798 0.01158 0.00504 -0.01597 0.00504 -0.0493 C 0.00504 -0.06481 0.00209 -0.07986 -0.00295 -0.09004 C -0.00503 -0.09907 -0.01007 -0.10856 -0.01597 -0.11828 C -0.03593 -0.14861 -0.06302 -0.16944 -0.07708 -0.16435 C -0.09097 -0.15902 -0.08593 -0.13102 -0.06597 -0.10046 C -0.05798 -0.08634 -0.04705 -0.07453 -0.03593 -0.06643 C -0.02795 -0.05902 -0.01892 -0.05231 -0.00694 -0.0456 C 0.029 -0.0243 0.06493 -0.01458 0.075 -0.02338 C 0.08403 -0.0324 0.06407 -0.05671 0.02795 -0.07754 C 0.01302 -0.08634 -0.00295 -0.09305 -0.01597 -0.09768 C -0.02795 -0.10208 -0.04305 -0.10578 -0.05903 -0.10787 C -0.10295 -0.11527 -0.14097 -0.11319 -0.14392 -0.10139 C -0.14791 -0.09004 -0.11493 -0.07523 -0.071 -0.06782 C -0.05104 -0.06481 -0.03194 -0.06342 -0.01701 -0.06435 C -0.00399 -0.06435 0.01007 -0.06574 0.025 -0.06782 C 0.06893 -0.07523 0.10209 -0.09097 0.09792 -0.10208 C 0.09497 -0.11319 0.05695 -0.1162 0.01302 -0.10856 C -0.00798 -0.10486 -0.02708 -0.09977 -0.03993 -0.09375 C -0.05104 -0.08935 -0.06198 -0.08426 -0.07396 -0.07754 C -0.10903 -0.05602 -0.13003 -0.0324 -0.11996 -0.02338 C -0.11093 -0.01458 -0.07396 -0.0243 -0.03906 -0.0449 C -0.02205 -0.05532 -0.00798 -0.06574 -2.5E-6 -0.07523 Z " pathEditMode="relative" rAng="0" ptsTypes="fffffffffffffffffffffffffffff">
                                      <p:cBhvr>
                                        <p:cTn id="16" dur="5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3" y="-4"/>
                                    </p:animMotion>
                                  </p:childTnLst>
                                </p:cTn>
                              </p:par>
                              <p:par>
                                <p:cTn id="17" presetID="29" presetClass="path" presetSubtype="0" repeatCount="indefinite" accel="50000" decel="50000" fill="hold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Motion origin="layout" path="M 0 0  C 0.007 -0.01333  0.014 -0.028  0.021 -0.04667  C 0.04 -0.1  0.045 -0.152  0.031 -0.16  C 0.017 -0.16933  -0.01 -0.132  -0.029 -0.07867  C -0.039 -0.05067  -0.045 -0.024  -0.047 -0.004  C -0.05 0.012  -0.051 0.028  -0.051 0.04667  C -0.051 0.10667  -0.038 0.156  -0.023 0.156  C -0.008 0.156  0.005 0.10667  0.005 0.04667  C 0.005 0.01867  0.002 -0.008  -0.003 -0.02667  C -0.005 -0.04267  -0.01 -0.06  -0.016 -0.07733  C -0.036 -0.132  -0.063 -0.16933  -0.077 -0.16  C -0.091 -0.15067  -0.086 -0.1  -0.066 -0.04533  C -0.058 -0.02  -0.047 0.00133  -0.036 0.016  C -0.028 0.02933  -0.019 0.04133  -0.007 0.05333  C 0.029 0.092  0.065 0.10933  0.075 0.09333  C 0.084 0.07733  0.064 0.03333  0.028 -0.004  C 0.013 -0.02  -0.003 -0.032  -0.016 -0.04  C -0.028 -0.048  -0.043 -0.05467  -0.059 -0.05867  C -0.103 -0.072  -0.141 -0.068  -0.144 -0.04667  C -0.148 -0.02667  -0.115 0  -0.071 0.01333  C -0.051 0.01867  -0.032 0.02133  -0.017 0.02  C -0.004 0.02  0.01 0.01733  0.025 0.01333  C 0.069 0  0.102 -0.028  0.098 -0.048  C 0.095 -0.068  0.057 -0.07333  0.013 -0.06  C -0.008 -0.05333  -0.027 -0.044  -0.04 -0.03333  C -0.051 -0.02533  -0.062 -0.016  -0.074 -0.004  C -0.109 0.03467  -0.13 0.07733  -0.12 0.09333  C -0.111 0.10933  -0.074 0.092  -0.039 0.05467  C -0.022 0.036  -0.008 0.01733  0 0  Z" pathEditMode="relative" ptsTypes="">
                                      <p:cBhvr>
                                        <p:cTn id="18" dur="5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9" presetID="29" presetClass="path" presetSubtype="0" repeatCount="indefinite" accel="50000" decel="50000" fill="hold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Motion origin="layout" path="M 5E-6 -3.7037E-7 C 0.00695 -0.0081 0.01407 -0.0169 0.021 -0.02824 C 0.03993 -0.06042 0.04497 -0.0919 0.03108 -0.09676 C 0.01702 -0.10231 -0.01006 -0.07986 -0.02899 -0.04768 C -0.03906 -0.03056 -0.04496 -0.01458 -0.04704 -0.00231 C -0.04999 0.00718 -0.05104 0.0169 -0.05104 0.02824 C -0.05104 0.06458 -0.03802 0.09468 -0.02292 0.09468 C -0.00798 0.09468 0.00504 0.06458 0.00504 0.02824 C 0.00504 0.01134 0.00209 -0.00486 -0.00295 -0.01597 C -0.00503 -0.02569 -0.01006 -0.03611 -0.01598 -0.04676 C -0.03593 -0.07986 -0.06302 -0.10231 -0.07709 -0.09676 C -0.09097 -0.0912 -0.08593 -0.06042 -0.06597 -0.02731 C -0.05798 -0.01204 -0.04704 0.00093 -0.03593 0.00972 C -0.02795 0.01782 -0.01893 0.025 -0.00694 0.03241 C 0.029 0.05556 0.06494 0.0662 0.07501 0.05648 C 0.08403 0.04676 0.06407 0.02014 0.02795 -0.00231 C 0.01303 -0.01204 -0.00295 -0.01921 -0.01598 -0.02407 C -0.02795 -0.02893 -0.04305 -0.03287 -0.05902 -0.03542 C -0.10296 -0.04352 -0.14098 -0.0412 -0.14393 -0.02824 C -0.14792 -0.01597 -0.11494 -3.7037E-7 -0.071 0.0081 C -0.05104 0.01134 -0.03195 0.01273 -0.01701 0.01204 C -0.00399 0.01204 0.01007 0.01042 0.025 0.0081 C 0.06893 -3.7037E-7 0.10209 -0.0169 0.09792 -0.02893 C 0.09497 -0.0412 0.05695 -0.04444 0.01303 -0.03611 C -0.00798 -0.03218 -0.02709 -0.02662 -0.03993 -0.02014 C -0.05104 -0.01528 -0.06197 -0.00972 -0.07395 -0.00231 C -0.10903 0.02107 -0.13004 0.04676 -0.11997 0.05648 C -0.11094 0.0662 -0.07395 0.05556 -0.03906 0.0331 C -0.02205 0.02176 -0.00798 0.01042 5E-6 -3.7037E-7 Z " pathEditMode="relative" rAng="0" ptsTypes="fffffffffffffffffffffffffffff">
                                      <p:cBhvr>
                                        <p:cTn id="20" dur="5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3" y="-4"/>
                                    </p:animMotion>
                                  </p:childTnLst>
                                </p:cTn>
                              </p:par>
                              <p:par>
                                <p:cTn id="21" presetID="29" presetClass="path" presetSubtype="0" repeatCount="indefinite" accel="50000" decel="50000" fill="hold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Motion origin="layout" path="M 0 0  C 0.007 -0.01333  0.014 -0.028  0.021 -0.04667  C 0.04 -0.1  0.045 -0.152  0.031 -0.16  C 0.017 -0.16933  -0.01 -0.132  -0.029 -0.07867  C -0.039 -0.05067  -0.045 -0.024  -0.047 -0.004  C -0.05 0.012  -0.051 0.028  -0.051 0.04667  C -0.051 0.10667  -0.038 0.156  -0.023 0.156  C -0.008 0.156  0.005 0.10667  0.005 0.04667  C 0.005 0.01867  0.002 -0.008  -0.003 -0.02667  C -0.005 -0.04267  -0.01 -0.06  -0.016 -0.07733  C -0.036 -0.132  -0.063 -0.16933  -0.077 -0.16  C -0.091 -0.15067  -0.086 -0.1  -0.066 -0.04533  C -0.058 -0.02  -0.047 0.00133  -0.036 0.016  C -0.028 0.02933  -0.019 0.04133  -0.007 0.05333  C 0.029 0.092  0.065 0.10933  0.075 0.09333  C 0.084 0.07733  0.064 0.03333  0.028 -0.004  C 0.013 -0.02  -0.003 -0.032  -0.016 -0.04  C -0.028 -0.048  -0.043 -0.05467  -0.059 -0.05867  C -0.103 -0.072  -0.141 -0.068  -0.144 -0.04667  C -0.148 -0.02667  -0.115 0  -0.071 0.01333  C -0.051 0.01867  -0.032 0.02133  -0.017 0.02  C -0.004 0.02  0.01 0.01733  0.025 0.01333  C 0.069 0  0.102 -0.028  0.098 -0.048  C 0.095 -0.068  0.057 -0.07333  0.013 -0.06  C -0.008 -0.05333  -0.027 -0.044  -0.04 -0.03333  C -0.051 -0.02533  -0.062 -0.016  -0.074 -0.004  C -0.109 0.03467  -0.13 0.07733  -0.12 0.09333  C -0.111 0.10933  -0.074 0.092  -0.039 0.05467  C -0.022 0.036  -0.008 0.01733  0 0  Z" pathEditMode="relative" ptsTypes="">
                                      <p:cBhvr>
                                        <p:cTn id="22" dur="5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3" presetID="29" presetClass="path" presetSubtype="0" repeatCount="indefinite" accel="50000" decel="50000" fill="hold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Motion origin="layout" path="M 0 0  C 0.007 -0.01333  0.014 -0.028  0.021 -0.04667  C 0.04 -0.1  0.045 -0.152  0.031 -0.16  C 0.017 -0.16933  -0.01 -0.132  -0.029 -0.07867  C -0.039 -0.05067  -0.045 -0.024  -0.047 -0.004  C -0.05 0.012  -0.051 0.028  -0.051 0.04667  C -0.051 0.10667  -0.038 0.156  -0.023 0.156  C -0.008 0.156  0.005 0.10667  0.005 0.04667  C 0.005 0.01867  0.002 -0.008  -0.003 -0.02667  C -0.005 -0.04267  -0.01 -0.06  -0.016 -0.07733  C -0.036 -0.132  -0.063 -0.16933  -0.077 -0.16  C -0.091 -0.15067  -0.086 -0.1  -0.066 -0.04533  C -0.058 -0.02  -0.047 0.00133  -0.036 0.016  C -0.028 0.02933  -0.019 0.04133  -0.007 0.05333  C 0.029 0.092  0.065 0.10933  0.075 0.09333  C 0.084 0.07733  0.064 0.03333  0.028 -0.004  C 0.013 -0.02  -0.003 -0.032  -0.016 -0.04  C -0.028 -0.048  -0.043 -0.05467  -0.059 -0.05867  C -0.103 -0.072  -0.141 -0.068  -0.144 -0.04667  C -0.148 -0.02667  -0.115 0  -0.071 0.01333  C -0.051 0.01867  -0.032 0.02133  -0.017 0.02  C -0.004 0.02  0.01 0.01733  0.025 0.01333  C 0.069 0  0.102 -0.028  0.098 -0.048  C 0.095 -0.068  0.057 -0.07333  0.013 -0.06  C -0.008 -0.05333  -0.027 -0.044  -0.04 -0.03333  C -0.051 -0.02533  -0.062 -0.016  -0.074 -0.004  C -0.109 0.03467  -0.13 0.07733  -0.12 0.09333  C -0.111 0.10933  -0.074 0.092  -0.039 0.05467  C -0.022 0.036  -0.008 0.01733  0 0  Z" pathEditMode="relative" ptsTypes="">
                                      <p:cBhvr>
                                        <p:cTn id="24" dur="5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000"/>
                            </p:stCondLst>
                            <p:childTnLst>
                              <p:par>
                                <p:cTn id="35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2000"/>
                            </p:stCondLst>
                            <p:childTnLst>
                              <p:par>
                                <p:cTn id="38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3000"/>
                            </p:stCondLst>
                            <p:childTnLst>
                              <p:par>
                                <p:cTn id="41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4000"/>
                            </p:stCondLst>
                            <p:childTnLst>
                              <p:par>
                                <p:cTn id="44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7" name="Picture 2" descr="C:\Users\1\Documents\метали\image_large.jpg"/>
          <p:cNvPicPr>
            <a:picLocks noChangeAspect="1" noChangeArrowheads="1"/>
          </p:cNvPicPr>
          <p:nvPr/>
        </p:nvPicPr>
        <p:blipFill>
          <a:blip r:embed="rId2"/>
          <a:srcRect l="2129" t="9412" r="2129" b="4706"/>
          <a:stretch>
            <a:fillRect/>
          </a:stretch>
        </p:blipFill>
        <p:spPr bwMode="auto">
          <a:xfrm>
            <a:off x="1428750" y="214313"/>
            <a:ext cx="6429375" cy="6429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94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cene3d>
            <a:camera prst="isometricOffAxis1Right"/>
            <a:lightRig rig="threePt" dir="t"/>
          </a:scene3d>
        </p:spPr>
        <p:txBody>
          <a:bodyPr rtlCol="0">
            <a:normAutofit fontScale="90000"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uk-UA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Знаходження в природі</a:t>
            </a:r>
            <a:br>
              <a:rPr lang="uk-UA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</a:br>
            <a:r>
              <a:rPr lang="uk-UA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      лужних металів</a:t>
            </a:r>
            <a:endParaRPr lang="ru-RU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8" name="Содержимое 7"/>
          <p:cNvSpPr>
            <a:spLocks noGrp="1"/>
          </p:cNvSpPr>
          <p:nvPr>
            <p:ph idx="1"/>
          </p:nvPr>
        </p:nvSpPr>
        <p:spPr>
          <a:xfrm rot="20772942">
            <a:off x="514350" y="1820863"/>
            <a:ext cx="6115050" cy="614362"/>
          </a:xfrm>
          <a:prstGeom prst="homePlate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i="1" dirty="0">
                <a:solidFill>
                  <a:schemeClr val="accent4">
                    <a:lumMod val="50000"/>
                  </a:schemeClr>
                </a:solidFill>
              </a:rPr>
              <a:t>NaCl </a:t>
            </a:r>
            <a:r>
              <a:rPr lang="en-US" i="1" dirty="0" smtClean="0">
                <a:solidFill>
                  <a:schemeClr val="accent4">
                    <a:lumMod val="50000"/>
                  </a:schemeClr>
                </a:solidFill>
              </a:rPr>
              <a:t>–</a:t>
            </a:r>
            <a:r>
              <a:rPr lang="uk-UA" i="1" dirty="0" smtClean="0">
                <a:solidFill>
                  <a:schemeClr val="accent4">
                    <a:lumMod val="50000"/>
                  </a:schemeClr>
                </a:solidFill>
              </a:rPr>
              <a:t>кухонна</a:t>
            </a:r>
            <a:r>
              <a:rPr lang="ru-RU" i="1" dirty="0" smtClean="0">
                <a:solidFill>
                  <a:schemeClr val="accent4">
                    <a:lumMod val="50000"/>
                  </a:schemeClr>
                </a:solidFill>
              </a:rPr>
              <a:t> (</a:t>
            </a:r>
            <a:r>
              <a:rPr lang="uk-UA" i="1" dirty="0" smtClean="0">
                <a:solidFill>
                  <a:schemeClr val="accent4">
                    <a:lumMod val="50000"/>
                  </a:schemeClr>
                </a:solidFill>
              </a:rPr>
              <a:t>кам'яна</a:t>
            </a:r>
            <a:r>
              <a:rPr lang="ru-RU" i="1" dirty="0" smtClean="0">
                <a:solidFill>
                  <a:schemeClr val="accent4">
                    <a:lumMod val="50000"/>
                  </a:schemeClr>
                </a:solidFill>
              </a:rPr>
              <a:t>)  </a:t>
            </a:r>
            <a:r>
              <a:rPr lang="uk-UA" i="1" dirty="0" smtClean="0">
                <a:solidFill>
                  <a:schemeClr val="accent4">
                    <a:lumMod val="50000"/>
                  </a:schemeClr>
                </a:solidFill>
              </a:rPr>
              <a:t>сіль</a:t>
            </a:r>
            <a:endParaRPr lang="uk-UA" i="1" dirty="0">
              <a:solidFill>
                <a:schemeClr val="accent4">
                  <a:lumMod val="50000"/>
                </a:schemeClr>
              </a:solidFill>
            </a:endParaRPr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/>
          <a:srcRect b="11929"/>
          <a:stretch>
            <a:fillRect/>
          </a:stretch>
        </p:blipFill>
        <p:spPr bwMode="auto">
          <a:xfrm>
            <a:off x="6929438" y="357188"/>
            <a:ext cx="1643062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Пятиугольник 9"/>
          <p:cNvSpPr/>
          <p:nvPr/>
        </p:nvSpPr>
        <p:spPr>
          <a:xfrm rot="21388555">
            <a:off x="512763" y="2997200"/>
            <a:ext cx="6143625" cy="571500"/>
          </a:xfrm>
          <a:prstGeom prst="homePlate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i="1" dirty="0">
                <a:solidFill>
                  <a:schemeClr val="accent4">
                    <a:lumMod val="50000"/>
                  </a:schemeClr>
                </a:solidFill>
              </a:rPr>
              <a:t>Na</a:t>
            </a:r>
            <a:r>
              <a:rPr lang="en-US" sz="3200" i="1" baseline="-25000" dirty="0">
                <a:solidFill>
                  <a:schemeClr val="accent4">
                    <a:lumMod val="50000"/>
                  </a:schemeClr>
                </a:solidFill>
              </a:rPr>
              <a:t>2</a:t>
            </a:r>
            <a:r>
              <a:rPr lang="en-US" sz="3200" i="1" dirty="0">
                <a:solidFill>
                  <a:schemeClr val="accent4">
                    <a:lumMod val="50000"/>
                  </a:schemeClr>
                </a:solidFill>
              </a:rPr>
              <a:t>SO</a:t>
            </a:r>
            <a:r>
              <a:rPr lang="en-US" sz="3200" i="1" baseline="-25000" dirty="0">
                <a:solidFill>
                  <a:schemeClr val="accent4">
                    <a:lumMod val="50000"/>
                  </a:schemeClr>
                </a:solidFill>
              </a:rPr>
              <a:t>4</a:t>
            </a:r>
            <a:r>
              <a:rPr lang="en-US" sz="3200" i="1" dirty="0">
                <a:solidFill>
                  <a:schemeClr val="accent4">
                    <a:lumMod val="50000"/>
                  </a:schemeClr>
                </a:solidFill>
              </a:rPr>
              <a:t> · 10H</a:t>
            </a:r>
            <a:r>
              <a:rPr lang="en-US" sz="3200" i="1" baseline="-25000" dirty="0">
                <a:solidFill>
                  <a:schemeClr val="accent4">
                    <a:lumMod val="50000"/>
                  </a:schemeClr>
                </a:solidFill>
              </a:rPr>
              <a:t>2</a:t>
            </a:r>
            <a:r>
              <a:rPr lang="en-US" sz="3200" i="1" dirty="0">
                <a:solidFill>
                  <a:schemeClr val="accent4">
                    <a:lumMod val="50000"/>
                  </a:schemeClr>
                </a:solidFill>
              </a:rPr>
              <a:t>O –  </a:t>
            </a:r>
            <a:r>
              <a:rPr lang="ru-RU" sz="3200" i="1" dirty="0">
                <a:solidFill>
                  <a:schemeClr val="accent4">
                    <a:lumMod val="50000"/>
                  </a:schemeClr>
                </a:solidFill>
              </a:rPr>
              <a:t>глауберова </a:t>
            </a:r>
            <a:r>
              <a:rPr lang="uk-UA" sz="3200" i="1" dirty="0">
                <a:solidFill>
                  <a:schemeClr val="accent4">
                    <a:lumMod val="50000"/>
                  </a:schemeClr>
                </a:solidFill>
              </a:rPr>
              <a:t>сіль</a:t>
            </a:r>
          </a:p>
        </p:txBody>
      </p:sp>
      <p:pic>
        <p:nvPicPr>
          <p:cNvPr id="11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000875" y="2071688"/>
            <a:ext cx="1643063" cy="1357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Пятиугольник 11"/>
          <p:cNvSpPr/>
          <p:nvPr/>
        </p:nvSpPr>
        <p:spPr>
          <a:xfrm rot="254615">
            <a:off x="349250" y="4065588"/>
            <a:ext cx="6215063" cy="571500"/>
          </a:xfrm>
          <a:prstGeom prst="homePlate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i="1" dirty="0">
                <a:solidFill>
                  <a:schemeClr val="accent4">
                    <a:lumMod val="50000"/>
                  </a:schemeClr>
                </a:solidFill>
              </a:rPr>
              <a:t>NaCl·KCl –  </a:t>
            </a:r>
            <a:r>
              <a:rPr lang="uk-UA" sz="3200" i="1" dirty="0">
                <a:solidFill>
                  <a:schemeClr val="accent4">
                    <a:lumMod val="50000"/>
                  </a:schemeClr>
                </a:solidFill>
              </a:rPr>
              <a:t>сильвініт</a:t>
            </a:r>
          </a:p>
        </p:txBody>
      </p:sp>
      <p:pic>
        <p:nvPicPr>
          <p:cNvPr id="13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000875" y="3643313"/>
            <a:ext cx="1643063" cy="1357312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14" name="Пятиугольник 13"/>
          <p:cNvSpPr/>
          <p:nvPr/>
        </p:nvSpPr>
        <p:spPr>
          <a:xfrm rot="765908">
            <a:off x="342900" y="5180013"/>
            <a:ext cx="6215063" cy="571500"/>
          </a:xfrm>
          <a:prstGeom prst="homePlate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i="1" dirty="0">
                <a:solidFill>
                  <a:schemeClr val="accent4">
                    <a:lumMod val="50000"/>
                  </a:schemeClr>
                </a:solidFill>
              </a:rPr>
              <a:t>KCl </a:t>
            </a:r>
            <a:r>
              <a:rPr lang="ru-RU" sz="3200" i="1" dirty="0">
                <a:solidFill>
                  <a:schemeClr val="accent4">
                    <a:lumMod val="50000"/>
                  </a:schemeClr>
                </a:solidFill>
              </a:rPr>
              <a:t>· </a:t>
            </a:r>
            <a:r>
              <a:rPr lang="en-US" sz="3200" i="1" dirty="0">
                <a:solidFill>
                  <a:schemeClr val="accent4">
                    <a:lumMod val="50000"/>
                  </a:schemeClr>
                </a:solidFill>
              </a:rPr>
              <a:t>MgCl</a:t>
            </a:r>
            <a:r>
              <a:rPr lang="ru-RU" sz="3200" i="1" dirty="0">
                <a:solidFill>
                  <a:schemeClr val="accent4">
                    <a:lumMod val="50000"/>
                  </a:schemeClr>
                </a:solidFill>
              </a:rPr>
              <a:t> ·</a:t>
            </a:r>
            <a:r>
              <a:rPr lang="uk-UA" sz="3200" i="1" baseline="-25000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3200" i="1" dirty="0">
                <a:solidFill>
                  <a:schemeClr val="accent4">
                    <a:lumMod val="50000"/>
                  </a:schemeClr>
                </a:solidFill>
              </a:rPr>
              <a:t>6H</a:t>
            </a:r>
            <a:r>
              <a:rPr lang="en-US" sz="3200" i="1" baseline="-25000" dirty="0">
                <a:solidFill>
                  <a:schemeClr val="accent4">
                    <a:lumMod val="50000"/>
                  </a:schemeClr>
                </a:solidFill>
              </a:rPr>
              <a:t>2</a:t>
            </a:r>
            <a:r>
              <a:rPr lang="en-US" sz="3200" i="1" dirty="0">
                <a:solidFill>
                  <a:schemeClr val="accent4">
                    <a:lumMod val="50000"/>
                  </a:schemeClr>
                </a:solidFill>
              </a:rPr>
              <a:t>O –  </a:t>
            </a:r>
            <a:r>
              <a:rPr lang="uk-UA" sz="3200" i="1" dirty="0">
                <a:solidFill>
                  <a:schemeClr val="accent4">
                    <a:lumMod val="50000"/>
                  </a:schemeClr>
                </a:solidFill>
              </a:rPr>
              <a:t>карналіт</a:t>
            </a:r>
          </a:p>
        </p:txBody>
      </p:sp>
      <p:pic>
        <p:nvPicPr>
          <p:cNvPr id="15" name="Picture 5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072313" y="5286375"/>
            <a:ext cx="1643062" cy="1357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500"/>
                            </p:stCondLst>
                            <p:childTnLst>
                              <p:par>
                                <p:cTn id="2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0" grpId="0" animBg="1"/>
      <p:bldP spid="12" grpId="0" animBg="1"/>
      <p:bldP spid="1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Заголовок 3"/>
          <p:cNvSpPr>
            <a:spLocks noGrp="1"/>
          </p:cNvSpPr>
          <p:nvPr>
            <p:ph type="title"/>
          </p:nvPr>
        </p:nvSpPr>
        <p:spPr>
          <a:xfrm>
            <a:off x="857250" y="1714500"/>
            <a:ext cx="7286625" cy="500063"/>
          </a:xfrm>
        </p:spPr>
        <p:txBody>
          <a:bodyPr/>
          <a:lstStyle/>
          <a:p>
            <a:pPr eaLnBrk="1" hangingPunct="1"/>
            <a:r>
              <a:rPr lang="uk-UA" sz="2800" i="1" smtClean="0">
                <a:solidFill>
                  <a:srgbClr val="7030A0"/>
                </a:solidFill>
              </a:rPr>
              <a:t>Масова частка елементів у різних об'єктах </a:t>
            </a:r>
            <a:endParaRPr lang="ru-RU" sz="2800" i="1" smtClean="0">
              <a:solidFill>
                <a:srgbClr val="7030A0"/>
              </a:solidFill>
            </a:endParaRPr>
          </a:p>
        </p:txBody>
      </p:sp>
      <p:graphicFrame>
        <p:nvGraphicFramePr>
          <p:cNvPr id="7" name="Рисунок 6"/>
          <p:cNvGraphicFramePr>
            <a:graphicFrameLocks noGrp="1"/>
          </p:cNvGraphicFramePr>
          <p:nvPr>
            <p:ph type="pic" idx="1"/>
          </p:nvPr>
        </p:nvGraphicFramePr>
        <p:xfrm>
          <a:off x="1143000" y="214313"/>
          <a:ext cx="6786563" cy="1452562"/>
        </p:xfrm>
        <a:graphic>
          <a:graphicData uri="http://schemas.openxmlformats.org/drawingml/2006/table">
            <a:tbl>
              <a:tblPr/>
              <a:tblGrid>
                <a:gridCol w="1792658"/>
                <a:gridCol w="2202503"/>
                <a:gridCol w="1391142"/>
                <a:gridCol w="1400306"/>
              </a:tblGrid>
              <a:tr h="500066">
                <a:tc gridSpan="4">
                  <a:txBody>
                    <a:bodyPr/>
                    <a:lstStyle/>
                    <a:p>
                      <a:pPr algn="ctr"/>
                      <a:r>
                        <a:rPr lang="uk-UA" sz="2400" b="1" noProof="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Масова частка Натрію, %</a:t>
                      </a:r>
                      <a:endParaRPr lang="uk-UA" sz="2400" b="1" noProof="0" dirty="0">
                        <a:solidFill>
                          <a:schemeClr val="accent5">
                            <a:lumMod val="50000"/>
                          </a:schemeClr>
                        </a:solidFill>
                      </a:endParaRPr>
                    </a:p>
                  </a:txBody>
                  <a:tcPr marL="68580" marR="6858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76253">
                <a:tc>
                  <a:txBody>
                    <a:bodyPr/>
                    <a:lstStyle/>
                    <a:p>
                      <a:pPr algn="ctr"/>
                      <a:r>
                        <a:rPr lang="uk-UA" sz="2400" b="1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Земна кора</a:t>
                      </a:r>
                    </a:p>
                  </a:txBody>
                  <a:tcPr marL="68580" marR="68580">
                    <a:lnL w="12700" cap="flat" cmpd="sng" algn="ctr">
                      <a:solidFill>
                        <a:srgbClr val="E09A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09A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09A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400" b="1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Морська вода</a:t>
                      </a:r>
                    </a:p>
                  </a:txBody>
                  <a:tcPr marL="68580" marR="68580">
                    <a:lnL w="12700" cap="flat" cmpd="sng" algn="ctr">
                      <a:solidFill>
                        <a:srgbClr val="E09A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AB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AB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400" b="1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Рослини</a:t>
                      </a:r>
                    </a:p>
                  </a:txBody>
                  <a:tcPr marL="68580" marR="68580">
                    <a:lnL w="12700" cap="flat" cmpd="sng" algn="ctr">
                      <a:solidFill>
                        <a:srgbClr val="80AB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AB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AB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400" b="1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Тварини</a:t>
                      </a:r>
                    </a:p>
                  </a:txBody>
                  <a:tcPr marL="68580" marR="68580">
                    <a:lnL w="12700" cap="flat" cmpd="sng" algn="ctr">
                      <a:solidFill>
                        <a:srgbClr val="80AB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AB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AB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476253">
                <a:tc>
                  <a:txBody>
                    <a:bodyPr/>
                    <a:lstStyle/>
                    <a:p>
                      <a:pPr algn="ctr"/>
                      <a:r>
                        <a:rPr lang="uk-UA" sz="2400" b="1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2,6</a:t>
                      </a:r>
                    </a:p>
                  </a:txBody>
                  <a:tcPr marL="68580" marR="68580">
                    <a:lnL w="12700" cap="flat" cmpd="sng" algn="ctr">
                      <a:solidFill>
                        <a:srgbClr val="E0D7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0D7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09A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0D7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400" b="1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1,06</a:t>
                      </a:r>
                    </a:p>
                  </a:txBody>
                  <a:tcPr marL="68580" marR="68580">
                    <a:lnL w="12700" cap="flat" cmpd="sng" algn="ctr">
                      <a:solidFill>
                        <a:srgbClr val="E0D7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AB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AB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AB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400" b="1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0,02</a:t>
                      </a:r>
                    </a:p>
                  </a:txBody>
                  <a:tcPr marL="68580" marR="68580">
                    <a:lnL w="12700" cap="flat" cmpd="sng" algn="ctr">
                      <a:solidFill>
                        <a:srgbClr val="80AB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AB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AB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AB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400" b="1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0,1</a:t>
                      </a:r>
                    </a:p>
                  </a:txBody>
                  <a:tcPr marL="68580" marR="68580">
                    <a:lnL w="12700" cap="flat" cmpd="sng" algn="ctr">
                      <a:solidFill>
                        <a:srgbClr val="80AB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AB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AB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AB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6" name="Текст 5"/>
          <p:cNvSpPr>
            <a:spLocks noGrp="1"/>
          </p:cNvSpPr>
          <p:nvPr>
            <p:ph type="body" sz="half" idx="2"/>
          </p:nvPr>
        </p:nvSpPr>
        <p:spPr>
          <a:xfrm>
            <a:off x="214313" y="4143375"/>
            <a:ext cx="8715375" cy="2714625"/>
          </a:xfrm>
        </p:spPr>
        <p:txBody>
          <a:bodyPr rtlCol="0">
            <a:noAutofit/>
          </a:bodyPr>
          <a:lstStyle/>
          <a:p>
            <a:pPr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uk-UA" sz="2100" b="1" i="1" dirty="0" smtClean="0">
                <a:solidFill>
                  <a:schemeClr val="accent2">
                    <a:lumMod val="50000"/>
                  </a:schemeClr>
                </a:solidFill>
              </a:rPr>
              <a:t>     Натрій і Калій є найважливішими біоєлементами. Натрій – один із найважливіших елементів для мінерального обміну тварин і людини. Катіони Натрію беруть участь у підтримці осмотичного тиску та кислотно-лужної рівноваги, у проведенні нервових імпульсів. Катіони Калію беруть участь у генерації та проведенні біоелектричних потенціалів у нервах і м’язах, у регуляції скорочень серця й інших м’язів, підтримують осмотичний тиск у клітинах, активують деякі ферменти.</a:t>
            </a:r>
            <a:endParaRPr lang="ru-RU" sz="2100" b="1" i="1" dirty="0">
              <a:solidFill>
                <a:schemeClr val="accent2">
                  <a:lumMod val="50000"/>
                </a:schemeClr>
              </a:solidFill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1785938" y="2214563"/>
          <a:ext cx="5473700" cy="1885950"/>
        </p:xfrm>
        <a:graphic>
          <a:graphicData uri="http://schemas.openxmlformats.org/drawingml/2006/table">
            <a:tbl>
              <a:tblPr/>
              <a:tblGrid>
                <a:gridCol w="1431925"/>
                <a:gridCol w="1760855"/>
                <a:gridCol w="1111250"/>
                <a:gridCol w="1169670"/>
              </a:tblGrid>
              <a:tr h="0">
                <a:tc gridSpan="4">
                  <a:txBody>
                    <a:bodyPr/>
                    <a:lstStyle/>
                    <a:p>
                      <a:pPr algn="ctr"/>
                      <a:r>
                        <a:rPr lang="uk-UA" sz="2400" b="1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Масова частка Калію, %</a:t>
                      </a:r>
                    </a:p>
                  </a:txBody>
                  <a:tcPr marL="68580" marR="6858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uk-UA" sz="2400" b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Земна кора</a:t>
                      </a:r>
                    </a:p>
                  </a:txBody>
                  <a:tcPr marL="68580" marR="68580">
                    <a:lnL w="12700" cap="flat" cmpd="sng" algn="ctr">
                      <a:solidFill>
                        <a:srgbClr val="A06E3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06E3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06E3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400" b="1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Морська вода</a:t>
                      </a:r>
                    </a:p>
                  </a:txBody>
                  <a:tcPr marL="68580" marR="68580">
                    <a:lnL w="12700" cap="flat" cmpd="sng" algn="ctr">
                      <a:solidFill>
                        <a:srgbClr val="A06E3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F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F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400" b="1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Рослини</a:t>
                      </a:r>
                    </a:p>
                  </a:txBody>
                  <a:tcPr marL="68580" marR="68580">
                    <a:lnL w="12700" cap="flat" cmpd="sng" algn="ctr">
                      <a:solidFill>
                        <a:srgbClr val="80F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F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F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400" b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Тварини</a:t>
                      </a:r>
                    </a:p>
                  </a:txBody>
                  <a:tcPr marL="68580" marR="68580">
                    <a:lnL w="12700" cap="flat" cmpd="sng" algn="ctr">
                      <a:solidFill>
                        <a:srgbClr val="80F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F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F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605800">
                <a:tc>
                  <a:txBody>
                    <a:bodyPr/>
                    <a:lstStyle/>
                    <a:p>
                      <a:pPr algn="ctr"/>
                      <a:r>
                        <a:rPr lang="uk-UA" sz="2400" b="1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2,5</a:t>
                      </a:r>
                    </a:p>
                  </a:txBody>
                  <a:tcPr marL="68580" marR="68580">
                    <a:lnL w="12700" cap="flat" cmpd="sng" algn="ctr">
                      <a:solidFill>
                        <a:srgbClr val="C089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89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06E3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89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400" b="1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0,04</a:t>
                      </a:r>
                    </a:p>
                  </a:txBody>
                  <a:tcPr marL="68580" marR="68580">
                    <a:lnL w="12700" cap="flat" cmpd="sng" algn="ctr">
                      <a:solidFill>
                        <a:srgbClr val="C089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F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F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F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400" b="1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0,3</a:t>
                      </a:r>
                    </a:p>
                  </a:txBody>
                  <a:tcPr marL="68580" marR="68580">
                    <a:lnL w="12700" cap="flat" cmpd="sng" algn="ctr">
                      <a:solidFill>
                        <a:srgbClr val="80F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F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F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F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400" b="1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0,27</a:t>
                      </a:r>
                    </a:p>
                  </a:txBody>
                  <a:tcPr marL="68580" marR="68580">
                    <a:lnL w="12700" cap="flat" cmpd="sng" algn="ctr">
                      <a:solidFill>
                        <a:srgbClr val="80F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F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F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F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15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5" grpId="0"/>
      <p:bldP spid="6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/>
          <p:nvPr/>
        </p:nvSpPr>
        <p:spPr>
          <a:xfrm>
            <a:off x="2000232" y="0"/>
            <a:ext cx="5467330" cy="1323439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4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2"/>
                </a:solidFill>
                <a:effectLst>
                  <a:reflection blurRad="12700" stA="28000" endPos="45000" dist="1000" dir="5400000" sy="-100000" algn="bl" rotWithShape="0"/>
                </a:effectLst>
                <a:latin typeface="+mn-lt"/>
              </a:rPr>
              <a:t>Способи одержання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4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2"/>
                </a:solidFill>
                <a:effectLst>
                  <a:reflection blurRad="12700" stA="28000" endPos="45000" dist="1000" dir="5400000" sy="-100000" algn="bl" rotWithShape="0"/>
                </a:effectLst>
                <a:latin typeface="+mn-lt"/>
              </a:rPr>
              <a:t>лужних металів </a:t>
            </a:r>
          </a:p>
        </p:txBody>
      </p:sp>
      <p:sp>
        <p:nvSpPr>
          <p:cNvPr id="22530" name="Rectangle 5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51" name="Скругленный прямоугольник 50"/>
          <p:cNvSpPr/>
          <p:nvPr/>
        </p:nvSpPr>
        <p:spPr>
          <a:xfrm>
            <a:off x="4429125" y="1571625"/>
            <a:ext cx="4500563" cy="4429125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53" name="Прямоугольник 52"/>
          <p:cNvSpPr/>
          <p:nvPr/>
        </p:nvSpPr>
        <p:spPr>
          <a:xfrm>
            <a:off x="4857752" y="1785926"/>
            <a:ext cx="3607070" cy="83099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24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  <a:latin typeface="+mn-lt"/>
              </a:rPr>
              <a:t>електроліз расплаву солі</a:t>
            </a:r>
          </a:p>
        </p:txBody>
      </p:sp>
      <p:sp>
        <p:nvSpPr>
          <p:cNvPr id="55" name="Блок-схема: магнитный диск 54"/>
          <p:cNvSpPr/>
          <p:nvPr/>
        </p:nvSpPr>
        <p:spPr>
          <a:xfrm>
            <a:off x="5572125" y="4000500"/>
            <a:ext cx="2357438" cy="2000250"/>
          </a:xfrm>
          <a:prstGeom prst="flowChartMagneticDisk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58" name="Блок-схема: магнитный диск 57"/>
          <p:cNvSpPr/>
          <p:nvPr/>
        </p:nvSpPr>
        <p:spPr>
          <a:xfrm>
            <a:off x="5572125" y="3857625"/>
            <a:ext cx="2357438" cy="785813"/>
          </a:xfrm>
          <a:prstGeom prst="flowChartMagneticDis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60" name="Прямоугольник 59"/>
          <p:cNvSpPr/>
          <p:nvPr/>
        </p:nvSpPr>
        <p:spPr>
          <a:xfrm>
            <a:off x="7429500" y="3643313"/>
            <a:ext cx="285750" cy="192881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61" name="Прямоугольник 60"/>
          <p:cNvSpPr/>
          <p:nvPr/>
        </p:nvSpPr>
        <p:spPr>
          <a:xfrm>
            <a:off x="5857875" y="3571875"/>
            <a:ext cx="285750" cy="192881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cxnSp>
        <p:nvCxnSpPr>
          <p:cNvPr id="63" name="Shape 62"/>
          <p:cNvCxnSpPr>
            <a:stCxn id="60" idx="0"/>
          </p:cNvCxnSpPr>
          <p:nvPr/>
        </p:nvCxnSpPr>
        <p:spPr>
          <a:xfrm rot="5400000" flipH="1" flipV="1">
            <a:off x="8180388" y="3036888"/>
            <a:ext cx="1587" cy="1214437"/>
          </a:xfrm>
          <a:prstGeom prst="curvedConnector4">
            <a:avLst>
              <a:gd name="adj1" fmla="val 14395470"/>
              <a:gd name="adj2" fmla="val 58894"/>
            </a:avLst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hape 70"/>
          <p:cNvCxnSpPr>
            <a:stCxn id="61" idx="0"/>
          </p:cNvCxnSpPr>
          <p:nvPr/>
        </p:nvCxnSpPr>
        <p:spPr>
          <a:xfrm rot="16200000" flipH="1" flipV="1">
            <a:off x="5572125" y="3286125"/>
            <a:ext cx="142875" cy="714375"/>
          </a:xfrm>
          <a:prstGeom prst="curvedConnector4">
            <a:avLst>
              <a:gd name="adj1" fmla="val -159999"/>
              <a:gd name="adj2" fmla="val 65120"/>
            </a:avLst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Плюс 74"/>
          <p:cNvSpPr/>
          <p:nvPr/>
        </p:nvSpPr>
        <p:spPr>
          <a:xfrm>
            <a:off x="4786313" y="3286125"/>
            <a:ext cx="428625" cy="500063"/>
          </a:xfrm>
          <a:prstGeom prst="mathPlus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76" name="Минус 75"/>
          <p:cNvSpPr/>
          <p:nvPr/>
        </p:nvSpPr>
        <p:spPr>
          <a:xfrm>
            <a:off x="8429625" y="3357563"/>
            <a:ext cx="428625" cy="142875"/>
          </a:xfrm>
          <a:prstGeom prst="mathMinus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77" name="Плюс 76"/>
          <p:cNvSpPr/>
          <p:nvPr/>
        </p:nvSpPr>
        <p:spPr>
          <a:xfrm>
            <a:off x="5929313" y="3714750"/>
            <a:ext cx="142875" cy="142875"/>
          </a:xfrm>
          <a:prstGeom prst="mathPlus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78" name="Плюс 77"/>
          <p:cNvSpPr/>
          <p:nvPr/>
        </p:nvSpPr>
        <p:spPr>
          <a:xfrm>
            <a:off x="5929313" y="3929063"/>
            <a:ext cx="142875" cy="142875"/>
          </a:xfrm>
          <a:prstGeom prst="mathPlus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79" name="Плюс 78"/>
          <p:cNvSpPr/>
          <p:nvPr/>
        </p:nvSpPr>
        <p:spPr>
          <a:xfrm>
            <a:off x="5929313" y="4143375"/>
            <a:ext cx="142875" cy="142875"/>
          </a:xfrm>
          <a:prstGeom prst="mathPlus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80" name="Плюс 79"/>
          <p:cNvSpPr/>
          <p:nvPr/>
        </p:nvSpPr>
        <p:spPr>
          <a:xfrm>
            <a:off x="5929313" y="4357688"/>
            <a:ext cx="142875" cy="142875"/>
          </a:xfrm>
          <a:prstGeom prst="mathPlus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81" name="Плюс 80"/>
          <p:cNvSpPr/>
          <p:nvPr/>
        </p:nvSpPr>
        <p:spPr>
          <a:xfrm>
            <a:off x="5929313" y="4572000"/>
            <a:ext cx="142875" cy="142875"/>
          </a:xfrm>
          <a:prstGeom prst="mathPlus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82" name="Плюс 81"/>
          <p:cNvSpPr/>
          <p:nvPr/>
        </p:nvSpPr>
        <p:spPr>
          <a:xfrm>
            <a:off x="5929313" y="4786313"/>
            <a:ext cx="142875" cy="142875"/>
          </a:xfrm>
          <a:prstGeom prst="mathPlus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83" name="Плюс 82"/>
          <p:cNvSpPr/>
          <p:nvPr/>
        </p:nvSpPr>
        <p:spPr>
          <a:xfrm>
            <a:off x="5929313" y="5000625"/>
            <a:ext cx="142875" cy="142875"/>
          </a:xfrm>
          <a:prstGeom prst="mathPlus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84" name="Плюс 83"/>
          <p:cNvSpPr/>
          <p:nvPr/>
        </p:nvSpPr>
        <p:spPr>
          <a:xfrm>
            <a:off x="5929313" y="5214938"/>
            <a:ext cx="142875" cy="142875"/>
          </a:xfrm>
          <a:prstGeom prst="mathPlus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85" name="Минус 84"/>
          <p:cNvSpPr/>
          <p:nvPr/>
        </p:nvSpPr>
        <p:spPr>
          <a:xfrm>
            <a:off x="7500938" y="3786188"/>
            <a:ext cx="142875" cy="46037"/>
          </a:xfrm>
          <a:prstGeom prst="mathMinus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86" name="Минус 85"/>
          <p:cNvSpPr/>
          <p:nvPr/>
        </p:nvSpPr>
        <p:spPr>
          <a:xfrm>
            <a:off x="7500938" y="3929063"/>
            <a:ext cx="142875" cy="46037"/>
          </a:xfrm>
          <a:prstGeom prst="mathMinus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87" name="Минус 86"/>
          <p:cNvSpPr/>
          <p:nvPr/>
        </p:nvSpPr>
        <p:spPr>
          <a:xfrm>
            <a:off x="7500938" y="4071938"/>
            <a:ext cx="142875" cy="46037"/>
          </a:xfrm>
          <a:prstGeom prst="mathMinus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88" name="Минус 87"/>
          <p:cNvSpPr/>
          <p:nvPr/>
        </p:nvSpPr>
        <p:spPr>
          <a:xfrm>
            <a:off x="7500938" y="4286250"/>
            <a:ext cx="142875" cy="46038"/>
          </a:xfrm>
          <a:prstGeom prst="mathMinus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89" name="Минус 88"/>
          <p:cNvSpPr/>
          <p:nvPr/>
        </p:nvSpPr>
        <p:spPr>
          <a:xfrm>
            <a:off x="7500938" y="4429125"/>
            <a:ext cx="142875" cy="46038"/>
          </a:xfrm>
          <a:prstGeom prst="mathMinus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90" name="Минус 89"/>
          <p:cNvSpPr/>
          <p:nvPr/>
        </p:nvSpPr>
        <p:spPr>
          <a:xfrm>
            <a:off x="7500938" y="4572000"/>
            <a:ext cx="142875" cy="46038"/>
          </a:xfrm>
          <a:prstGeom prst="mathMinus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91" name="Минус 90"/>
          <p:cNvSpPr/>
          <p:nvPr/>
        </p:nvSpPr>
        <p:spPr>
          <a:xfrm>
            <a:off x="7500938" y="4714875"/>
            <a:ext cx="142875" cy="46038"/>
          </a:xfrm>
          <a:prstGeom prst="mathMinus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92" name="Минус 91"/>
          <p:cNvSpPr/>
          <p:nvPr/>
        </p:nvSpPr>
        <p:spPr>
          <a:xfrm>
            <a:off x="7500938" y="4857750"/>
            <a:ext cx="142875" cy="46038"/>
          </a:xfrm>
          <a:prstGeom prst="mathMinus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93" name="Минус 92"/>
          <p:cNvSpPr/>
          <p:nvPr/>
        </p:nvSpPr>
        <p:spPr>
          <a:xfrm>
            <a:off x="7500938" y="5000625"/>
            <a:ext cx="142875" cy="46038"/>
          </a:xfrm>
          <a:prstGeom prst="mathMinus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94" name="Минус 93"/>
          <p:cNvSpPr/>
          <p:nvPr/>
        </p:nvSpPr>
        <p:spPr>
          <a:xfrm>
            <a:off x="7500938" y="5143500"/>
            <a:ext cx="142875" cy="46038"/>
          </a:xfrm>
          <a:prstGeom prst="mathMinus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95" name="Минус 94"/>
          <p:cNvSpPr/>
          <p:nvPr/>
        </p:nvSpPr>
        <p:spPr>
          <a:xfrm>
            <a:off x="7500938" y="5286375"/>
            <a:ext cx="142875" cy="46038"/>
          </a:xfrm>
          <a:prstGeom prst="mathMinus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grpSp>
        <p:nvGrpSpPr>
          <p:cNvPr id="3" name="Группа 104"/>
          <p:cNvGrpSpPr>
            <a:grpSpLocks/>
          </p:cNvGrpSpPr>
          <p:nvPr/>
        </p:nvGrpSpPr>
        <p:grpSpPr bwMode="auto">
          <a:xfrm>
            <a:off x="6357938" y="5500688"/>
            <a:ext cx="428625" cy="285750"/>
            <a:chOff x="6215074" y="6286520"/>
            <a:chExt cx="428628" cy="285752"/>
          </a:xfrm>
        </p:grpSpPr>
        <p:sp>
          <p:nvSpPr>
            <p:cNvPr id="106" name="Овал 105"/>
            <p:cNvSpPr/>
            <p:nvPr/>
          </p:nvSpPr>
          <p:spPr>
            <a:xfrm>
              <a:off x="6286511" y="6286520"/>
              <a:ext cx="285752" cy="28575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/>
            </a:p>
          </p:txBody>
        </p:sp>
        <p:sp>
          <p:nvSpPr>
            <p:cNvPr id="22586" name="TextBox 106"/>
            <p:cNvSpPr txBox="1">
              <a:spLocks noChangeArrowheads="1"/>
            </p:cNvSpPr>
            <p:nvPr/>
          </p:nvSpPr>
          <p:spPr bwMode="auto">
            <a:xfrm>
              <a:off x="6215074" y="6286520"/>
              <a:ext cx="428628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200" b="1">
                  <a:latin typeface="Calibri" pitchFamily="34" charset="0"/>
                </a:rPr>
                <a:t>Na</a:t>
              </a:r>
              <a:r>
                <a:rPr lang="en-US" sz="1200" b="1" baseline="30000">
                  <a:latin typeface="Calibri" pitchFamily="34" charset="0"/>
                </a:rPr>
                <a:t>+</a:t>
              </a:r>
              <a:endParaRPr lang="ru-RU" sz="1200" b="1">
                <a:latin typeface="Calibri" pitchFamily="34" charset="0"/>
              </a:endParaRPr>
            </a:p>
          </p:txBody>
        </p:sp>
      </p:grpSp>
      <p:grpSp>
        <p:nvGrpSpPr>
          <p:cNvPr id="4" name="Группа 107"/>
          <p:cNvGrpSpPr>
            <a:grpSpLocks/>
          </p:cNvGrpSpPr>
          <p:nvPr/>
        </p:nvGrpSpPr>
        <p:grpSpPr bwMode="auto">
          <a:xfrm>
            <a:off x="6643688" y="5000625"/>
            <a:ext cx="428625" cy="285750"/>
            <a:chOff x="6215074" y="6286520"/>
            <a:chExt cx="428628" cy="285752"/>
          </a:xfrm>
        </p:grpSpPr>
        <p:sp>
          <p:nvSpPr>
            <p:cNvPr id="109" name="Овал 108"/>
            <p:cNvSpPr/>
            <p:nvPr/>
          </p:nvSpPr>
          <p:spPr>
            <a:xfrm>
              <a:off x="6286511" y="6286520"/>
              <a:ext cx="285752" cy="28575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/>
            </a:p>
          </p:txBody>
        </p:sp>
        <p:sp>
          <p:nvSpPr>
            <p:cNvPr id="22584" name="TextBox 109"/>
            <p:cNvSpPr txBox="1">
              <a:spLocks noChangeArrowheads="1"/>
            </p:cNvSpPr>
            <p:nvPr/>
          </p:nvSpPr>
          <p:spPr bwMode="auto">
            <a:xfrm>
              <a:off x="6215074" y="6286520"/>
              <a:ext cx="428628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200" b="1">
                  <a:latin typeface="Calibri" pitchFamily="34" charset="0"/>
                </a:rPr>
                <a:t>Na</a:t>
              </a:r>
              <a:r>
                <a:rPr lang="en-US" sz="1200" b="1" baseline="30000">
                  <a:latin typeface="Calibri" pitchFamily="34" charset="0"/>
                </a:rPr>
                <a:t>+</a:t>
              </a:r>
              <a:endParaRPr lang="ru-RU" sz="1200" b="1">
                <a:latin typeface="Calibri" pitchFamily="34" charset="0"/>
              </a:endParaRPr>
            </a:p>
          </p:txBody>
        </p:sp>
      </p:grpSp>
      <p:grpSp>
        <p:nvGrpSpPr>
          <p:cNvPr id="5" name="Группа 110"/>
          <p:cNvGrpSpPr>
            <a:grpSpLocks/>
          </p:cNvGrpSpPr>
          <p:nvPr/>
        </p:nvGrpSpPr>
        <p:grpSpPr bwMode="auto">
          <a:xfrm>
            <a:off x="6929438" y="5500688"/>
            <a:ext cx="428625" cy="285750"/>
            <a:chOff x="6215074" y="6286520"/>
            <a:chExt cx="428628" cy="285752"/>
          </a:xfrm>
        </p:grpSpPr>
        <p:sp>
          <p:nvSpPr>
            <p:cNvPr id="112" name="Овал 111"/>
            <p:cNvSpPr/>
            <p:nvPr/>
          </p:nvSpPr>
          <p:spPr>
            <a:xfrm>
              <a:off x="6286511" y="6286520"/>
              <a:ext cx="285752" cy="28575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/>
            </a:p>
          </p:txBody>
        </p:sp>
        <p:sp>
          <p:nvSpPr>
            <p:cNvPr id="22582" name="TextBox 112"/>
            <p:cNvSpPr txBox="1">
              <a:spLocks noChangeArrowheads="1"/>
            </p:cNvSpPr>
            <p:nvPr/>
          </p:nvSpPr>
          <p:spPr bwMode="auto">
            <a:xfrm>
              <a:off x="6215074" y="6286520"/>
              <a:ext cx="428628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200" b="1">
                  <a:latin typeface="Calibri" pitchFamily="34" charset="0"/>
                </a:rPr>
                <a:t>Na</a:t>
              </a:r>
              <a:r>
                <a:rPr lang="en-US" sz="1200" b="1" baseline="30000">
                  <a:latin typeface="Calibri" pitchFamily="34" charset="0"/>
                </a:rPr>
                <a:t>+</a:t>
              </a:r>
              <a:endParaRPr lang="ru-RU" sz="1200" b="1">
                <a:latin typeface="Calibri" pitchFamily="34" charset="0"/>
              </a:endParaRPr>
            </a:p>
          </p:txBody>
        </p:sp>
      </p:grpSp>
      <p:grpSp>
        <p:nvGrpSpPr>
          <p:cNvPr id="6" name="Группа 113"/>
          <p:cNvGrpSpPr>
            <a:grpSpLocks/>
          </p:cNvGrpSpPr>
          <p:nvPr/>
        </p:nvGrpSpPr>
        <p:grpSpPr bwMode="auto">
          <a:xfrm>
            <a:off x="6357938" y="4786313"/>
            <a:ext cx="428625" cy="285750"/>
            <a:chOff x="6215074" y="6286520"/>
            <a:chExt cx="428628" cy="285752"/>
          </a:xfrm>
        </p:grpSpPr>
        <p:sp>
          <p:nvSpPr>
            <p:cNvPr id="115" name="Овал 114"/>
            <p:cNvSpPr/>
            <p:nvPr/>
          </p:nvSpPr>
          <p:spPr>
            <a:xfrm>
              <a:off x="6286511" y="6286520"/>
              <a:ext cx="285752" cy="28575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/>
            </a:p>
          </p:txBody>
        </p:sp>
        <p:sp>
          <p:nvSpPr>
            <p:cNvPr id="22580" name="TextBox 115"/>
            <p:cNvSpPr txBox="1">
              <a:spLocks noChangeArrowheads="1"/>
            </p:cNvSpPr>
            <p:nvPr/>
          </p:nvSpPr>
          <p:spPr bwMode="auto">
            <a:xfrm>
              <a:off x="6215074" y="6286520"/>
              <a:ext cx="428628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200" b="1">
                  <a:latin typeface="Calibri" pitchFamily="34" charset="0"/>
                </a:rPr>
                <a:t>Na</a:t>
              </a:r>
              <a:r>
                <a:rPr lang="en-US" sz="1200" b="1" baseline="30000">
                  <a:latin typeface="Calibri" pitchFamily="34" charset="0"/>
                </a:rPr>
                <a:t>+</a:t>
              </a:r>
              <a:endParaRPr lang="ru-RU" sz="1200" b="1">
                <a:latin typeface="Calibri" pitchFamily="34" charset="0"/>
              </a:endParaRPr>
            </a:p>
          </p:txBody>
        </p:sp>
      </p:grpSp>
      <p:grpSp>
        <p:nvGrpSpPr>
          <p:cNvPr id="7" name="Группа 118"/>
          <p:cNvGrpSpPr>
            <a:grpSpLocks/>
          </p:cNvGrpSpPr>
          <p:nvPr/>
        </p:nvGrpSpPr>
        <p:grpSpPr bwMode="auto">
          <a:xfrm>
            <a:off x="6215063" y="5143500"/>
            <a:ext cx="428625" cy="285750"/>
            <a:chOff x="4562856" y="3357562"/>
            <a:chExt cx="428628" cy="286143"/>
          </a:xfrm>
        </p:grpSpPr>
        <p:sp>
          <p:nvSpPr>
            <p:cNvPr id="120" name="Овал 119"/>
            <p:cNvSpPr/>
            <p:nvPr/>
          </p:nvSpPr>
          <p:spPr>
            <a:xfrm>
              <a:off x="4572381" y="3357562"/>
              <a:ext cx="285752" cy="286143"/>
            </a:xfrm>
            <a:prstGeom prst="ellipse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/>
            </a:p>
          </p:txBody>
        </p:sp>
        <p:sp>
          <p:nvSpPr>
            <p:cNvPr id="22578" name="TextBox 120"/>
            <p:cNvSpPr txBox="1">
              <a:spLocks noChangeArrowheads="1"/>
            </p:cNvSpPr>
            <p:nvPr/>
          </p:nvSpPr>
          <p:spPr bwMode="auto">
            <a:xfrm>
              <a:off x="4562856" y="3366706"/>
              <a:ext cx="428628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200" b="1">
                  <a:latin typeface="Calibri" pitchFamily="34" charset="0"/>
                </a:rPr>
                <a:t>Cl</a:t>
              </a:r>
              <a:r>
                <a:rPr lang="en-US" sz="1200" b="1" baseline="30000">
                  <a:latin typeface="Calibri" pitchFamily="34" charset="0"/>
                </a:rPr>
                <a:t>-</a:t>
              </a:r>
              <a:endParaRPr lang="ru-RU" sz="1200" b="1">
                <a:latin typeface="Calibri" pitchFamily="34" charset="0"/>
              </a:endParaRPr>
            </a:p>
          </p:txBody>
        </p:sp>
      </p:grpSp>
      <p:grpSp>
        <p:nvGrpSpPr>
          <p:cNvPr id="8" name="Группа 121"/>
          <p:cNvGrpSpPr>
            <a:grpSpLocks/>
          </p:cNvGrpSpPr>
          <p:nvPr/>
        </p:nvGrpSpPr>
        <p:grpSpPr bwMode="auto">
          <a:xfrm>
            <a:off x="7000875" y="4786313"/>
            <a:ext cx="428625" cy="285750"/>
            <a:chOff x="4562856" y="3357562"/>
            <a:chExt cx="428628" cy="286143"/>
          </a:xfrm>
        </p:grpSpPr>
        <p:sp>
          <p:nvSpPr>
            <p:cNvPr id="123" name="Овал 122"/>
            <p:cNvSpPr/>
            <p:nvPr/>
          </p:nvSpPr>
          <p:spPr>
            <a:xfrm>
              <a:off x="4572381" y="3357562"/>
              <a:ext cx="285752" cy="286143"/>
            </a:xfrm>
            <a:prstGeom prst="ellipse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/>
            </a:p>
          </p:txBody>
        </p:sp>
        <p:sp>
          <p:nvSpPr>
            <p:cNvPr id="22576" name="TextBox 123"/>
            <p:cNvSpPr txBox="1">
              <a:spLocks noChangeArrowheads="1"/>
            </p:cNvSpPr>
            <p:nvPr/>
          </p:nvSpPr>
          <p:spPr bwMode="auto">
            <a:xfrm>
              <a:off x="4562856" y="3366706"/>
              <a:ext cx="428628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200" b="1">
                  <a:latin typeface="Calibri" pitchFamily="34" charset="0"/>
                </a:rPr>
                <a:t>Cl</a:t>
              </a:r>
              <a:r>
                <a:rPr lang="en-US" sz="1200" b="1" baseline="30000">
                  <a:latin typeface="Calibri" pitchFamily="34" charset="0"/>
                </a:rPr>
                <a:t>-</a:t>
              </a:r>
              <a:endParaRPr lang="ru-RU" sz="1200" b="1">
                <a:latin typeface="Calibri" pitchFamily="34" charset="0"/>
              </a:endParaRPr>
            </a:p>
          </p:txBody>
        </p:sp>
      </p:grpSp>
      <p:grpSp>
        <p:nvGrpSpPr>
          <p:cNvPr id="9" name="Группа 124"/>
          <p:cNvGrpSpPr>
            <a:grpSpLocks/>
          </p:cNvGrpSpPr>
          <p:nvPr/>
        </p:nvGrpSpPr>
        <p:grpSpPr bwMode="auto">
          <a:xfrm>
            <a:off x="6929438" y="5143500"/>
            <a:ext cx="428625" cy="285750"/>
            <a:chOff x="4562856" y="3357562"/>
            <a:chExt cx="428628" cy="286143"/>
          </a:xfrm>
        </p:grpSpPr>
        <p:sp>
          <p:nvSpPr>
            <p:cNvPr id="126" name="Овал 125"/>
            <p:cNvSpPr/>
            <p:nvPr/>
          </p:nvSpPr>
          <p:spPr>
            <a:xfrm>
              <a:off x="4572381" y="3357562"/>
              <a:ext cx="285752" cy="286143"/>
            </a:xfrm>
            <a:prstGeom prst="ellipse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/>
            </a:p>
          </p:txBody>
        </p:sp>
        <p:sp>
          <p:nvSpPr>
            <p:cNvPr id="22574" name="TextBox 126"/>
            <p:cNvSpPr txBox="1">
              <a:spLocks noChangeArrowheads="1"/>
            </p:cNvSpPr>
            <p:nvPr/>
          </p:nvSpPr>
          <p:spPr bwMode="auto">
            <a:xfrm>
              <a:off x="4562856" y="3366706"/>
              <a:ext cx="428628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200" b="1">
                  <a:latin typeface="Calibri" pitchFamily="34" charset="0"/>
                </a:rPr>
                <a:t>Cl</a:t>
              </a:r>
              <a:r>
                <a:rPr lang="en-US" sz="1200" b="1" baseline="30000">
                  <a:latin typeface="Calibri" pitchFamily="34" charset="0"/>
                </a:rPr>
                <a:t>-</a:t>
              </a:r>
              <a:endParaRPr lang="ru-RU" sz="1200" b="1">
                <a:latin typeface="Calibri" pitchFamily="34" charset="0"/>
              </a:endParaRPr>
            </a:p>
          </p:txBody>
        </p:sp>
      </p:grpSp>
      <p:grpSp>
        <p:nvGrpSpPr>
          <p:cNvPr id="10" name="Группа 127"/>
          <p:cNvGrpSpPr>
            <a:grpSpLocks/>
          </p:cNvGrpSpPr>
          <p:nvPr/>
        </p:nvGrpSpPr>
        <p:grpSpPr bwMode="auto">
          <a:xfrm>
            <a:off x="5929313" y="5572125"/>
            <a:ext cx="428625" cy="285750"/>
            <a:chOff x="4562856" y="3357562"/>
            <a:chExt cx="428628" cy="286143"/>
          </a:xfrm>
        </p:grpSpPr>
        <p:sp>
          <p:nvSpPr>
            <p:cNvPr id="129" name="Овал 128"/>
            <p:cNvSpPr/>
            <p:nvPr/>
          </p:nvSpPr>
          <p:spPr>
            <a:xfrm>
              <a:off x="4572381" y="3357562"/>
              <a:ext cx="285752" cy="286143"/>
            </a:xfrm>
            <a:prstGeom prst="ellipse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/>
            </a:p>
          </p:txBody>
        </p:sp>
        <p:sp>
          <p:nvSpPr>
            <p:cNvPr id="22572" name="TextBox 129"/>
            <p:cNvSpPr txBox="1">
              <a:spLocks noChangeArrowheads="1"/>
            </p:cNvSpPr>
            <p:nvPr/>
          </p:nvSpPr>
          <p:spPr bwMode="auto">
            <a:xfrm>
              <a:off x="4562856" y="3366706"/>
              <a:ext cx="428628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200" b="1">
                  <a:latin typeface="Calibri" pitchFamily="34" charset="0"/>
                </a:rPr>
                <a:t>Cl</a:t>
              </a:r>
              <a:r>
                <a:rPr lang="en-US" sz="1200" b="1" baseline="30000">
                  <a:latin typeface="Calibri" pitchFamily="34" charset="0"/>
                </a:rPr>
                <a:t>-</a:t>
              </a:r>
              <a:endParaRPr lang="ru-RU" sz="1200" b="1">
                <a:latin typeface="Calibri" pitchFamily="34" charset="0"/>
              </a:endParaRPr>
            </a:p>
          </p:txBody>
        </p:sp>
      </p:grpSp>
      <p:sp>
        <p:nvSpPr>
          <p:cNvPr id="96" name="Прямоугольник 95"/>
          <p:cNvSpPr/>
          <p:nvPr/>
        </p:nvSpPr>
        <p:spPr>
          <a:xfrm>
            <a:off x="0" y="2357438"/>
            <a:ext cx="4572000" cy="3540125"/>
          </a:xfrm>
          <a:prstGeom prst="rect">
            <a:avLst/>
          </a:prstGeom>
        </p:spPr>
        <p:txBody>
          <a:bodyPr>
            <a:spAutoFit/>
          </a:bodyPr>
          <a:lstStyle/>
          <a:p>
            <a:pPr marL="457200" indent="-45720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dirty="0">
                <a:solidFill>
                  <a:schemeClr val="tx2">
                    <a:lumMod val="50000"/>
                  </a:schemeClr>
                </a:solidFill>
                <a:latin typeface="+mn-lt"/>
              </a:rPr>
              <a:t> 2NaCl = 2Na + Cl₂</a:t>
            </a:r>
            <a:endParaRPr lang="uk-UA" sz="3200" b="1" dirty="0">
              <a:solidFill>
                <a:schemeClr val="tx2">
                  <a:lumMod val="50000"/>
                </a:schemeClr>
              </a:solidFill>
              <a:latin typeface="+mn-lt"/>
            </a:endParaRPr>
          </a:p>
          <a:p>
            <a:pPr marL="457200" indent="-457200"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uk-UA" sz="3200" b="1" dirty="0">
              <a:solidFill>
                <a:schemeClr val="tx2">
                  <a:lumMod val="50000"/>
                </a:schemeClr>
              </a:solidFill>
              <a:latin typeface="+mn-lt"/>
            </a:endParaRPr>
          </a:p>
          <a:p>
            <a:pPr marL="457200" indent="-45720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3200" b="1" dirty="0">
                <a:solidFill>
                  <a:schemeClr val="tx2">
                    <a:lumMod val="50000"/>
                  </a:schemeClr>
                </a:solidFill>
                <a:latin typeface="+mn-lt"/>
              </a:rPr>
              <a:t>Відновлення катіонів</a:t>
            </a:r>
            <a:endParaRPr lang="en-US" sz="3200" b="1" dirty="0">
              <a:solidFill>
                <a:schemeClr val="tx2">
                  <a:lumMod val="50000"/>
                </a:schemeClr>
              </a:solidFill>
              <a:latin typeface="+mn-lt"/>
            </a:endParaRPr>
          </a:p>
          <a:p>
            <a:pPr marL="457200" indent="-45720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3200" b="1" dirty="0">
                <a:solidFill>
                  <a:schemeClr val="tx2">
                    <a:lumMod val="50000"/>
                  </a:schemeClr>
                </a:solidFill>
                <a:latin typeface="+mn-lt"/>
              </a:rPr>
              <a:t>На катоді: </a:t>
            </a:r>
            <a:r>
              <a:rPr lang="en-US" sz="3200" b="1" i="1" dirty="0">
                <a:solidFill>
                  <a:schemeClr val="tx2">
                    <a:lumMod val="50000"/>
                  </a:schemeClr>
                </a:solidFill>
                <a:latin typeface="+mn-lt"/>
              </a:rPr>
              <a:t>Na⁺ + e⁻→ Na°</a:t>
            </a:r>
            <a:endParaRPr lang="uk-UA" sz="3200" b="1" i="1" dirty="0">
              <a:solidFill>
                <a:schemeClr val="tx2">
                  <a:lumMod val="50000"/>
                </a:schemeClr>
              </a:solidFill>
              <a:latin typeface="+mn-lt"/>
            </a:endParaRPr>
          </a:p>
          <a:p>
            <a:pPr marL="457200" indent="-457200"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uk-UA" sz="3200" b="1" dirty="0">
              <a:solidFill>
                <a:schemeClr val="tx2">
                  <a:lumMod val="50000"/>
                </a:schemeClr>
              </a:solidFill>
              <a:latin typeface="+mn-lt"/>
            </a:endParaRPr>
          </a:p>
          <a:p>
            <a:pPr marL="457200" indent="-45720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3200" b="1" dirty="0">
                <a:solidFill>
                  <a:schemeClr val="tx2">
                    <a:lumMod val="50000"/>
                  </a:schemeClr>
                </a:solidFill>
                <a:latin typeface="+mn-lt"/>
              </a:rPr>
              <a:t>Окиснення аніонів</a:t>
            </a:r>
            <a:endParaRPr lang="ru-RU" sz="3200" b="1" dirty="0">
              <a:solidFill>
                <a:schemeClr val="tx2">
                  <a:lumMod val="50000"/>
                </a:schemeClr>
              </a:solidFill>
              <a:latin typeface="+mn-lt"/>
            </a:endParaRPr>
          </a:p>
          <a:p>
            <a:pPr marL="457200" indent="-45720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3200" b="1" dirty="0">
                <a:solidFill>
                  <a:schemeClr val="tx2">
                    <a:lumMod val="50000"/>
                  </a:schemeClr>
                </a:solidFill>
                <a:latin typeface="+mn-lt"/>
              </a:rPr>
              <a:t>На аноді</a:t>
            </a:r>
            <a:r>
              <a:rPr lang="uk-UA" sz="3200" b="1" i="1" dirty="0">
                <a:solidFill>
                  <a:schemeClr val="tx2">
                    <a:lumMod val="50000"/>
                  </a:schemeClr>
                </a:solidFill>
                <a:latin typeface="+mn-lt"/>
              </a:rPr>
              <a:t>: </a:t>
            </a:r>
            <a:r>
              <a:rPr lang="en-US" sz="3200" b="1" i="1" dirty="0">
                <a:solidFill>
                  <a:schemeClr val="tx2">
                    <a:lumMod val="50000"/>
                  </a:schemeClr>
                </a:solidFill>
                <a:latin typeface="+mn-lt"/>
              </a:rPr>
              <a:t>Cl⁻ - e⁻→ Cl°</a:t>
            </a:r>
            <a:endParaRPr lang="ru-RU" sz="3200" b="1" i="1" dirty="0">
              <a:solidFill>
                <a:schemeClr val="tx2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22569" name="Заголовок 97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99" name="Подзаголовок 98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82" dur="20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83" dur="20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4" dur="20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86" dur="20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87" dur="20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8" dur="20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61111E-6 3.7037E-7 L -0.00798 -0.03148 " pathEditMode="relative" ptsTypes="AA">
                                      <p:cBhvr>
                                        <p:cTn id="92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93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61111E-6 6.66667E-6 L -0.01562 6.66667E-6 " pathEditMode="relative" ptsTypes="AA">
                                      <p:cBhvr>
                                        <p:cTn id="94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95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-3.7037E-6 L -0.10226 -3.7037E-6 " pathEditMode="relative" ptsTypes="AA">
                                      <p:cBhvr>
                                        <p:cTn id="9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97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6.66667E-6 L -0.10226 0.02107 " pathEditMode="relative" ptsTypes="AA">
                                      <p:cBhvr>
                                        <p:cTn id="98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99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-4.44444E-6 L 0.0316 -0.02106 " pathEditMode="relative" ptsTypes="AA">
                                      <p:cBhvr>
                                        <p:cTn id="10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01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889E-6 -4.44444E-6 L 0.11823 -0.04213 " pathEditMode="relative" ptsTypes="AA">
                                      <p:cBhvr>
                                        <p:cTn id="102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03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88889E-6 -3.7037E-6 L 0.10243 -3.7037E-6 " pathEditMode="relative" ptsTypes="AA">
                                      <p:cBhvr>
                                        <p:cTn id="104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05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6 4.81481E-6 L 0.08663 4.81481E-6 " pathEditMode="relative" ptsTypes="AA">
                                      <p:cBhvr>
                                        <p:cTn id="10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" grpId="0" animBg="1"/>
      <p:bldP spid="55" grpId="0" animBg="1"/>
      <p:bldP spid="58" grpId="0" animBg="1"/>
      <p:bldP spid="60" grpId="0" animBg="1"/>
      <p:bldP spid="61" grpId="0" animBg="1"/>
      <p:bldP spid="75" grpId="0" animBg="1"/>
      <p:bldP spid="76" grpId="0" animBg="1"/>
      <p:bldP spid="77" grpId="0" animBg="1"/>
      <p:bldP spid="78" grpId="0" animBg="1"/>
      <p:bldP spid="79" grpId="0" animBg="1"/>
      <p:bldP spid="80" grpId="0" animBg="1"/>
      <p:bldP spid="81" grpId="0" animBg="1"/>
      <p:bldP spid="82" grpId="0" animBg="1"/>
      <p:bldP spid="83" grpId="0" animBg="1"/>
      <p:bldP spid="84" grpId="0" animBg="1"/>
      <p:bldP spid="85" grpId="0" animBg="1"/>
      <p:bldP spid="86" grpId="0" animBg="1"/>
      <p:bldP spid="87" grpId="0" animBg="1"/>
      <p:bldP spid="88" grpId="0" animBg="1"/>
      <p:bldP spid="89" grpId="0" animBg="1"/>
      <p:bldP spid="90" grpId="0" animBg="1"/>
      <p:bldP spid="91" grpId="0" animBg="1"/>
      <p:bldP spid="92" grpId="0" animBg="1"/>
      <p:bldP spid="93" grpId="0" animBg="1"/>
      <p:bldP spid="94" grpId="0" animBg="1"/>
      <p:bldP spid="95" grpId="0" animBg="1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599</TotalTime>
  <Words>411</Words>
  <Application>Microsoft Office PowerPoint</Application>
  <PresentationFormat>Экран (4:3)</PresentationFormat>
  <Paragraphs>163</Paragraphs>
  <Slides>11</Slides>
  <Notes>3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Шаблон оформления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4" baseType="lpstr">
      <vt:lpstr>Arial</vt:lpstr>
      <vt:lpstr>Calibri</vt:lpstr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Масова частка елементів у різних об'єктах </vt:lpstr>
      <vt:lpstr>Слайд 9</vt:lpstr>
      <vt:lpstr>Слайд 10</vt:lpstr>
      <vt:lpstr>Слайд 11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Лужні метали. Натрій і Калій. Оксиди, гідроксиди, солі Натрію й Калію</dc:title>
  <dc:creator>1</dc:creator>
  <cp:lastModifiedBy>Makas</cp:lastModifiedBy>
  <cp:revision>56</cp:revision>
  <dcterms:created xsi:type="dcterms:W3CDTF">2011-10-28T18:21:36Z</dcterms:created>
  <dcterms:modified xsi:type="dcterms:W3CDTF">2012-04-23T17:55:14Z</dcterms:modified>
</cp:coreProperties>
</file>