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2" r:id="rId2"/>
    <p:sldId id="273" r:id="rId3"/>
    <p:sldId id="274" r:id="rId4"/>
    <p:sldId id="259" r:id="rId5"/>
    <p:sldId id="260" r:id="rId6"/>
    <p:sldId id="261" r:id="rId7"/>
    <p:sldId id="263" r:id="rId8"/>
    <p:sldId id="262" r:id="rId9"/>
    <p:sldId id="277" r:id="rId10"/>
    <p:sldId id="278" r:id="rId11"/>
    <p:sldId id="287" r:id="rId12"/>
    <p:sldId id="280" r:id="rId13"/>
    <p:sldId id="282" r:id="rId14"/>
    <p:sldId id="271" r:id="rId15"/>
    <p:sldId id="270" r:id="rId16"/>
    <p:sldId id="288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6" autoAdjust="0"/>
    <p:restoredTop sz="86448" autoAdjust="0"/>
  </p:normalViewPr>
  <p:slideViewPr>
    <p:cSldViewPr>
      <p:cViewPr varScale="1">
        <p:scale>
          <a:sx n="70" d="100"/>
          <a:sy n="70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AADD-99A3-4AA5-8714-4253C99509D5}" type="datetimeFigureOut">
              <a:rPr lang="uk-UA" smtClean="0"/>
              <a:pPr/>
              <a:t>17.06.2009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AE984-C3CB-49EB-BD65-B0FFD07EB37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785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AE984-C3CB-49EB-BD65-B0FFD07EB377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55A6-BC7E-4FC6-9A6C-3698A268B627}" type="datetimeFigureOut">
              <a:rPr lang="uk-UA" smtClean="0"/>
              <a:pPr/>
              <a:t>17.06.2009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A2C8-FD2A-4AFB-9FF0-A111A0B0A32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688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55A6-BC7E-4FC6-9A6C-3698A268B627}" type="datetimeFigureOut">
              <a:rPr lang="uk-UA" smtClean="0"/>
              <a:pPr/>
              <a:t>17.06.2009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A2C8-FD2A-4AFB-9FF0-A111A0B0A3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3688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55A6-BC7E-4FC6-9A6C-3698A268B627}" type="datetimeFigureOut">
              <a:rPr lang="uk-UA" smtClean="0"/>
              <a:pPr/>
              <a:t>17.06.2009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A2C8-FD2A-4AFB-9FF0-A111A0B0A3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3688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55A6-BC7E-4FC6-9A6C-3698A268B627}" type="datetimeFigureOut">
              <a:rPr lang="uk-UA" smtClean="0"/>
              <a:pPr/>
              <a:t>17.06.2009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A2C8-FD2A-4AFB-9FF0-A111A0B0A3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3688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55A6-BC7E-4FC6-9A6C-3698A268B627}" type="datetimeFigureOut">
              <a:rPr lang="uk-UA" smtClean="0"/>
              <a:pPr/>
              <a:t>17.06.2009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A2C8-FD2A-4AFB-9FF0-A111A0B0A3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688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55A6-BC7E-4FC6-9A6C-3698A268B627}" type="datetimeFigureOut">
              <a:rPr lang="uk-UA" smtClean="0"/>
              <a:pPr/>
              <a:t>17.06.2009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A2C8-FD2A-4AFB-9FF0-A111A0B0A3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3688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55A6-BC7E-4FC6-9A6C-3698A268B627}" type="datetimeFigureOut">
              <a:rPr lang="uk-UA" smtClean="0"/>
              <a:pPr/>
              <a:t>17.06.2009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A2C8-FD2A-4AFB-9FF0-A111A0B0A3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3688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55A6-BC7E-4FC6-9A6C-3698A268B627}" type="datetimeFigureOut">
              <a:rPr lang="uk-UA" smtClean="0"/>
              <a:pPr/>
              <a:t>17.06.2009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A2C8-FD2A-4AFB-9FF0-A111A0B0A3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3688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55A6-BC7E-4FC6-9A6C-3698A268B627}" type="datetimeFigureOut">
              <a:rPr lang="uk-UA" smtClean="0"/>
              <a:pPr/>
              <a:t>17.06.2009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A2C8-FD2A-4AFB-9FF0-A111A0B0A3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3688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55A6-BC7E-4FC6-9A6C-3698A268B627}" type="datetimeFigureOut">
              <a:rPr lang="uk-UA" smtClean="0"/>
              <a:pPr/>
              <a:t>17.06.2009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A2C8-FD2A-4AFB-9FF0-A111A0B0A32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3688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A9755A6-BC7E-4FC6-9A6C-3698A268B627}" type="datetimeFigureOut">
              <a:rPr lang="uk-UA" smtClean="0"/>
              <a:pPr/>
              <a:t>17.06.2009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B5CA2C8-FD2A-4AFB-9FF0-A111A0B0A3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688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9755A6-BC7E-4FC6-9A6C-3698A268B627}" type="datetimeFigureOut">
              <a:rPr lang="uk-UA" smtClean="0"/>
              <a:pPr/>
              <a:t>17.06.2009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5CA2C8-FD2A-4AFB-9FF0-A111A0B0A32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3688">
    <p:dissolv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2.jpeg"/><Relationship Id="rId5" Type="http://schemas.openxmlformats.org/officeDocument/2006/relationships/image" Target="../media/image6.gi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9" y="5229200"/>
            <a:ext cx="4032448" cy="1628800"/>
          </a:xfrm>
        </p:spPr>
        <p:txBody>
          <a:bodyPr>
            <a:normAutofit fontScale="90000"/>
          </a:bodyPr>
          <a:lstStyle/>
          <a:p>
            <a:pPr algn="r"/>
            <a:r>
              <a:rPr lang="uk-UA" sz="2800" dirty="0" smtClean="0"/>
              <a:t>Урок в 7 класі </a:t>
            </a:r>
            <a:br>
              <a:rPr lang="uk-UA" sz="2800" dirty="0" smtClean="0"/>
            </a:br>
            <a:r>
              <a:rPr lang="uk-UA" sz="2800" dirty="0" smtClean="0"/>
              <a:t>КЗ </a:t>
            </a:r>
            <a:r>
              <a:rPr lang="uk-UA" sz="2800" dirty="0" err="1" smtClean="0"/>
              <a:t>Верхівцевського</a:t>
            </a:r>
            <a:r>
              <a:rPr lang="uk-UA" sz="2800" dirty="0" smtClean="0"/>
              <a:t> НВК</a:t>
            </a:r>
            <a:br>
              <a:rPr lang="uk-UA" sz="2800" dirty="0" smtClean="0"/>
            </a:br>
            <a:r>
              <a:rPr lang="uk-UA" sz="2800" dirty="0" smtClean="0"/>
              <a:t>учитель хімії Кукса Н.М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7894806" cy="1800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uk-U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D:\ANTN02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4672013" cy="33956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908720"/>
            <a:ext cx="5256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Ферум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. Залізо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428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Хімічні властивості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2564904"/>
            <a:ext cx="8022336" cy="39604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1.Окислення</a:t>
            </a:r>
            <a:r>
              <a:rPr lang="ru-RU" sz="2800" dirty="0"/>
              <a:t>:</a:t>
            </a:r>
          </a:p>
          <a:p>
            <a:r>
              <a:rPr lang="ru-RU" sz="2800" dirty="0" smtClean="0"/>
              <a:t>2</a:t>
            </a:r>
            <a:r>
              <a:rPr lang="en-US" sz="2800" dirty="0"/>
              <a:t>Fe + O2 =2FeO (</a:t>
            </a:r>
            <a:r>
              <a:rPr lang="ru-RU" sz="2800" dirty="0" err="1"/>
              <a:t>ферум</a:t>
            </a:r>
            <a:r>
              <a:rPr lang="ru-RU" sz="2800" dirty="0"/>
              <a:t>(</a:t>
            </a:r>
            <a:r>
              <a:rPr lang="en-US" sz="2800" dirty="0"/>
              <a:t>II) </a:t>
            </a:r>
            <a:r>
              <a:rPr lang="ru-RU" sz="2800" dirty="0"/>
              <a:t>оксид)</a:t>
            </a:r>
          </a:p>
          <a:p>
            <a:r>
              <a:rPr lang="ru-RU" sz="2800" dirty="0"/>
              <a:t>2</a:t>
            </a:r>
            <a:r>
              <a:rPr lang="en-US" sz="2800" dirty="0"/>
              <a:t>Fe  + 3O2 =2Fe2O3 (</a:t>
            </a:r>
            <a:r>
              <a:rPr lang="ru-RU" sz="2800" dirty="0" err="1"/>
              <a:t>ферум</a:t>
            </a:r>
            <a:r>
              <a:rPr lang="ru-RU" sz="2800" dirty="0"/>
              <a:t>(</a:t>
            </a:r>
            <a:r>
              <a:rPr lang="en-US" sz="2800" dirty="0"/>
              <a:t>III)</a:t>
            </a:r>
            <a:r>
              <a:rPr lang="ru-RU" sz="2800" dirty="0"/>
              <a:t>оксид)</a:t>
            </a:r>
          </a:p>
          <a:p>
            <a:r>
              <a:rPr lang="ru-RU" sz="2800" dirty="0"/>
              <a:t>2.Взаємодіє з водою:</a:t>
            </a:r>
          </a:p>
          <a:p>
            <a:r>
              <a:rPr lang="ru-RU" sz="2800" dirty="0"/>
              <a:t>      </a:t>
            </a:r>
            <a:r>
              <a:rPr lang="en-US" sz="2800" dirty="0" smtClean="0"/>
              <a:t>3</a:t>
            </a:r>
            <a:r>
              <a:rPr lang="ru-RU" sz="2800" dirty="0" smtClean="0"/>
              <a:t> </a:t>
            </a:r>
            <a:r>
              <a:rPr lang="en-US" sz="2800" dirty="0"/>
              <a:t>Fe </a:t>
            </a:r>
            <a:r>
              <a:rPr lang="en-US" sz="2800" dirty="0" smtClean="0"/>
              <a:t>+4 </a:t>
            </a:r>
            <a:r>
              <a:rPr lang="en-US" sz="2800" dirty="0"/>
              <a:t>H2O =</a:t>
            </a:r>
            <a:r>
              <a:rPr lang="en-US" sz="2800" dirty="0" smtClean="0"/>
              <a:t>Fe3O4 +4 </a:t>
            </a:r>
            <a:r>
              <a:rPr lang="en-US" sz="2800" dirty="0"/>
              <a:t>H2</a:t>
            </a:r>
          </a:p>
          <a:p>
            <a:r>
              <a:rPr lang="en-US" sz="2800" dirty="0"/>
              <a:t>3 . </a:t>
            </a:r>
            <a:r>
              <a:rPr lang="ru-RU" sz="2800" dirty="0" err="1"/>
              <a:t>Взаємодіє</a:t>
            </a:r>
            <a:r>
              <a:rPr lang="ru-RU" sz="2800" dirty="0"/>
              <a:t> з </a:t>
            </a:r>
            <a:r>
              <a:rPr lang="ru-RU" sz="2800" dirty="0" err="1"/>
              <a:t>неметалами</a:t>
            </a:r>
            <a:r>
              <a:rPr lang="ru-RU" sz="2800" dirty="0"/>
              <a:t>:</a:t>
            </a:r>
          </a:p>
          <a:p>
            <a:r>
              <a:rPr lang="ru-RU" sz="2800" dirty="0"/>
              <a:t>      </a:t>
            </a:r>
            <a:r>
              <a:rPr lang="en-US" sz="2800" dirty="0"/>
              <a:t>Fe + S = </a:t>
            </a:r>
            <a:r>
              <a:rPr lang="en-US" sz="2800" dirty="0" err="1"/>
              <a:t>FeS</a:t>
            </a:r>
            <a:endParaRPr lang="en-US" sz="2800" dirty="0"/>
          </a:p>
          <a:p>
            <a:r>
              <a:rPr lang="en-US" sz="2800" dirty="0"/>
              <a:t>      4Fe + 3C </a:t>
            </a:r>
            <a:r>
              <a:rPr lang="en-US" sz="2800" dirty="0" smtClean="0"/>
              <a:t>= Fe4C3</a:t>
            </a:r>
            <a:endParaRPr lang="uk-UA" sz="2800" dirty="0" smtClean="0"/>
          </a:p>
          <a:p>
            <a:r>
              <a:rPr lang="uk-UA" sz="2800" dirty="0" smtClean="0"/>
              <a:t>4.Корозія:</a:t>
            </a:r>
            <a:r>
              <a:rPr lang="en-US" sz="2800" dirty="0" smtClean="0"/>
              <a:t>     4Fe+6H2O+3O2=4(Fe(OH)3</a:t>
            </a:r>
            <a:endParaRPr lang="en-US" sz="2800" dirty="0" smtClean="0"/>
          </a:p>
          <a:p>
            <a:pPr algn="r"/>
            <a:endParaRPr lang="en-US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34738440"/>
      </p:ext>
    </p:extLst>
  </p:cSld>
  <p:clrMapOvr>
    <a:masterClrMapping/>
  </p:clrMapOvr>
  <p:transition advClick="0" advTm="3688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Добувають</a:t>
            </a:r>
            <a:r>
              <a:rPr lang="ru-RU" dirty="0"/>
              <a:t> </a:t>
            </a:r>
            <a:r>
              <a:rPr lang="ru-RU" dirty="0" err="1"/>
              <a:t>залізо</a:t>
            </a:r>
            <a:r>
              <a:rPr lang="ru-RU" dirty="0"/>
              <a:t> з </a:t>
            </a:r>
            <a:r>
              <a:rPr lang="ru-RU" dirty="0" err="1"/>
              <a:t>залізної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доменних</a:t>
            </a:r>
            <a:r>
              <a:rPr lang="ru-RU" dirty="0"/>
              <a:t> печах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47813"/>
            <a:ext cx="7620000" cy="504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6180514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КЗ </a:t>
            </a:r>
            <a:r>
              <a:rPr lang="ru-RU" dirty="0" err="1"/>
              <a:t>Верхівцевський</a:t>
            </a:r>
            <a:r>
              <a:rPr lang="ru-RU" dirty="0"/>
              <a:t> НВК</a:t>
            </a:r>
          </a:p>
        </p:txBody>
      </p:sp>
    </p:spTree>
    <p:extLst>
      <p:ext uri="{BB962C8B-B14F-4D97-AF65-F5344CB8AC3E}">
        <p14:creationId xmlns:p14="http://schemas.microsoft.com/office/powerpoint/2010/main" xmlns="" val="572390816"/>
      </p:ext>
    </p:extLst>
  </p:cSld>
  <p:clrMapOvr>
    <a:masterClrMapping/>
  </p:clrMapOvr>
  <p:transition advClick="0" advTm="3688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еталургия\5b571cc78c3dd6461cfad56fcd32ce04-ca5ce7f76b61285a47e2be342cacb1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533900" cy="6858000"/>
          </a:xfrm>
          <a:prstGeom prst="rect">
            <a:avLst/>
          </a:prstGeom>
          <a:noFill/>
        </p:spPr>
      </p:pic>
      <p:pic>
        <p:nvPicPr>
          <p:cNvPr id="7171" name="Picture 3" descr="D:\металургия\5b571cc78c3dd6461cfad56fcd32ce04-bacdfcac128bd54bedab58e12b22ee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000108"/>
            <a:ext cx="4762500" cy="265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533900" y="214290"/>
            <a:ext cx="4342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даль уходит круто серпантин дорог.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Край железорудный – город Кривой Рог.</a:t>
            </a:r>
          </a:p>
          <a:p>
            <a:endParaRPr lang="uk-UA" dirty="0">
              <a:solidFill>
                <a:prstClr val="black"/>
              </a:solidFill>
            </a:endParaRPr>
          </a:p>
        </p:txBody>
      </p:sp>
      <p:pic>
        <p:nvPicPr>
          <p:cNvPr id="5" name="Picture 2" descr="D:\металургия\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57834"/>
            <a:ext cx="1500166" cy="1500166"/>
          </a:xfrm>
          <a:prstGeom prst="rect">
            <a:avLst/>
          </a:prstGeom>
          <a:noFill/>
        </p:spPr>
      </p:pic>
      <p:pic>
        <p:nvPicPr>
          <p:cNvPr id="1026" name="Picture 2" descr="D:\металургия\S60085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86190"/>
            <a:ext cx="4262434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177674" y="6500810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КЗ </a:t>
            </a:r>
            <a:r>
              <a:rPr lang="ru-RU" dirty="0" err="1"/>
              <a:t>Верхівцевський</a:t>
            </a:r>
            <a:r>
              <a:rPr lang="ru-RU" dirty="0"/>
              <a:t> НВК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28182424"/>
      </p:ext>
    </p:extLst>
  </p:cSld>
  <p:clrMapOvr>
    <a:masterClrMapping/>
  </p:clrMapOvr>
  <p:transition advTm="1560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06" y="6350"/>
            <a:ext cx="9144000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6165304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КЗ </a:t>
            </a:r>
            <a:r>
              <a:rPr lang="ru-RU" dirty="0" err="1"/>
              <a:t>Верхівцевський</a:t>
            </a:r>
            <a:r>
              <a:rPr lang="ru-RU" dirty="0"/>
              <a:t> НВК</a:t>
            </a:r>
          </a:p>
        </p:txBody>
      </p:sp>
    </p:spTree>
    <p:extLst>
      <p:ext uri="{BB962C8B-B14F-4D97-AF65-F5344CB8AC3E}">
        <p14:creationId xmlns:p14="http://schemas.microsoft.com/office/powerpoint/2010/main" xmlns="" val="3528941931"/>
      </p:ext>
    </p:extLst>
  </p:cSld>
  <p:clrMapOvr>
    <a:masterClrMapping/>
  </p:clrMapOvr>
  <p:transition advClick="0" advTm="3688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Рисунки\Картинки 24.04.2009\1024x0768\1024x0768\1024x0768_0123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76"/>
            <a:ext cx="9144000" cy="6858776"/>
          </a:xfrm>
          <a:prstGeom prst="rect">
            <a:avLst/>
          </a:prstGeom>
          <a:noFill/>
        </p:spPr>
      </p:pic>
      <p:pic>
        <p:nvPicPr>
          <p:cNvPr id="4" name="Picture 7" descr="F:\Рисунки\Анимация диск от 22.09.2009\Анимации\1169832361_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357562"/>
            <a:ext cx="2286000" cy="3048000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5857884" y="214290"/>
            <a:ext cx="2286016" cy="5476892"/>
            <a:chOff x="5857884" y="214290"/>
            <a:chExt cx="2286016" cy="5476892"/>
          </a:xfrm>
        </p:grpSpPr>
        <p:pic>
          <p:nvPicPr>
            <p:cNvPr id="5" name="Picture 8" descr="F:\Рисунки\Анимация диск от 22.09.2009\Анимации\184905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7884" y="214290"/>
              <a:ext cx="2286016" cy="30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3" descr="F:\Рисунки\Анимация диск от 22.09.2009\Анимации\opr003W9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7884" y="2643182"/>
              <a:ext cx="2286000" cy="30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571472" y="1214422"/>
            <a:ext cx="81049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Дівчина піднялася на високу гору.</a:t>
            </a:r>
          </a:p>
          <a:p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небі почали збиратися важкі чорні хмари.</a:t>
            </a:r>
          </a:p>
          <a:p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Загримів грім. Заблищали блискавки.</a:t>
            </a:r>
          </a:p>
          <a:p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Стало темно, як уночі, лише блискавки освітлювали</a:t>
            </a:r>
          </a:p>
          <a:p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Самотню постать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дівчини 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горі.</a:t>
            </a:r>
          </a:p>
          <a:p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Почалася злива.</a:t>
            </a:r>
          </a:p>
          <a:p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Дощ тривав три дні і три ночі.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6220896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КЗ </a:t>
            </a:r>
            <a:r>
              <a:rPr lang="ru-RU" dirty="0" err="1">
                <a:solidFill>
                  <a:schemeClr val="bg1"/>
                </a:solidFill>
              </a:rPr>
              <a:t>Верхівцевський</a:t>
            </a:r>
            <a:r>
              <a:rPr lang="ru-RU" dirty="0">
                <a:solidFill>
                  <a:schemeClr val="bg1"/>
                </a:solidFill>
              </a:rPr>
              <a:t> НВК</a:t>
            </a:r>
          </a:p>
        </p:txBody>
      </p:sp>
    </p:spTree>
    <p:custDataLst>
      <p:tags r:id="rId1"/>
    </p:custDataLst>
  </p:cSld>
  <p:clrMapOvr>
    <a:masterClrMapping/>
  </p:clrMapOvr>
  <p:transition advTm="1906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еталургия\S6008548.JPG"/>
          <p:cNvPicPr>
            <a:picLocks noChangeAspect="1" noChangeArrowheads="1"/>
          </p:cNvPicPr>
          <p:nvPr/>
        </p:nvPicPr>
        <p:blipFill rotWithShape="1">
          <a:blip r:embed="rId3" cstate="print"/>
          <a:srcRect b="9714"/>
          <a:stretch/>
        </p:blipFill>
        <p:spPr bwMode="auto">
          <a:xfrm>
            <a:off x="-71438" y="80459"/>
            <a:ext cx="9144000" cy="6834713"/>
          </a:xfrm>
          <a:prstGeom prst="rect">
            <a:avLst/>
          </a:prstGeom>
          <a:noFill/>
        </p:spPr>
      </p:pic>
      <p:pic>
        <p:nvPicPr>
          <p:cNvPr id="2" name="Picture 5" descr="F:\Рисунки\Анимация диск от 22.09.2009\Анимации\opr003S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560548"/>
            <a:ext cx="1928794" cy="257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" descr="F:\Рисунки\Анимация диск от 22.09.2009\Анимации\opr003R8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1500174"/>
            <a:ext cx="2286000" cy="30480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D:\металургия\S60085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8738" y="4560548"/>
            <a:ext cx="3105150" cy="23288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D:\металургия\S600856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428868"/>
            <a:ext cx="2133600" cy="284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214282" y="642918"/>
            <a:ext cx="7454063" cy="440120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тільки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злива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припинилася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почала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оживати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природа.</a:t>
            </a:r>
          </a:p>
          <a:p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Рудана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зникла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назавжди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У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багатьох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місцях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з'явилися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скелі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виходом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поверхню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родовищ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залізної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руди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Кажуть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кров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Рудани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перетворилася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руду.</a:t>
            </a:r>
          </a:p>
          <a:p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Тому,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хто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знайде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серце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відкриються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земні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багатства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5628" y="6465381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КЗ </a:t>
            </a:r>
            <a:r>
              <a:rPr lang="ru-RU" dirty="0" err="1">
                <a:solidFill>
                  <a:schemeClr val="bg1"/>
                </a:solidFill>
              </a:rPr>
              <a:t>Верхівцевський</a:t>
            </a:r>
            <a:r>
              <a:rPr lang="ru-RU" dirty="0">
                <a:solidFill>
                  <a:schemeClr val="bg1"/>
                </a:solidFill>
              </a:rPr>
              <a:t> НВК</a:t>
            </a:r>
          </a:p>
        </p:txBody>
      </p:sp>
    </p:spTree>
    <p:custDataLst>
      <p:tags r:id="rId1"/>
    </p:custDataLst>
  </p:cSld>
  <p:clrMapOvr>
    <a:masterClrMapping/>
  </p:clrMapOvr>
  <p:transition advTm="2478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017E-7 L -0.39375 -0.0104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Застосування заліза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6228020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КЗ </a:t>
            </a:r>
            <a:r>
              <a:rPr lang="ru-RU" dirty="0" err="1"/>
              <a:t>Верхівцевський</a:t>
            </a:r>
            <a:r>
              <a:rPr lang="ru-RU" dirty="0"/>
              <a:t> НВК</a:t>
            </a:r>
          </a:p>
        </p:txBody>
      </p:sp>
    </p:spTree>
    <p:extLst>
      <p:ext uri="{BB962C8B-B14F-4D97-AF65-F5344CB8AC3E}">
        <p14:creationId xmlns:p14="http://schemas.microsoft.com/office/powerpoint/2010/main" xmlns="" val="187608854"/>
      </p:ext>
    </p:extLst>
  </p:cSld>
  <p:clrMapOvr>
    <a:masterClrMapping/>
  </p:clrMapOvr>
  <p:transition advClick="0" advTm="3688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Значення заліза в </a:t>
            </a:r>
            <a:r>
              <a:rPr lang="uk-UA" dirty="0" err="1" smtClean="0"/>
              <a:t>тжиттєдіяльності</a:t>
            </a:r>
            <a:r>
              <a:rPr lang="uk-UA" dirty="0" smtClean="0"/>
              <a:t> людини.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0" y="2090257"/>
            <a:ext cx="3020758" cy="30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1997839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Без </a:t>
            </a:r>
            <a:r>
              <a:rPr lang="ru-RU" sz="2400" dirty="0" err="1"/>
              <a:t>заліза</a:t>
            </a:r>
            <a:r>
              <a:rPr lang="ru-RU" sz="2400" dirty="0"/>
              <a:t> не </a:t>
            </a:r>
            <a:r>
              <a:rPr lang="ru-RU" sz="2400" dirty="0" err="1" smtClean="0"/>
              <a:t>міг</a:t>
            </a:r>
            <a:r>
              <a:rPr lang="ru-RU" sz="2400" dirty="0" smtClean="0"/>
              <a:t> </a:t>
            </a:r>
            <a:r>
              <a:rPr lang="ru-RU" sz="2400" dirty="0" err="1" smtClean="0"/>
              <a:t>би</a:t>
            </a:r>
            <a:r>
              <a:rPr lang="ru-RU" sz="2400" dirty="0" smtClean="0"/>
              <a:t> </a:t>
            </a:r>
            <a:r>
              <a:rPr lang="ru-RU" sz="2400" dirty="0" err="1"/>
              <a:t>утворюватися</a:t>
            </a:r>
            <a:r>
              <a:rPr lang="ru-RU" sz="2400" dirty="0"/>
              <a:t> </a:t>
            </a:r>
            <a:r>
              <a:rPr lang="ru-RU" sz="2400" dirty="0" err="1"/>
              <a:t>барвник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 (</a:t>
            </a:r>
            <a:r>
              <a:rPr lang="ru-RU" sz="2400" dirty="0" err="1"/>
              <a:t>гемоглобін</a:t>
            </a:r>
            <a:r>
              <a:rPr lang="ru-RU" sz="2400" dirty="0"/>
              <a:t>) і 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кров не могла </a:t>
            </a:r>
            <a:r>
              <a:rPr lang="ru-RU" sz="2400" dirty="0" smtClean="0"/>
              <a:t>б </a:t>
            </a:r>
            <a:r>
              <a:rPr lang="ru-RU" sz="2400" dirty="0" err="1" smtClean="0"/>
              <a:t>переносити</a:t>
            </a:r>
            <a:r>
              <a:rPr lang="ru-RU" sz="2400" dirty="0" smtClean="0"/>
              <a:t> </a:t>
            </a:r>
            <a:r>
              <a:rPr lang="ru-RU" sz="2400" dirty="0" err="1"/>
              <a:t>кисень</a:t>
            </a:r>
            <a:r>
              <a:rPr lang="ru-RU" sz="2400" dirty="0"/>
              <a:t>.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серце</a:t>
            </a:r>
            <a:r>
              <a:rPr lang="ru-RU" sz="2400" dirty="0"/>
              <a:t>, </a:t>
            </a:r>
            <a:r>
              <a:rPr lang="ru-RU" sz="2400" dirty="0" err="1"/>
              <a:t>м'язи</a:t>
            </a:r>
            <a:r>
              <a:rPr lang="ru-RU" sz="2400" dirty="0"/>
              <a:t>, </a:t>
            </a:r>
            <a:r>
              <a:rPr lang="ru-RU" sz="2400" dirty="0" err="1" smtClean="0"/>
              <a:t>печінка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мозок</a:t>
            </a:r>
            <a:r>
              <a:rPr lang="ru-RU" sz="2400" dirty="0"/>
              <a:t> не </a:t>
            </a:r>
            <a:r>
              <a:rPr lang="ru-RU" sz="2400" dirty="0" err="1"/>
              <a:t>отримували</a:t>
            </a:r>
            <a:r>
              <a:rPr lang="ru-RU" sz="2400" dirty="0"/>
              <a:t> б </a:t>
            </a:r>
            <a:r>
              <a:rPr lang="ru-RU" sz="2400" dirty="0" err="1"/>
              <a:t>достатню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кисню</a:t>
            </a:r>
            <a:r>
              <a:rPr lang="ru-RU" sz="2400" dirty="0"/>
              <a:t>. Точно так само без </a:t>
            </a:r>
            <a:r>
              <a:rPr lang="ru-RU" sz="2400" dirty="0" err="1"/>
              <a:t>заліза</a:t>
            </a:r>
            <a:r>
              <a:rPr lang="ru-RU" sz="2400" dirty="0"/>
              <a:t> не </a:t>
            </a:r>
            <a:r>
              <a:rPr lang="ru-RU" sz="2400" dirty="0" err="1"/>
              <a:t>змогли</a:t>
            </a:r>
            <a:r>
              <a:rPr lang="ru-RU" sz="2400" dirty="0"/>
              <a:t> б </a:t>
            </a:r>
            <a:r>
              <a:rPr lang="ru-RU" sz="2400" dirty="0" err="1"/>
              <a:t>бездоганно</a:t>
            </a:r>
            <a:r>
              <a:rPr lang="ru-RU" sz="2400" dirty="0"/>
              <a:t> </a:t>
            </a:r>
            <a:r>
              <a:rPr lang="ru-RU" sz="2400" dirty="0" err="1"/>
              <a:t>працювати</a:t>
            </a:r>
            <a:r>
              <a:rPr lang="ru-RU" sz="2400" dirty="0"/>
              <a:t> щитовидна </a:t>
            </a:r>
            <a:r>
              <a:rPr lang="ru-RU" sz="2400" dirty="0" err="1"/>
              <a:t>залоза</a:t>
            </a:r>
            <a:r>
              <a:rPr lang="ru-RU" sz="2400" dirty="0"/>
              <a:t> і центральна </a:t>
            </a:r>
            <a:r>
              <a:rPr lang="ru-RU" sz="2400" dirty="0" err="1"/>
              <a:t>нервова</a:t>
            </a:r>
            <a:r>
              <a:rPr lang="ru-RU" sz="2400" dirty="0"/>
              <a:t> система. </a:t>
            </a:r>
            <a:r>
              <a:rPr lang="ru-RU" sz="2400" dirty="0" err="1"/>
              <a:t>Крім</a:t>
            </a:r>
            <a:r>
              <a:rPr lang="ru-RU" sz="2400" dirty="0"/>
              <a:t> того, наш </a:t>
            </a:r>
            <a:r>
              <a:rPr lang="ru-RU" sz="2400" dirty="0" err="1"/>
              <a:t>організм</a:t>
            </a:r>
            <a:r>
              <a:rPr lang="ru-RU" sz="2400" dirty="0"/>
              <a:t> </a:t>
            </a:r>
            <a:r>
              <a:rPr lang="ru-RU" sz="2400" dirty="0" err="1"/>
              <a:t>потребує</a:t>
            </a:r>
            <a:r>
              <a:rPr lang="ru-RU" sz="2400" dirty="0"/>
              <a:t> </a:t>
            </a:r>
            <a:r>
              <a:rPr lang="ru-RU" sz="2400" dirty="0" err="1" smtClean="0"/>
              <a:t>залізо</a:t>
            </a:r>
            <a:r>
              <a:rPr lang="ru-RU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err="1"/>
              <a:t>зміцнення</a:t>
            </a:r>
            <a:r>
              <a:rPr lang="ru-RU" sz="2400" dirty="0"/>
              <a:t> </a:t>
            </a:r>
            <a:r>
              <a:rPr lang="ru-RU" sz="2400" dirty="0" err="1"/>
              <a:t>імунної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і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325" y="6152822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КЗ </a:t>
            </a:r>
            <a:r>
              <a:rPr lang="ru-RU" dirty="0" err="1"/>
              <a:t>Верхівцевський</a:t>
            </a:r>
            <a:r>
              <a:rPr lang="ru-RU" dirty="0"/>
              <a:t> НВК</a:t>
            </a:r>
          </a:p>
        </p:txBody>
      </p:sp>
    </p:spTree>
    <p:extLst>
      <p:ext uri="{BB962C8B-B14F-4D97-AF65-F5344CB8AC3E}">
        <p14:creationId xmlns:p14="http://schemas.microsoft.com/office/powerpoint/2010/main" xmlns="" val="754364562"/>
      </p:ext>
    </p:extLst>
  </p:cSld>
  <p:clrMapOvr>
    <a:masterClrMapping/>
  </p:clrMapOvr>
  <p:transition advClick="0" advTm="3688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Продукти,що містять залізо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6557">
            <a:off x="76426" y="1407873"/>
            <a:ext cx="2505521" cy="178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182"/>
            <a:ext cx="2069004" cy="175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948" y="1395106"/>
            <a:ext cx="2227531" cy="170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4692">
            <a:off x="7075691" y="1263222"/>
            <a:ext cx="1948025" cy="233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501008"/>
            <a:ext cx="2771800" cy="22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067" y="3221366"/>
            <a:ext cx="2286388" cy="26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9455" y="3812760"/>
            <a:ext cx="1924050" cy="23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317" y="3140968"/>
            <a:ext cx="1428750" cy="273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24311" y="6188064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КЗ </a:t>
            </a:r>
            <a:r>
              <a:rPr lang="ru-RU" dirty="0" err="1"/>
              <a:t>Верхівцевський</a:t>
            </a:r>
            <a:r>
              <a:rPr lang="ru-RU" dirty="0"/>
              <a:t> НВК</a:t>
            </a:r>
          </a:p>
        </p:txBody>
      </p:sp>
    </p:spTree>
    <p:extLst>
      <p:ext uri="{BB962C8B-B14F-4D97-AF65-F5344CB8AC3E}">
        <p14:creationId xmlns:p14="http://schemas.microsoft.com/office/powerpoint/2010/main" xmlns="" val="1011956006"/>
      </p:ext>
    </p:extLst>
  </p:cSld>
  <p:clrMapOvr>
    <a:masterClrMapping/>
  </p:clrMapOvr>
  <p:transition advClick="0" advTm="3688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501008"/>
            <a:ext cx="8022336" cy="685800"/>
          </a:xfrm>
        </p:spPr>
        <p:txBody>
          <a:bodyPr>
            <a:normAutofit/>
          </a:bodyPr>
          <a:lstStyle/>
          <a:p>
            <a:r>
              <a:rPr lang="uk-UA" sz="2800" dirty="0"/>
              <a:t>Прочитати § 21 ,вивчити конспект.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09009716"/>
      </p:ext>
    </p:extLst>
  </p:cSld>
  <p:clrMapOvr>
    <a:masterClrMapping/>
  </p:clrMapOvr>
  <p:transition advClick="0" advTm="3688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564904"/>
            <a:ext cx="8424936" cy="4104456"/>
          </a:xfrm>
        </p:spPr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3600" dirty="0" smtClean="0"/>
              <a:t>Дати загальну характеристику елементу </a:t>
            </a:r>
            <a:r>
              <a:rPr lang="uk-UA" sz="3600" dirty="0" err="1" smtClean="0"/>
              <a:t>феруму</a:t>
            </a:r>
            <a:r>
              <a:rPr lang="uk-UA" sz="3600" dirty="0" smtClean="0"/>
              <a:t>  та простої речовини заліза.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3600" dirty="0" smtClean="0"/>
              <a:t> Визначити значення </a:t>
            </a:r>
            <a:r>
              <a:rPr lang="uk-UA" sz="3600" dirty="0" err="1" smtClean="0"/>
              <a:t>феруму</a:t>
            </a:r>
            <a:endParaRPr lang="uk-UA" sz="3600" dirty="0" smtClean="0"/>
          </a:p>
          <a:p>
            <a:r>
              <a:rPr lang="uk-UA" sz="3600" dirty="0" smtClean="0"/>
              <a:t>     для життєдіяльності живих організмів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251497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221896"/>
          </a:xfrm>
        </p:spPr>
        <p:txBody>
          <a:bodyPr/>
          <a:lstStyle/>
          <a:p>
            <a:r>
              <a:rPr lang="uk-UA" dirty="0" smtClean="0"/>
              <a:t>Цілі: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412776"/>
            <a:ext cx="8022336" cy="5445224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uk-UA" sz="3600" dirty="0" smtClean="0"/>
              <a:t>Характеристика хімічного елементу </a:t>
            </a:r>
            <a:r>
              <a:rPr lang="uk-UA" sz="3600" dirty="0" err="1" smtClean="0"/>
              <a:t>феруму</a:t>
            </a:r>
            <a:r>
              <a:rPr lang="uk-UA" sz="3600" dirty="0" smtClean="0"/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3600" dirty="0" smtClean="0"/>
              <a:t>Проста речовина залізо: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uk-UA" sz="3600" dirty="0"/>
              <a:t>З</a:t>
            </a:r>
            <a:r>
              <a:rPr lang="uk-UA" sz="3600" dirty="0" smtClean="0"/>
              <a:t>находження заліза в природі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uk-UA" sz="3600" dirty="0"/>
              <a:t>Ф</a:t>
            </a:r>
            <a:r>
              <a:rPr lang="uk-UA" sz="3600" dirty="0" smtClean="0"/>
              <a:t>ізичні властивості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uk-UA" sz="3600" dirty="0" smtClean="0"/>
              <a:t>Хімічні властивості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uk-UA" sz="3600" dirty="0" smtClean="0"/>
              <a:t>Добування 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uk-UA" sz="3600" dirty="0" smtClean="0"/>
              <a:t>Застосування</a:t>
            </a:r>
          </a:p>
          <a:p>
            <a:pPr marL="571500" indent="-571500">
              <a:buFont typeface="Courier New" pitchFamily="49" charset="0"/>
              <a:buChar char="o"/>
            </a:pPr>
            <a:endParaRPr lang="uk-UA" sz="3600" dirty="0" smtClean="0"/>
          </a:p>
          <a:p>
            <a:r>
              <a:rPr lang="ru-RU" dirty="0" smtClean="0"/>
              <a:t>                                      КЗ </a:t>
            </a:r>
            <a:r>
              <a:rPr lang="ru-RU" dirty="0" err="1" smtClean="0"/>
              <a:t>Верхівцевський</a:t>
            </a:r>
            <a:r>
              <a:rPr lang="ru-RU" dirty="0" smtClean="0"/>
              <a:t> </a:t>
            </a:r>
            <a:r>
              <a:rPr lang="ru-RU" dirty="0"/>
              <a:t>НВК</a:t>
            </a:r>
          </a:p>
        </p:txBody>
      </p:sp>
    </p:spTree>
    <p:extLst>
      <p:ext uri="{BB962C8B-B14F-4D97-AF65-F5344CB8AC3E}">
        <p14:creationId xmlns:p14="http://schemas.microsoft.com/office/powerpoint/2010/main" xmlns="" val="298565735"/>
      </p:ext>
    </p:extLst>
  </p:cSld>
  <p:clrMapOvr>
    <a:masterClrMapping/>
  </p:clrMapOvr>
  <p:transition advClick="0" advTm="3688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металургия\240х320_0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57586" cy="4476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4282" y="428604"/>
            <a:ext cx="16726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6" descr="2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357686" y="-285776"/>
            <a:ext cx="4427537" cy="6786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8" name="Picture 2" descr="D:\металургия\p0064.gif"/>
          <p:cNvPicPr>
            <a:picLocks noChangeAspect="1" noChangeArrowheads="1"/>
          </p:cNvPicPr>
          <p:nvPr/>
        </p:nvPicPr>
        <p:blipFill>
          <a:blip r:embed="rId5" cstate="print"/>
          <a:srcRect l="64389" t="37025" r="16381" b="27287"/>
          <a:stretch>
            <a:fillRect/>
          </a:stretch>
        </p:blipFill>
        <p:spPr bwMode="auto">
          <a:xfrm>
            <a:off x="2571736" y="3071810"/>
            <a:ext cx="228601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D:\металургия\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572008"/>
            <a:ext cx="2095508" cy="20955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71736" y="6316120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КЗ </a:t>
            </a:r>
            <a:r>
              <a:rPr lang="ru-RU" dirty="0" err="1"/>
              <a:t>Верхівцевський</a:t>
            </a:r>
            <a:r>
              <a:rPr lang="ru-RU" dirty="0"/>
              <a:t> НВК</a:t>
            </a:r>
          </a:p>
        </p:txBody>
      </p:sp>
    </p:spTree>
    <p:custDataLst>
      <p:tags r:id="rId1"/>
    </p:custDataLst>
  </p:cSld>
  <p:clrMapOvr>
    <a:masterClrMapping/>
  </p:clrMapOvr>
  <p:transition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Самородне</a:t>
            </a:r>
            <a:r>
              <a:rPr lang="ru-RU" sz="2400" b="1" dirty="0"/>
              <a:t> </a:t>
            </a:r>
            <a:r>
              <a:rPr lang="ru-RU" sz="2400" b="1" dirty="0" err="1"/>
              <a:t>залізо</a:t>
            </a:r>
            <a:r>
              <a:rPr lang="ru-RU" sz="2400" b="1" dirty="0"/>
              <a:t> - </a:t>
            </a:r>
            <a:r>
              <a:rPr lang="ru-RU" sz="2400" b="1" dirty="0" err="1"/>
              <a:t>крайня</a:t>
            </a:r>
            <a:r>
              <a:rPr lang="ru-RU" sz="2400" b="1" dirty="0"/>
              <a:t> </a:t>
            </a:r>
            <a:r>
              <a:rPr lang="ru-RU" sz="2400" b="1" dirty="0" err="1"/>
              <a:t>рідкість</a:t>
            </a:r>
            <a:r>
              <a:rPr lang="ru-RU" sz="2400" b="1" dirty="0"/>
              <a:t>, в чистому </a:t>
            </a:r>
            <a:r>
              <a:rPr lang="ru-RU" sz="2400" b="1" dirty="0" err="1"/>
              <a:t>вигляді</a:t>
            </a:r>
            <a:r>
              <a:rPr lang="ru-RU" sz="2400" b="1" dirty="0"/>
              <a:t> </a:t>
            </a:r>
            <a:r>
              <a:rPr lang="ru-RU" sz="2400" b="1" dirty="0" err="1"/>
              <a:t>зустрічається</a:t>
            </a:r>
            <a:r>
              <a:rPr lang="ru-RU" sz="2400" b="1" dirty="0"/>
              <a:t> у </a:t>
            </a:r>
            <a:r>
              <a:rPr lang="ru-RU" sz="2400" b="1" dirty="0" err="1"/>
              <a:t>вигляді</a:t>
            </a:r>
            <a:r>
              <a:rPr lang="ru-RU" sz="2400" b="1" dirty="0"/>
              <a:t> метеоритного </a:t>
            </a:r>
            <a:r>
              <a:rPr lang="ru-RU" sz="2400" b="1" dirty="0" err="1"/>
              <a:t>заліза</a:t>
            </a:r>
            <a:r>
              <a:rPr lang="ru-RU" sz="2400" b="1" dirty="0"/>
              <a:t>. </a:t>
            </a:r>
            <a:r>
              <a:rPr lang="ru-RU" sz="2400" b="1" dirty="0" err="1"/>
              <a:t>Найбільший</a:t>
            </a:r>
            <a:r>
              <a:rPr lang="ru-RU" sz="2400" b="1" dirty="0"/>
              <a:t> у </a:t>
            </a:r>
            <a:r>
              <a:rPr lang="ru-RU" sz="2400" b="1" dirty="0" err="1"/>
              <a:t>світі</a:t>
            </a:r>
            <a:r>
              <a:rPr lang="ru-RU" sz="2400" b="1" dirty="0"/>
              <a:t> </a:t>
            </a:r>
            <a:r>
              <a:rPr lang="ru-RU" sz="2400" b="1" dirty="0" err="1"/>
              <a:t>залізний</a:t>
            </a:r>
            <a:r>
              <a:rPr lang="ru-RU" sz="2400" b="1" dirty="0"/>
              <a:t> метеорит, </a:t>
            </a: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спостерігали</a:t>
            </a:r>
            <a:r>
              <a:rPr lang="ru-RU" sz="2400" b="1" dirty="0"/>
              <a:t> при </a:t>
            </a:r>
            <a:r>
              <a:rPr lang="ru-RU" sz="2400" b="1" dirty="0" err="1"/>
              <a:t>падінні</a:t>
            </a:r>
            <a:r>
              <a:rPr lang="ru-RU" sz="2400" b="1" dirty="0"/>
              <a:t>, </a:t>
            </a:r>
            <a:r>
              <a:rPr lang="ru-RU" sz="2400" b="1" dirty="0" smtClean="0"/>
              <a:t>18 </a:t>
            </a:r>
            <a:r>
              <a:rPr lang="ru-RU" sz="2400" b="1" dirty="0" err="1"/>
              <a:t>жовтня</a:t>
            </a:r>
            <a:r>
              <a:rPr lang="ru-RU" sz="2400" b="1" dirty="0"/>
              <a:t> 1916 </a:t>
            </a:r>
            <a:r>
              <a:rPr lang="ru-RU" sz="2400" b="1" dirty="0" err="1"/>
              <a:t>поблизу</a:t>
            </a:r>
            <a:r>
              <a:rPr lang="ru-RU" sz="2400" b="1" dirty="0"/>
              <a:t> с. </a:t>
            </a:r>
            <a:r>
              <a:rPr lang="ru-RU" sz="2400" b="1" dirty="0" err="1"/>
              <a:t>Богуславки</a:t>
            </a:r>
            <a:r>
              <a:rPr lang="ru-RU" sz="2400" b="1" dirty="0"/>
              <a:t>, </a:t>
            </a:r>
            <a:r>
              <a:rPr lang="ru-RU" sz="2400" b="1" dirty="0" err="1"/>
              <a:t>Далекосхідного</a:t>
            </a:r>
            <a:r>
              <a:rPr lang="ru-RU" sz="2400" b="1" dirty="0"/>
              <a:t> </a:t>
            </a:r>
            <a:r>
              <a:rPr lang="ru-RU" sz="2400" b="1" dirty="0" smtClean="0"/>
              <a:t>краю(метеорит </a:t>
            </a:r>
            <a:r>
              <a:rPr lang="ru-RU" sz="2400" b="1" dirty="0" err="1"/>
              <a:t>розбився</a:t>
            </a:r>
            <a:r>
              <a:rPr lang="ru-RU" sz="2400" b="1" dirty="0"/>
              <a:t> на 2 осколка (256 кг).</a:t>
            </a:r>
            <a:endParaRPr lang="uk-U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5000636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endParaRPr lang="uk-UA" sz="2400" dirty="0"/>
          </a:p>
        </p:txBody>
      </p:sp>
      <p:pic>
        <p:nvPicPr>
          <p:cNvPr id="4" name="Picture 2" descr="D:\Наташа\Химия и не только\Перебрать\Химия\12362445029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1227" y="3214686"/>
            <a:ext cx="3486496" cy="2643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6" descr="C:\Documents and Settings\Элемент\Рабочий стол\big00001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49494"/>
              </a:clrFrom>
              <a:clrTo>
                <a:srgbClr val="94949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214686"/>
            <a:ext cx="1285884" cy="12858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96489" y="6165304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КЗ </a:t>
            </a:r>
            <a:r>
              <a:rPr lang="ru-RU" dirty="0" err="1"/>
              <a:t>Верхівцевський</a:t>
            </a:r>
            <a:r>
              <a:rPr lang="ru-RU" dirty="0"/>
              <a:t> НВК</a:t>
            </a:r>
          </a:p>
        </p:txBody>
      </p:sp>
    </p:spTree>
    <p:custDataLst>
      <p:tags r:id="rId1"/>
    </p:custDataLst>
  </p:cSld>
  <p:clrMapOvr>
    <a:masterClrMapping/>
  </p:clrMapOvr>
  <p:transition advTm="160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:\Рисунки\Космос\j0289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9"/>
            <a:ext cx="9144000" cy="6860069"/>
          </a:xfrm>
          <a:prstGeom prst="rect">
            <a:avLst/>
          </a:prstGeom>
          <a:noFill/>
        </p:spPr>
      </p:pic>
      <p:pic>
        <p:nvPicPr>
          <p:cNvPr id="12291" name="Picture 3" descr="F:\Рисунки\Космос\PG1TS022.JPG"/>
          <p:cNvPicPr>
            <a:picLocks noChangeAspect="1" noChangeArrowheads="1"/>
          </p:cNvPicPr>
          <p:nvPr/>
        </p:nvPicPr>
        <p:blipFill>
          <a:blip r:embed="rId4" cstate="print"/>
          <a:srcRect l="3515" t="9700" r="2734" b="1562"/>
          <a:stretch>
            <a:fillRect/>
          </a:stretch>
        </p:blipFill>
        <p:spPr bwMode="auto">
          <a:xfrm>
            <a:off x="6000761" y="2000240"/>
            <a:ext cx="3143239" cy="23574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928670"/>
            <a:ext cx="60007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n w="1905"/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Метеоритне залізо містить до 90% металу.</a:t>
            </a:r>
          </a:p>
          <a:p>
            <a:pPr algn="ctr"/>
            <a:r>
              <a:rPr lang="uk-UA" sz="2800" b="1" dirty="0">
                <a:ln w="1905"/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  Найбільшим з залізних метеоритів, падіння якого в історичний час не спостерігали, є знайдений в 1920 році в Південно-Західній Африці метеорит "</a:t>
            </a:r>
            <a:r>
              <a:rPr lang="uk-UA" sz="2800" b="1" dirty="0" err="1">
                <a:ln w="1905"/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Гоба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" вагою близько 60 т.</a:t>
            </a:r>
          </a:p>
          <a:p>
            <a:pPr algn="ctr"/>
            <a:r>
              <a:rPr lang="uk-UA" sz="2800" b="1" dirty="0">
                <a:ln w="1905"/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  У 1896 році в льодах Гренландії Р. </a:t>
            </a:r>
            <a:r>
              <a:rPr lang="uk-UA" sz="2800" b="1" dirty="0" err="1">
                <a:ln w="1905"/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Пірі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знайшов метеорит вагою 33 т, який зберігається в 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Нью-Йорку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.</a:t>
            </a:r>
          </a:p>
          <a:p>
            <a:pPr algn="ctr"/>
            <a:r>
              <a:rPr lang="uk-UA" sz="2800" b="1" dirty="0">
                <a:ln w="1905"/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Щорічно на поверхню Землі з глибини світового простору випадає до 3000 т метеоритного речовини</a:t>
            </a:r>
            <a:r>
              <a:rPr lang="uk-UA" sz="2400" b="1" dirty="0">
                <a:ln w="1905"/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C:\Documents and Settings\Элемент\Рабочий стол\big00000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43636" y="4617744"/>
            <a:ext cx="1285884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592981" y="6437870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КЗ </a:t>
            </a:r>
            <a:r>
              <a:rPr lang="ru-RU" dirty="0" err="1"/>
              <a:t>Верхівцевський</a:t>
            </a:r>
            <a:r>
              <a:rPr lang="ru-RU" dirty="0"/>
              <a:t> НВК</a:t>
            </a:r>
          </a:p>
        </p:txBody>
      </p:sp>
    </p:spTree>
    <p:custDataLst>
      <p:tags r:id="rId1"/>
    </p:custDataLst>
  </p:cSld>
  <p:clrMapOvr>
    <a:masterClrMapping/>
  </p:clrMapOvr>
  <p:transition advTm="1720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Вміст</a:t>
            </a:r>
            <a:r>
              <a:rPr lang="ru-RU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 </a:t>
            </a:r>
            <a:r>
              <a:rPr lang="ru-RU" sz="36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земній</a:t>
            </a:r>
            <a:r>
              <a:rPr lang="ru-RU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корі</a:t>
            </a:r>
            <a:r>
              <a:rPr lang="ru-RU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- 20% (мол. </a:t>
            </a:r>
            <a:r>
              <a:rPr lang="ru-RU" sz="36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частки</a:t>
            </a:r>
            <a:r>
              <a:rPr lang="ru-RU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).</a:t>
            </a:r>
            <a:endParaRPr lang="uk-UA" sz="3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6-07"/>
          <p:cNvPicPr/>
          <p:nvPr/>
        </p:nvPicPr>
        <p:blipFill>
          <a:blip r:embed="rId3" cstate="print"/>
          <a:srcRect l="1879" t="31145" r="51608" b="43256"/>
          <a:stretch>
            <a:fillRect/>
          </a:stretch>
        </p:blipFill>
        <p:spPr>
          <a:xfrm>
            <a:off x="214282" y="1500174"/>
            <a:ext cx="3786214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Пятно 1 7"/>
          <p:cNvSpPr/>
          <p:nvPr/>
        </p:nvSpPr>
        <p:spPr>
          <a:xfrm>
            <a:off x="285720" y="4357694"/>
            <a:ext cx="1700218" cy="1714512"/>
          </a:xfrm>
          <a:prstGeom prst="irregularSeal1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FeS2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2428860" y="4286256"/>
            <a:ext cx="1700218" cy="1714512"/>
          </a:xfrm>
          <a:prstGeom prst="irregularSeal1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FeCO3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14810" y="3929066"/>
            <a:ext cx="3643338" cy="2357454"/>
            <a:chOff x="4214810" y="3929066"/>
            <a:chExt cx="3643338" cy="2357454"/>
          </a:xfrm>
        </p:grpSpPr>
        <p:pic>
          <p:nvPicPr>
            <p:cNvPr id="5123" name="Picture 3" descr="C:\Documents and Settings\Элемент\Мои документы\Мои рисунки\Изображение\Изображение 002.jpg"/>
            <p:cNvPicPr>
              <a:picLocks noChangeAspect="1" noChangeArrowheads="1"/>
            </p:cNvPicPr>
            <p:nvPr/>
          </p:nvPicPr>
          <p:blipFill>
            <a:blip r:embed="rId4" cstate="print"/>
            <a:srcRect r="4139" b="8684"/>
            <a:stretch>
              <a:fillRect/>
            </a:stretch>
          </p:blipFill>
          <p:spPr bwMode="auto">
            <a:xfrm>
              <a:off x="4214810" y="3929066"/>
              <a:ext cx="3643338" cy="235745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4357686" y="4143380"/>
              <a:ext cx="1334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Магнетит</a:t>
              </a:r>
              <a:endPara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857884" y="1285860"/>
            <a:ext cx="3121025" cy="2535237"/>
            <a:chOff x="5857884" y="1285860"/>
            <a:chExt cx="3121025" cy="2535237"/>
          </a:xfrm>
        </p:grpSpPr>
        <p:pic>
          <p:nvPicPr>
            <p:cNvPr id="5124" name="Picture 4" descr="C:\Documents and Settings\Элемент\Мои документы\Мои рисунки\Изображение\Изображение 00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7884" y="1285860"/>
              <a:ext cx="3121025" cy="253523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6072198" y="1357298"/>
              <a:ext cx="1137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Гематит</a:t>
              </a:r>
              <a:endPara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ятно 1 9"/>
          <p:cNvSpPr/>
          <p:nvPr/>
        </p:nvSpPr>
        <p:spPr>
          <a:xfrm>
            <a:off x="4500562" y="2000240"/>
            <a:ext cx="1700218" cy="1714512"/>
          </a:xfrm>
          <a:prstGeom prst="irregularSeal1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Fe2O3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443782" y="4357694"/>
            <a:ext cx="1700218" cy="1714512"/>
          </a:xfrm>
          <a:prstGeom prst="irregularSeal1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Fe3O4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9287" y="6441162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КЗ </a:t>
            </a:r>
            <a:r>
              <a:rPr lang="ru-RU" dirty="0" err="1"/>
              <a:t>Верхівцевський</a:t>
            </a:r>
            <a:r>
              <a:rPr lang="ru-RU" dirty="0"/>
              <a:t> НВК</a:t>
            </a:r>
          </a:p>
        </p:txBody>
      </p:sp>
    </p:spTree>
    <p:custDataLst>
      <p:tags r:id="rId1"/>
    </p:custDataLst>
  </p:cSld>
  <p:clrMapOvr>
    <a:masterClrMapping/>
  </p:clrMapOvr>
  <p:transition advTm="1604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3702" y="369163"/>
            <a:ext cx="2500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" </a:t>
            </a:r>
            <a:r>
              <a:rPr lang="ru-RU" sz="2400" b="1" dirty="0"/>
              <a:t>З приводу </a:t>
            </a:r>
            <a:r>
              <a:rPr lang="ru-RU" sz="2400" b="1" dirty="0" err="1"/>
              <a:t>походження</a:t>
            </a:r>
            <a:r>
              <a:rPr lang="ru-RU" sz="2400" b="1" dirty="0"/>
              <a:t> </a:t>
            </a:r>
            <a:r>
              <a:rPr lang="ru-RU" sz="2400" b="1" dirty="0" err="1"/>
              <a:t>назви</a:t>
            </a:r>
            <a:r>
              <a:rPr lang="ru-RU" sz="2400" b="1" dirty="0"/>
              <a:t> </a:t>
            </a:r>
            <a:r>
              <a:rPr lang="ru-RU" sz="2400" b="1" dirty="0" err="1"/>
              <a:t>елемента</a:t>
            </a:r>
            <a:r>
              <a:rPr lang="ru-RU" sz="2400" b="1" dirty="0"/>
              <a:t> </a:t>
            </a:r>
            <a:r>
              <a:rPr lang="ru-RU" sz="2400" b="1" dirty="0" err="1"/>
              <a:t>існує</a:t>
            </a:r>
            <a:r>
              <a:rPr lang="ru-RU" sz="2400" b="1" dirty="0"/>
              <a:t> </a:t>
            </a:r>
            <a:r>
              <a:rPr lang="ru-RU" sz="2400" b="1" dirty="0" err="1"/>
              <a:t>дві</a:t>
            </a:r>
            <a:r>
              <a:rPr lang="ru-RU" sz="2400" b="1" dirty="0"/>
              <a:t> точки </a:t>
            </a:r>
            <a:r>
              <a:rPr lang="ru-RU" sz="2400" b="1" dirty="0" err="1"/>
              <a:t>зору</a:t>
            </a:r>
            <a:r>
              <a:rPr lang="ru-RU" sz="2400" b="1" dirty="0"/>
              <a:t>:</a:t>
            </a:r>
          </a:p>
          <a:p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санскритського</a:t>
            </a:r>
            <a:r>
              <a:rPr lang="ru-RU" sz="2400" b="1" dirty="0"/>
              <a:t> "​​</a:t>
            </a:r>
            <a:r>
              <a:rPr lang="ru-RU" sz="2400" b="1" dirty="0" err="1" smtClean="0"/>
              <a:t>джальжа</a:t>
            </a:r>
            <a:r>
              <a:rPr lang="ru-RU" sz="2400" b="1" dirty="0"/>
              <a:t>" - метал, руда;</a:t>
            </a:r>
          </a:p>
          <a:p>
            <a:r>
              <a:rPr lang="ru-RU" sz="2400" b="1" dirty="0"/>
              <a:t>  і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санскритського</a:t>
            </a:r>
            <a:r>
              <a:rPr lang="ru-RU" sz="2400" b="1" dirty="0"/>
              <a:t> - "</a:t>
            </a:r>
            <a:r>
              <a:rPr lang="ru-RU" sz="2400" b="1" dirty="0" err="1"/>
              <a:t>Жель</a:t>
            </a:r>
            <a:r>
              <a:rPr lang="ru-RU" sz="2400" b="1" dirty="0"/>
              <a:t>", </a:t>
            </a: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smtClean="0"/>
              <a:t>означав </a:t>
            </a:r>
            <a:r>
              <a:rPr lang="ru-RU" sz="2400" b="1" dirty="0"/>
              <a:t>"</a:t>
            </a:r>
            <a:r>
              <a:rPr lang="ru-RU" sz="2400" b="1" dirty="0" err="1"/>
              <a:t>блищати</a:t>
            </a:r>
            <a:r>
              <a:rPr lang="ru-RU" sz="2400" b="1" dirty="0"/>
              <a:t>, </a:t>
            </a:r>
            <a:r>
              <a:rPr lang="ru-RU" sz="2400" b="1" dirty="0" err="1" smtClean="0"/>
              <a:t>палати</a:t>
            </a:r>
            <a:r>
              <a:rPr lang="ru-RU" sz="2400" b="1" dirty="0" smtClean="0"/>
              <a:t>»</a:t>
            </a:r>
            <a:endParaRPr lang="uk-UA" sz="24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6643734" cy="6858000"/>
            <a:chOff x="0" y="0"/>
            <a:chExt cx="6643734" cy="6858000"/>
          </a:xfrm>
        </p:grpSpPr>
        <p:pic>
          <p:nvPicPr>
            <p:cNvPr id="13314" name="Picture 2" descr="D:\Наташа\Химия и не только\Перебрать\Химия\17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643734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Овальная выноска 7"/>
            <p:cNvSpPr/>
            <p:nvPr/>
          </p:nvSpPr>
          <p:spPr>
            <a:xfrm flipH="1">
              <a:off x="2071670" y="357166"/>
              <a:ext cx="2143140" cy="3571900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14546" y="928670"/>
              <a:ext cx="1785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".</a:t>
              </a:r>
              <a:endParaRPr lang="uk-UA" sz="2000" dirty="0"/>
            </a:p>
          </p:txBody>
        </p:sp>
      </p:grpSp>
      <p:pic>
        <p:nvPicPr>
          <p:cNvPr id="9" name="Picture 5" descr="C:\Documents and Settings\Элемент\Рабочий стол\big00000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CFAE"/>
              </a:clrFrom>
              <a:clrTo>
                <a:srgbClr val="EECFA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1428736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78835" y="908751"/>
            <a:ext cx="19288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Хімічний</a:t>
            </a:r>
            <a:r>
              <a:rPr lang="ru-RU" sz="2400" dirty="0"/>
              <a:t> символ </a:t>
            </a:r>
            <a:r>
              <a:rPr lang="ru-RU" sz="2400" dirty="0" err="1"/>
              <a:t>Fe</a:t>
            </a:r>
            <a:r>
              <a:rPr lang="ru-RU" sz="2400" dirty="0"/>
              <a:t> </a:t>
            </a:r>
            <a:r>
              <a:rPr lang="ru-RU" sz="2400" dirty="0" err="1"/>
              <a:t>залізо</a:t>
            </a:r>
            <a:r>
              <a:rPr lang="ru-RU" sz="2400" dirty="0"/>
              <a:t> </a:t>
            </a:r>
            <a:r>
              <a:rPr lang="ru-RU" sz="2400" dirty="0" err="1"/>
              <a:t>отримало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латинського</a:t>
            </a:r>
            <a:r>
              <a:rPr lang="ru-RU" sz="2400" dirty="0"/>
              <a:t> "</a:t>
            </a:r>
            <a:r>
              <a:rPr lang="ru-RU" sz="2400" dirty="0" err="1"/>
              <a:t>феррум</a:t>
            </a:r>
            <a:r>
              <a:rPr lang="ru-RU" sz="2400" dirty="0"/>
              <a:t>" - "</a:t>
            </a:r>
            <a:r>
              <a:rPr lang="ru-RU" sz="2400" dirty="0" err="1"/>
              <a:t>залізо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36226" y="6237312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КЗ </a:t>
            </a:r>
            <a:r>
              <a:rPr lang="ru-RU" dirty="0" err="1"/>
              <a:t>Верхівцевський</a:t>
            </a:r>
            <a:r>
              <a:rPr lang="ru-RU" dirty="0"/>
              <a:t> НВК</a:t>
            </a:r>
          </a:p>
        </p:txBody>
      </p:sp>
    </p:spTree>
    <p:custDataLst>
      <p:tags r:id="rId1"/>
    </p:custDataLst>
  </p:cSld>
  <p:clrMapOvr>
    <a:masterClrMapping/>
  </p:clrMapOvr>
  <p:transition advTm="1104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еталургия\5b571cc78c3dd6461cfad56fcd32ce04-0af4c89fa15156cab60367db7dbaa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786710" cy="6891238"/>
          </a:xfrm>
          <a:prstGeom prst="rect">
            <a:avLst/>
          </a:prstGeom>
          <a:noFill/>
        </p:spPr>
      </p:pic>
      <p:pic>
        <p:nvPicPr>
          <p:cNvPr id="2050" name="Picture 2" descr="D:\металургия\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0"/>
            <a:ext cx="2095508" cy="20955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46830"/>
            <a:ext cx="6072198" cy="267765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err="1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Залізо</a:t>
            </a:r>
            <a:r>
              <a:rPr lang="ru-RU" sz="2800" b="1" cap="all" dirty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sz="2800" b="1" cap="all" dirty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- </a:t>
            </a:r>
            <a:r>
              <a:rPr lang="ru-RU" sz="2800" b="1" cap="all" dirty="0" err="1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сріблясто-білий</a:t>
            </a:r>
            <a:r>
              <a:rPr lang="ru-RU" sz="2800" b="1" cap="all" dirty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err="1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блискучий</a:t>
            </a:r>
            <a:r>
              <a:rPr lang="ru-RU" sz="2800" b="1" cap="all" dirty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метал </a:t>
            </a:r>
            <a:r>
              <a:rPr lang="ru-RU" sz="2800" b="1" cap="all" dirty="0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en-US" sz="2800" b="1" cap="all" dirty="0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t</a:t>
            </a:r>
            <a:r>
              <a:rPr lang="ru-RU" sz="2800" b="1" cap="all" dirty="0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ru-RU" sz="2800" b="1" cap="all" dirty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пл. </a:t>
            </a:r>
            <a:r>
              <a:rPr lang="en-US" sz="2800" b="1" cap="all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ru-RU" sz="2800" b="1" cap="all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539 </a:t>
            </a:r>
            <a:r>
              <a:rPr lang="ru-RU" sz="2800" b="1" cap="all" dirty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° С, т. кип. 3200 ° С), </a:t>
            </a:r>
            <a:r>
              <a:rPr lang="ru-RU" sz="2800" b="1" cap="all" dirty="0" err="1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пластичний</a:t>
            </a:r>
            <a:r>
              <a:rPr lang="ru-RU" sz="2800" b="1" cap="all" dirty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800" b="1" cap="all" dirty="0" err="1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має</a:t>
            </a:r>
            <a:r>
              <a:rPr lang="ru-RU" sz="2800" b="1" cap="all" dirty="0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феромагнітні</a:t>
            </a:r>
            <a:r>
              <a:rPr lang="ru-RU" sz="2800" b="1" cap="all" dirty="0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властивості</a:t>
            </a:r>
            <a:r>
              <a:rPr lang="ru-RU" sz="2800" b="1" cap="all" dirty="0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800" b="1" cap="all" dirty="0" err="1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досить</a:t>
            </a:r>
            <a:r>
              <a:rPr lang="ru-RU" sz="2800" b="1" cap="all" dirty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важкий</a:t>
            </a:r>
            <a:endParaRPr lang="ru-RU" sz="2800" b="1" cap="all" dirty="0" smtClean="0">
              <a:ln/>
              <a:solidFill>
                <a:srgbClr val="F0AD00"/>
              </a:solidFill>
              <a:effectLst>
                <a:glow rad="101600">
                  <a:srgbClr val="E66C7D">
                    <a:lumMod val="75000"/>
                    <a:alpha val="60000"/>
                  </a:srgbClr>
                </a:glow>
                <a:outerShdw blurRad="19685" dist="12700" dir="5400000" algn="tl" rotWithShape="0">
                  <a:srgbClr val="F0AD0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(</a:t>
            </a:r>
            <a:r>
              <a:rPr lang="uk-UA" sz="2800" b="1" cap="all" dirty="0" err="1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густина=</a:t>
            </a:r>
            <a:r>
              <a:rPr lang="ru-RU" sz="2800" b="1" cap="all" dirty="0" smtClean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ru-RU" sz="2800" b="1" cap="all" dirty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7,87 г/см3)</a:t>
            </a:r>
            <a:r>
              <a:rPr lang="ru-RU" sz="2400" b="1" cap="all" dirty="0">
                <a:ln/>
                <a:solidFill>
                  <a:srgbClr val="F0AD00"/>
                </a:solidFill>
                <a:effectLst>
                  <a:glow rad="101600">
                    <a:srgbClr val="E66C7D">
                      <a:lumMod val="75000"/>
                      <a:alpha val="60000"/>
                    </a:srgbClr>
                  </a:glow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.</a:t>
            </a:r>
            <a:endParaRPr lang="uk-UA" sz="2400" b="1" cap="all" dirty="0">
              <a:ln/>
              <a:solidFill>
                <a:srgbClr val="F0AD00"/>
              </a:solidFill>
              <a:effectLst>
                <a:glow rad="101600">
                  <a:srgbClr val="E66C7D">
                    <a:lumMod val="75000"/>
                    <a:alpha val="60000"/>
                  </a:srgbClr>
                </a:glow>
                <a:outerShdw blurRad="19685" dist="12700" dir="5400000" algn="tl" rotWithShape="0">
                  <a:srgbClr val="F0AD0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D:\5700244244dc91ba9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000240"/>
            <a:ext cx="2928926" cy="4260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7" descr="D:\металургия\0017_19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85728"/>
            <a:ext cx="1142992" cy="15239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9" name="Группа 8"/>
          <p:cNvGrpSpPr/>
          <p:nvPr/>
        </p:nvGrpSpPr>
        <p:grpSpPr>
          <a:xfrm>
            <a:off x="2643174" y="4286256"/>
            <a:ext cx="3786206" cy="2571744"/>
            <a:chOff x="2214546" y="4286256"/>
            <a:chExt cx="3786206" cy="2571744"/>
          </a:xfrm>
        </p:grpSpPr>
        <p:sp>
          <p:nvSpPr>
            <p:cNvPr id="8" name="Горизонтальный свиток 7"/>
            <p:cNvSpPr/>
            <p:nvPr/>
          </p:nvSpPr>
          <p:spPr>
            <a:xfrm>
              <a:off x="2214546" y="4286256"/>
              <a:ext cx="3786206" cy="2571744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34023" y="4929198"/>
              <a:ext cx="184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uk-UA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964661" y="4833464"/>
            <a:ext cx="3393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Кутубська</a:t>
            </a:r>
            <a:r>
              <a:rPr lang="ru-RU" b="1" dirty="0" smtClean="0"/>
              <a:t> колона</a:t>
            </a:r>
            <a:endParaRPr lang="ru-RU" b="1" dirty="0"/>
          </a:p>
          <a:p>
            <a:r>
              <a:rPr lang="ru-RU" b="1" dirty="0"/>
              <a:t>  в </a:t>
            </a:r>
            <a:r>
              <a:rPr lang="ru-RU" b="1" dirty="0" err="1"/>
              <a:t>Індії</a:t>
            </a:r>
            <a:r>
              <a:rPr lang="ru-RU" b="1" dirty="0"/>
              <a:t>.</a:t>
            </a:r>
          </a:p>
          <a:p>
            <a:r>
              <a:rPr lang="ru-RU" b="1" dirty="0"/>
              <a:t> </a:t>
            </a:r>
            <a:r>
              <a:rPr lang="ru-RU" b="1" dirty="0" err="1"/>
              <a:t>Складається</a:t>
            </a:r>
            <a:r>
              <a:rPr lang="ru-RU" b="1" dirty="0"/>
              <a:t> з чистого </a:t>
            </a:r>
            <a:r>
              <a:rPr lang="ru-RU" b="1" dirty="0" err="1"/>
              <a:t>заліза</a:t>
            </a:r>
            <a:r>
              <a:rPr lang="ru-RU" b="1" dirty="0"/>
              <a:t>.</a:t>
            </a:r>
          </a:p>
          <a:p>
            <a:r>
              <a:rPr lang="ru-RU" b="1" dirty="0"/>
              <a:t> 7 </a:t>
            </a:r>
            <a:r>
              <a:rPr lang="ru-RU" b="1" dirty="0" err="1"/>
              <a:t>метрів</a:t>
            </a:r>
            <a:r>
              <a:rPr lang="ru-RU" b="1" dirty="0"/>
              <a:t> у </a:t>
            </a:r>
            <a:r>
              <a:rPr lang="ru-RU" b="1" dirty="0" err="1"/>
              <a:t>висоту</a:t>
            </a:r>
            <a:r>
              <a:rPr lang="ru-RU" b="1" dirty="0"/>
              <a:t>, вага 6 тонн.</a:t>
            </a:r>
          </a:p>
          <a:p>
            <a:r>
              <a:rPr lang="ru-RU" b="1" dirty="0"/>
              <a:t> ІХ </a:t>
            </a:r>
            <a:r>
              <a:rPr lang="ru-RU" b="1" dirty="0" err="1"/>
              <a:t>століття</a:t>
            </a:r>
            <a:r>
              <a:rPr lang="ru-RU" b="1" dirty="0"/>
              <a:t> до н. е..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1151" y="6411412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КЗ </a:t>
            </a:r>
            <a:r>
              <a:rPr lang="ru-RU" dirty="0" err="1"/>
              <a:t>Верхівцевський</a:t>
            </a:r>
            <a:r>
              <a:rPr lang="ru-RU" dirty="0"/>
              <a:t> НВК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55455026"/>
      </p:ext>
    </p:extLst>
  </p:cSld>
  <p:clrMapOvr>
    <a:masterClrMapping/>
  </p:clrMapOvr>
  <p:transition advTm="1912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|4.5|3|5.5|2.6|1.1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|1.6|1.7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5.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9|2.2|2.5|1|2.4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9|1.6|4.6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2.3|3.6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4|7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1111</TotalTime>
  <Words>523</Words>
  <Application>Microsoft Office PowerPoint</Application>
  <PresentationFormat>Экран (4:3)</PresentationFormat>
  <Paragraphs>88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Модульная</vt:lpstr>
      <vt:lpstr>Урок в 7 класі  КЗ Верхівцевського НВК учитель хімії Кукса Н.М.</vt:lpstr>
      <vt:lpstr>Мета:</vt:lpstr>
      <vt:lpstr>Цілі:</vt:lpstr>
      <vt:lpstr>Слайд 4</vt:lpstr>
      <vt:lpstr>Слайд 5</vt:lpstr>
      <vt:lpstr>Слайд 6</vt:lpstr>
      <vt:lpstr>Слайд 7</vt:lpstr>
      <vt:lpstr>Слайд 8</vt:lpstr>
      <vt:lpstr>Слайд 9</vt:lpstr>
      <vt:lpstr>Хімічні властивості</vt:lpstr>
      <vt:lpstr>Добувають залізо з залізної руди в доменних печах </vt:lpstr>
      <vt:lpstr>Слайд 12</vt:lpstr>
      <vt:lpstr>Слайд 13</vt:lpstr>
      <vt:lpstr>Слайд 14</vt:lpstr>
      <vt:lpstr>Слайд 15</vt:lpstr>
      <vt:lpstr>Застосування заліза</vt:lpstr>
      <vt:lpstr>Значення заліза в тжиттєдіяльності людини.</vt:lpstr>
      <vt:lpstr>Продукти,що містять залізо</vt:lpstr>
      <vt:lpstr>Домашнє завдання: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Элемент</dc:creator>
  <cp:lastModifiedBy>Админ</cp:lastModifiedBy>
  <cp:revision>141</cp:revision>
  <dcterms:created xsi:type="dcterms:W3CDTF">2009-11-11T15:37:17Z</dcterms:created>
  <dcterms:modified xsi:type="dcterms:W3CDTF">2009-06-16T23:07:38Z</dcterms:modified>
</cp:coreProperties>
</file>