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8" r:id="rId5"/>
    <p:sldId id="270" r:id="rId6"/>
    <p:sldId id="259" r:id="rId7"/>
    <p:sldId id="260" r:id="rId8"/>
    <p:sldId id="261" r:id="rId9"/>
    <p:sldId id="263" r:id="rId10"/>
    <p:sldId id="262" r:id="rId11"/>
    <p:sldId id="264" r:id="rId12"/>
    <p:sldId id="265" r:id="rId13"/>
    <p:sldId id="267" r:id="rId14"/>
    <p:sldId id="268" r:id="rId15"/>
    <p:sldId id="266" r:id="rId16"/>
    <p:sldId id="269" r:id="rId17"/>
    <p:sldId id="271" r:id="rId18"/>
    <p:sldId id="272" r:id="rId19"/>
    <p:sldId id="273" r:id="rId20"/>
    <p:sldId id="274"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84" autoAdjust="0"/>
  </p:normalViewPr>
  <p:slideViewPr>
    <p:cSldViewPr>
      <p:cViewPr varScale="1">
        <p:scale>
          <a:sx n="71" d="100"/>
          <a:sy n="71" d="100"/>
        </p:scale>
        <p:origin x="-1272" y="-96"/>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8440BD5-EC95-4283-BA48-58FD46C8AC08}" type="datetimeFigureOut">
              <a:rPr lang="ru-RU" smtClean="0"/>
              <a:t>12.05.2013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603CBD46-865B-4FE2-9CE1-3C84DC281C9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440BD5-EC95-4283-BA48-58FD46C8AC08}" type="datetimeFigureOut">
              <a:rPr lang="ru-RU" smtClean="0"/>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440BD5-EC95-4283-BA48-58FD46C8AC08}" type="datetimeFigureOut">
              <a:rPr lang="ru-RU" smtClean="0"/>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8440BD5-EC95-4283-BA48-58FD46C8AC08}" type="datetimeFigureOut">
              <a:rPr lang="ru-RU" smtClean="0"/>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8440BD5-EC95-4283-BA48-58FD46C8AC08}" type="datetimeFigureOut">
              <a:rPr lang="ru-RU" smtClean="0"/>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603CBD46-865B-4FE2-9CE1-3C84DC281C9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8440BD5-EC95-4283-BA48-58FD46C8AC08}" type="datetimeFigureOut">
              <a:rPr lang="ru-RU" smtClean="0"/>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8440BD5-EC95-4283-BA48-58FD46C8AC08}" type="datetimeFigureOut">
              <a:rPr lang="ru-RU" smtClean="0"/>
              <a:t>12.05.2013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8440BD5-EC95-4283-BA48-58FD46C8AC08}" type="datetimeFigureOut">
              <a:rPr lang="ru-RU" smtClean="0"/>
              <a:t>12.05.2013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440BD5-EC95-4283-BA48-58FD46C8AC08}" type="datetimeFigureOut">
              <a:rPr lang="ru-RU" smtClean="0"/>
              <a:t>12.05.2013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8440BD5-EC95-4283-BA48-58FD46C8AC08}" type="datetimeFigureOut">
              <a:rPr lang="ru-RU" smtClean="0"/>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8440BD5-EC95-4283-BA48-58FD46C8AC08}" type="datetimeFigureOut">
              <a:rPr lang="ru-RU" smtClean="0"/>
              <a:t>12.05.2013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03CBD46-865B-4FE2-9CE1-3C84DC281C9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8440BD5-EC95-4283-BA48-58FD46C8AC08}" type="datetimeFigureOut">
              <a:rPr lang="ru-RU" smtClean="0"/>
              <a:t>12.05.2013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03CBD46-865B-4FE2-9CE1-3C84DC281C9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Производство металлов. Охрана природы </a:t>
            </a:r>
            <a:endParaRPr lang="ru-RU" dirty="0"/>
          </a:p>
        </p:txBody>
      </p:sp>
      <p:sp>
        <p:nvSpPr>
          <p:cNvPr id="3" name="Подзаголовок 2"/>
          <p:cNvSpPr>
            <a:spLocks noGrp="1"/>
          </p:cNvSpPr>
          <p:nvPr>
            <p:ph type="subTitle" idx="1"/>
          </p:nvPr>
        </p:nvSpPr>
        <p:spPr>
          <a:xfrm>
            <a:off x="2339752" y="4365104"/>
            <a:ext cx="6400800" cy="1752600"/>
          </a:xfrm>
        </p:spPr>
        <p:txBody>
          <a:bodyPr>
            <a:normAutofit fontScale="92500" lnSpcReduction="20000"/>
          </a:bodyPr>
          <a:lstStyle/>
          <a:p>
            <a:pPr algn="r"/>
            <a:r>
              <a:rPr lang="ru-RU" dirty="0"/>
              <a:t>у</a:t>
            </a:r>
            <a:r>
              <a:rPr lang="ru-RU" dirty="0" smtClean="0"/>
              <a:t>чениц 10-Б класса</a:t>
            </a:r>
          </a:p>
          <a:p>
            <a:pPr algn="r"/>
            <a:r>
              <a:rPr lang="ru-RU" dirty="0" smtClean="0"/>
              <a:t>Жилавской Екатерины</a:t>
            </a:r>
          </a:p>
          <a:p>
            <a:pPr algn="r"/>
            <a:r>
              <a:rPr lang="ru-RU" dirty="0" smtClean="0"/>
              <a:t>Рыжковой Оксаны</a:t>
            </a:r>
          </a:p>
          <a:p>
            <a:pPr algn="r"/>
            <a:r>
              <a:rPr lang="ru-RU" dirty="0" smtClean="0"/>
              <a:t>Комарин Марии</a:t>
            </a:r>
            <a:endParaRPr lang="ru-RU" dirty="0"/>
          </a:p>
        </p:txBody>
      </p:sp>
    </p:spTree>
    <p:extLst>
      <p:ext uri="{BB962C8B-B14F-4D97-AF65-F5344CB8AC3E}">
        <p14:creationId xmlns:p14="http://schemas.microsoft.com/office/powerpoint/2010/main" val="364020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864096"/>
          </a:xfrm>
        </p:spPr>
        <p:txBody>
          <a:bodyPr/>
          <a:lstStyle/>
          <a:p>
            <a:r>
              <a:rPr lang="ru-RU" dirty="0" smtClean="0"/>
              <a:t>Металлотермия</a:t>
            </a:r>
            <a:endParaRPr lang="ru-RU" dirty="0"/>
          </a:p>
        </p:txBody>
      </p:sp>
      <p:sp>
        <p:nvSpPr>
          <p:cNvPr id="3" name="Объект 2"/>
          <p:cNvSpPr>
            <a:spLocks noGrp="1"/>
          </p:cNvSpPr>
          <p:nvPr>
            <p:ph idx="1"/>
          </p:nvPr>
        </p:nvSpPr>
        <p:spPr>
          <a:xfrm>
            <a:off x="467544" y="1124744"/>
            <a:ext cx="3600400" cy="5544616"/>
          </a:xfrm>
        </p:spPr>
        <p:txBody>
          <a:bodyPr>
            <a:normAutofit/>
          </a:bodyPr>
          <a:lstStyle/>
          <a:p>
            <a:pPr marL="0" indent="0">
              <a:buNone/>
            </a:pPr>
            <a:r>
              <a:rPr lang="ru-RU" sz="2000" dirty="0" smtClean="0"/>
              <a:t>Металлотермия — восстановление металлов из их соединений другими металлами, химически значительно более активными, чем восстанавливаемые, при повышенных температурах.</a:t>
            </a:r>
          </a:p>
          <a:p>
            <a:pPr marL="0" indent="0">
              <a:buNone/>
            </a:pPr>
            <a:r>
              <a:rPr lang="ru-RU" sz="2000" dirty="0" smtClean="0"/>
              <a:t>Металлотермическому восстановлению подвергаются: оксиды, фториды, хлориды металлов и изредка сложные смеси оксидов и галогенидов, или непосредственно руды.</a:t>
            </a:r>
          </a:p>
          <a:p>
            <a:pPr marL="0" indent="0">
              <a:buNone/>
            </a:pPr>
            <a:r>
              <a:rPr lang="ru-RU" sz="2000" dirty="0" smtClean="0"/>
              <a:t>Металлотермию используют для производства некоторых цветных и редких металлов</a:t>
            </a: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0" y="1844824"/>
            <a:ext cx="4860031" cy="3645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39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ru-RU" dirty="0" smtClean="0"/>
              <a:t>Художественное литьё</a:t>
            </a:r>
            <a:endParaRPr lang="ru-RU" dirty="0"/>
          </a:p>
        </p:txBody>
      </p:sp>
      <p:sp>
        <p:nvSpPr>
          <p:cNvPr id="3" name="Объект 2"/>
          <p:cNvSpPr>
            <a:spLocks noGrp="1"/>
          </p:cNvSpPr>
          <p:nvPr>
            <p:ph idx="1"/>
          </p:nvPr>
        </p:nvSpPr>
        <p:spPr>
          <a:xfrm>
            <a:off x="457200" y="1484784"/>
            <a:ext cx="3682752" cy="5184576"/>
          </a:xfrm>
        </p:spPr>
        <p:txBody>
          <a:bodyPr>
            <a:normAutofit/>
          </a:bodyPr>
          <a:lstStyle/>
          <a:p>
            <a:pPr marL="0" indent="0">
              <a:buNone/>
            </a:pPr>
            <a:r>
              <a:rPr lang="ru-RU" sz="2000" dirty="0" smtClean="0"/>
              <a:t>Металлы, так или иначе используемый в художественном литье, можно разделить по стоимости следующим образом:</a:t>
            </a:r>
          </a:p>
          <a:p>
            <a:r>
              <a:rPr lang="ru-RU" sz="2000" dirty="0" smtClean="0"/>
              <a:t>дешевые </a:t>
            </a:r>
          </a:p>
          <a:p>
            <a:r>
              <a:rPr lang="ru-RU" sz="2000" dirty="0" smtClean="0"/>
              <a:t>недорогие - (в 2-10 раз дороже дешевых) </a:t>
            </a:r>
          </a:p>
          <a:p>
            <a:r>
              <a:rPr lang="ru-RU" sz="2000" dirty="0" smtClean="0"/>
              <a:t>дорогие - ( в 10 - 100 раз дороже дешевых)</a:t>
            </a:r>
          </a:p>
          <a:p>
            <a:r>
              <a:rPr lang="ru-RU" sz="2000" dirty="0" smtClean="0"/>
              <a:t>дорогостоящие - ( в 100- 1000 раз дороже дешевых) </a:t>
            </a:r>
          </a:p>
          <a:p>
            <a:r>
              <a:rPr lang="ru-RU" sz="2000" dirty="0" smtClean="0"/>
              <a:t>драгоценные - ( в 1000 - 10 000 раз дороже дешевых)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340768"/>
            <a:ext cx="4536504" cy="496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817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Дешёвые</a:t>
            </a:r>
            <a:endParaRPr lang="ru-RU" dirty="0"/>
          </a:p>
        </p:txBody>
      </p:sp>
      <p:sp>
        <p:nvSpPr>
          <p:cNvPr id="3" name="Объект 2"/>
          <p:cNvSpPr>
            <a:spLocks noGrp="1"/>
          </p:cNvSpPr>
          <p:nvPr>
            <p:ph idx="1"/>
          </p:nvPr>
        </p:nvSpPr>
        <p:spPr>
          <a:xfrm>
            <a:off x="457200" y="1600200"/>
            <a:ext cx="2962672" cy="4525963"/>
          </a:xfrm>
        </p:spPr>
        <p:txBody>
          <a:bodyPr/>
          <a:lstStyle/>
          <a:p>
            <a:r>
              <a:rPr lang="ru-RU" dirty="0" smtClean="0"/>
              <a:t>алюминий,</a:t>
            </a:r>
          </a:p>
          <a:p>
            <a:r>
              <a:rPr lang="ru-RU" dirty="0" smtClean="0"/>
              <a:t>железо, </a:t>
            </a:r>
          </a:p>
          <a:p>
            <a:r>
              <a:rPr lang="ru-RU" dirty="0" smtClean="0"/>
              <a:t>магний, </a:t>
            </a:r>
          </a:p>
          <a:p>
            <a:r>
              <a:rPr lang="ru-RU" dirty="0" smtClean="0"/>
              <a:t>медь, </a:t>
            </a:r>
          </a:p>
          <a:p>
            <a:r>
              <a:rPr lang="ru-RU" dirty="0" smtClean="0"/>
              <a:t>свинец, </a:t>
            </a:r>
          </a:p>
          <a:p>
            <a:r>
              <a:rPr lang="ru-RU" dirty="0" smtClean="0"/>
              <a:t>цинк</a:t>
            </a:r>
          </a:p>
          <a:p>
            <a:endParaRPr lang="ru-RU"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392" y="1340768"/>
            <a:ext cx="37444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344" y="3429000"/>
            <a:ext cx="3467075" cy="30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a:t>
            </a:r>
            <a:r>
              <a:rPr lang="ru-RU" dirty="0" smtClean="0"/>
              <a:t>едорогие</a:t>
            </a:r>
            <a:endParaRPr lang="ru-RU" dirty="0"/>
          </a:p>
        </p:txBody>
      </p:sp>
      <p:sp>
        <p:nvSpPr>
          <p:cNvPr id="3" name="Объект 2"/>
          <p:cNvSpPr>
            <a:spLocks noGrp="1"/>
          </p:cNvSpPr>
          <p:nvPr>
            <p:ph idx="1"/>
          </p:nvPr>
        </p:nvSpPr>
        <p:spPr/>
        <p:txBody>
          <a:bodyPr/>
          <a:lstStyle/>
          <a:p>
            <a:r>
              <a:rPr lang="ru-RU" dirty="0" smtClean="0"/>
              <a:t>титан, </a:t>
            </a:r>
          </a:p>
          <a:p>
            <a:r>
              <a:rPr lang="ru-RU" dirty="0" smtClean="0"/>
              <a:t>никель, </a:t>
            </a:r>
          </a:p>
          <a:p>
            <a:r>
              <a:rPr lang="ru-RU" dirty="0" smtClean="0"/>
              <a:t>хром, </a:t>
            </a:r>
          </a:p>
          <a:p>
            <a:r>
              <a:rPr lang="ru-RU" dirty="0" smtClean="0"/>
              <a:t>кадмий, </a:t>
            </a:r>
          </a:p>
          <a:p>
            <a:r>
              <a:rPr lang="ru-RU" dirty="0" smtClean="0"/>
              <a:t>сурьма;</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268760"/>
            <a:ext cx="5184576" cy="269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789040"/>
            <a:ext cx="3065580" cy="272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407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Дорогие</a:t>
            </a:r>
            <a:endParaRPr lang="ru-RU" dirty="0"/>
          </a:p>
        </p:txBody>
      </p:sp>
      <p:sp>
        <p:nvSpPr>
          <p:cNvPr id="3" name="Объект 2"/>
          <p:cNvSpPr>
            <a:spLocks noGrp="1"/>
          </p:cNvSpPr>
          <p:nvPr>
            <p:ph idx="1"/>
          </p:nvPr>
        </p:nvSpPr>
        <p:spPr/>
        <p:txBody>
          <a:bodyPr>
            <a:normAutofit/>
          </a:bodyPr>
          <a:lstStyle/>
          <a:p>
            <a:r>
              <a:rPr lang="ru-RU" dirty="0" smtClean="0"/>
              <a:t>вольфрам, </a:t>
            </a:r>
          </a:p>
          <a:p>
            <a:r>
              <a:rPr lang="ru-RU" dirty="0" smtClean="0"/>
              <a:t>ванадий, </a:t>
            </a:r>
          </a:p>
          <a:p>
            <a:r>
              <a:rPr lang="ru-RU" dirty="0" smtClean="0"/>
              <a:t>кобальт, </a:t>
            </a:r>
          </a:p>
          <a:p>
            <a:r>
              <a:rPr lang="ru-RU" dirty="0" smtClean="0"/>
              <a:t>молибден, </a:t>
            </a:r>
          </a:p>
          <a:p>
            <a:r>
              <a:rPr lang="ru-RU" dirty="0" smtClean="0"/>
              <a:t>ниобий, </a:t>
            </a:r>
          </a:p>
          <a:p>
            <a:r>
              <a:rPr lang="ru-RU" dirty="0" smtClean="0"/>
              <a:t>олово, </a:t>
            </a:r>
          </a:p>
          <a:p>
            <a:r>
              <a:rPr lang="ru-RU" dirty="0" smtClean="0"/>
              <a:t>ртуть, </a:t>
            </a:r>
          </a:p>
          <a:p>
            <a:r>
              <a:rPr lang="ru-RU" dirty="0" smtClean="0"/>
              <a:t>цирконий</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670" y="1700808"/>
            <a:ext cx="5903218" cy="393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799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Дорогостоящие</a:t>
            </a:r>
            <a:endParaRPr lang="ru-RU" dirty="0"/>
          </a:p>
        </p:txBody>
      </p:sp>
      <p:sp>
        <p:nvSpPr>
          <p:cNvPr id="3" name="Объект 2"/>
          <p:cNvSpPr>
            <a:spLocks noGrp="1"/>
          </p:cNvSpPr>
          <p:nvPr>
            <p:ph idx="1"/>
          </p:nvPr>
        </p:nvSpPr>
        <p:spPr/>
        <p:txBody>
          <a:bodyPr/>
          <a:lstStyle/>
          <a:p>
            <a:r>
              <a:rPr lang="ru-RU" dirty="0" smtClean="0"/>
              <a:t>серебро, </a:t>
            </a:r>
          </a:p>
          <a:p>
            <a:r>
              <a:rPr lang="ru-RU" dirty="0" smtClean="0"/>
              <a:t>бериллий, </a:t>
            </a:r>
          </a:p>
          <a:p>
            <a:r>
              <a:rPr lang="ru-RU" dirty="0" smtClean="0"/>
              <a:t>тантал</a:t>
            </a:r>
          </a:p>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96752"/>
            <a:ext cx="35242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501008"/>
            <a:ext cx="2891341" cy="314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02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Драгоценные</a:t>
            </a:r>
            <a:endParaRPr lang="ru-RU" dirty="0"/>
          </a:p>
        </p:txBody>
      </p:sp>
      <p:sp>
        <p:nvSpPr>
          <p:cNvPr id="3" name="Объект 2"/>
          <p:cNvSpPr>
            <a:spLocks noGrp="1"/>
          </p:cNvSpPr>
          <p:nvPr>
            <p:ph idx="1"/>
          </p:nvPr>
        </p:nvSpPr>
        <p:spPr/>
        <p:txBody>
          <a:bodyPr/>
          <a:lstStyle/>
          <a:p>
            <a:r>
              <a:rPr lang="ru-RU" dirty="0" smtClean="0"/>
              <a:t>золото, </a:t>
            </a:r>
          </a:p>
          <a:p>
            <a:r>
              <a:rPr lang="ru-RU" dirty="0" smtClean="0"/>
              <a:t>платина, </a:t>
            </a:r>
          </a:p>
          <a:p>
            <a:r>
              <a:rPr lang="ru-RU" dirty="0" smtClean="0"/>
              <a:t>рений, </a:t>
            </a:r>
          </a:p>
          <a:p>
            <a:r>
              <a:rPr lang="ru-RU" dirty="0" smtClean="0"/>
              <a:t>осмий, </a:t>
            </a:r>
          </a:p>
          <a:p>
            <a:r>
              <a:rPr lang="ru-RU" dirty="0" smtClean="0"/>
              <a:t>иридий</a:t>
            </a:r>
          </a:p>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696" y="836712"/>
            <a:ext cx="23812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253884"/>
            <a:ext cx="4464496" cy="326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990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1143000"/>
          </a:xfrm>
        </p:spPr>
        <p:txBody>
          <a:bodyPr>
            <a:normAutofit fontScale="90000"/>
          </a:bodyPr>
          <a:lstStyle/>
          <a:p>
            <a:r>
              <a:rPr lang="ru-RU" dirty="0" smtClean="0"/>
              <a:t>Охрана окружающей среды при производстве и использовании металлов</a:t>
            </a:r>
            <a:endParaRPr lang="ru-RU" dirty="0"/>
          </a:p>
        </p:txBody>
      </p:sp>
      <p:sp>
        <p:nvSpPr>
          <p:cNvPr id="3" name="Объект 2"/>
          <p:cNvSpPr>
            <a:spLocks noGrp="1"/>
          </p:cNvSpPr>
          <p:nvPr>
            <p:ph idx="1"/>
          </p:nvPr>
        </p:nvSpPr>
        <p:spPr>
          <a:xfrm>
            <a:off x="457200" y="1600200"/>
            <a:ext cx="3394720" cy="4525963"/>
          </a:xfrm>
        </p:spPr>
        <p:txBody>
          <a:bodyPr>
            <a:normAutofit/>
          </a:bodyPr>
          <a:lstStyle/>
          <a:p>
            <a:pPr marL="0" indent="0">
              <a:buNone/>
            </a:pPr>
            <a:r>
              <a:rPr lang="ru-RU" sz="2000" dirty="0" smtClean="0"/>
              <a:t>Как следствие производства металлов, на территориях с развитой чёрной металлургией повышено содержание вредных в-в в воздухе , воде, продукции растениеводства и животноводства. С целью обеспечения окружающей среды при производстве и использовании металлов научные исследования ведутся в четырёх направлениях.</a:t>
            </a:r>
            <a:endParaRPr lang="ru-RU"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204864"/>
            <a:ext cx="5004048" cy="3456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757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Первое направление</a:t>
            </a:r>
            <a:endParaRPr lang="ru-RU" dirty="0"/>
          </a:p>
        </p:txBody>
      </p:sp>
      <p:sp>
        <p:nvSpPr>
          <p:cNvPr id="3" name="Объект 2"/>
          <p:cNvSpPr>
            <a:spLocks noGrp="1"/>
          </p:cNvSpPr>
          <p:nvPr>
            <p:ph idx="1"/>
          </p:nvPr>
        </p:nvSpPr>
        <p:spPr>
          <a:xfrm>
            <a:off x="457200" y="2348880"/>
            <a:ext cx="2626676" cy="3777283"/>
          </a:xfrm>
        </p:spPr>
        <p:txBody>
          <a:bodyPr>
            <a:normAutofit/>
          </a:bodyPr>
          <a:lstStyle/>
          <a:p>
            <a:pPr marL="0" indent="0">
              <a:buNone/>
            </a:pPr>
            <a:r>
              <a:rPr lang="ru-RU" sz="2400" dirty="0" smtClean="0"/>
              <a:t>Разрабатываются и внедряются безотходные технологии</a:t>
            </a:r>
            <a:endParaRPr lang="ru-RU"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976" y="1988840"/>
            <a:ext cx="5322168" cy="35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022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Второе направление</a:t>
            </a:r>
            <a:endParaRPr lang="ru-RU" dirty="0"/>
          </a:p>
        </p:txBody>
      </p:sp>
      <p:sp>
        <p:nvSpPr>
          <p:cNvPr id="3" name="Объект 2"/>
          <p:cNvSpPr>
            <a:spLocks noGrp="1"/>
          </p:cNvSpPr>
          <p:nvPr>
            <p:ph idx="1"/>
          </p:nvPr>
        </p:nvSpPr>
        <p:spPr>
          <a:xfrm>
            <a:off x="457200" y="1600200"/>
            <a:ext cx="2746648" cy="4525963"/>
          </a:xfrm>
        </p:spPr>
        <p:txBody>
          <a:bodyPr>
            <a:normAutofit/>
          </a:bodyPr>
          <a:lstStyle/>
          <a:p>
            <a:pPr marL="0" indent="0">
              <a:buNone/>
            </a:pPr>
            <a:r>
              <a:rPr lang="ru-RU" sz="2400" dirty="0" smtClean="0"/>
              <a:t>Производство проводится на замкнутый цикл водопотребления</a:t>
            </a:r>
            <a:endParaRPr lang="ru-RU"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843126"/>
            <a:ext cx="4876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73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Объект 2"/>
          <p:cNvSpPr>
            <a:spLocks noGrp="1"/>
          </p:cNvSpPr>
          <p:nvPr>
            <p:ph idx="1"/>
          </p:nvPr>
        </p:nvSpPr>
        <p:spPr/>
        <p:txBody>
          <a:bodyPr/>
          <a:lstStyle/>
          <a:p>
            <a:r>
              <a:rPr lang="ru-RU" dirty="0" smtClean="0"/>
              <a:t>Цель</a:t>
            </a:r>
          </a:p>
          <a:p>
            <a:r>
              <a:rPr lang="ru-RU" dirty="0" smtClean="0"/>
              <a:t>Основной </a:t>
            </a:r>
            <a:r>
              <a:rPr lang="ru-RU" dirty="0" smtClean="0"/>
              <a:t>источник добычи</a:t>
            </a:r>
          </a:p>
          <a:p>
            <a:r>
              <a:rPr lang="ru-RU" dirty="0" smtClean="0"/>
              <a:t>Металлургия</a:t>
            </a:r>
          </a:p>
          <a:p>
            <a:r>
              <a:rPr lang="ru-RU" dirty="0" smtClean="0"/>
              <a:t>Группы способов производства </a:t>
            </a:r>
            <a:r>
              <a:rPr lang="ru-RU" dirty="0" err="1" smtClean="0"/>
              <a:t>Ме</a:t>
            </a:r>
            <a:endParaRPr lang="ru-RU" dirty="0" smtClean="0"/>
          </a:p>
          <a:p>
            <a:r>
              <a:rPr lang="ru-RU" dirty="0" smtClean="0"/>
              <a:t>Художественное литьё</a:t>
            </a:r>
          </a:p>
          <a:p>
            <a:r>
              <a:rPr lang="ru-RU" dirty="0" smtClean="0"/>
              <a:t>Охрана окружающей среды при производстве и использовании металлов</a:t>
            </a:r>
          </a:p>
          <a:p>
            <a:r>
              <a:rPr lang="ru-RU" dirty="0" smtClean="0"/>
              <a:t>Вывод</a:t>
            </a:r>
            <a:endParaRPr lang="ru-RU" dirty="0"/>
          </a:p>
        </p:txBody>
      </p:sp>
    </p:spTree>
    <p:extLst>
      <p:ext uri="{BB962C8B-B14F-4D97-AF65-F5344CB8AC3E}">
        <p14:creationId xmlns:p14="http://schemas.microsoft.com/office/powerpoint/2010/main" val="293226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Третье направление</a:t>
            </a:r>
            <a:endParaRPr lang="ru-RU" dirty="0"/>
          </a:p>
        </p:txBody>
      </p:sp>
      <p:sp>
        <p:nvSpPr>
          <p:cNvPr id="3" name="Объект 2"/>
          <p:cNvSpPr>
            <a:spLocks noGrp="1"/>
          </p:cNvSpPr>
          <p:nvPr>
            <p:ph idx="1"/>
          </p:nvPr>
        </p:nvSpPr>
        <p:spPr>
          <a:xfrm>
            <a:off x="457200" y="1600200"/>
            <a:ext cx="3178696" cy="4525963"/>
          </a:xfrm>
        </p:spPr>
        <p:txBody>
          <a:bodyPr>
            <a:normAutofit/>
          </a:bodyPr>
          <a:lstStyle/>
          <a:p>
            <a:pPr marL="0" indent="0">
              <a:buNone/>
            </a:pPr>
            <a:r>
              <a:rPr lang="ru-RU" sz="2000" dirty="0" smtClean="0"/>
              <a:t>Местная власть, руководство металлургических предприятий несут ответственность за соблюдение санитарных норм, за сохранение и приумножение зелёных насаждений, которые играют важную роль в улучшении состава воздуха, оздоровлении окружающей среды.</a:t>
            </a:r>
            <a:endParaRPr lang="ru-RU" sz="20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616" y="2132856"/>
            <a:ext cx="5322183" cy="310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654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Четвёртое направление</a:t>
            </a:r>
            <a:endParaRPr lang="ru-RU" dirty="0"/>
          </a:p>
        </p:txBody>
      </p:sp>
      <p:sp>
        <p:nvSpPr>
          <p:cNvPr id="3" name="Объект 2"/>
          <p:cNvSpPr>
            <a:spLocks noGrp="1"/>
          </p:cNvSpPr>
          <p:nvPr>
            <p:ph idx="1"/>
          </p:nvPr>
        </p:nvSpPr>
        <p:spPr>
          <a:xfrm>
            <a:off x="457200" y="1600200"/>
            <a:ext cx="3034680" cy="4525963"/>
          </a:xfrm>
        </p:spPr>
        <p:txBody>
          <a:bodyPr>
            <a:normAutofit/>
          </a:bodyPr>
          <a:lstStyle/>
          <a:p>
            <a:pPr marL="0" indent="0">
              <a:buNone/>
            </a:pPr>
            <a:r>
              <a:rPr lang="ru-RU" sz="2400" dirty="0" smtClean="0"/>
              <a:t>Врачи, фармацевты и диетологи направляют свои действия на разработку надлежащих рационов питания, средств профилактики и лечения профессиональных заболеваний и т.п.</a:t>
            </a:r>
            <a:endParaRPr lang="ru-RU"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916832"/>
            <a:ext cx="3628706" cy="344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907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3" name="Объект 2"/>
          <p:cNvSpPr>
            <a:spLocks noGrp="1"/>
          </p:cNvSpPr>
          <p:nvPr>
            <p:ph idx="1"/>
          </p:nvPr>
        </p:nvSpPr>
        <p:spPr>
          <a:xfrm>
            <a:off x="395536" y="1412776"/>
            <a:ext cx="3600400" cy="4968552"/>
          </a:xfrm>
        </p:spPr>
        <p:txBody>
          <a:bodyPr>
            <a:normAutofit fontScale="92500" lnSpcReduction="20000"/>
          </a:bodyPr>
          <a:lstStyle/>
          <a:p>
            <a:pPr marL="0" indent="0">
              <a:buNone/>
            </a:pPr>
            <a:r>
              <a:rPr lang="ru-RU" dirty="0" smtClean="0"/>
              <a:t>Металлургия, в наше время, развивается быстро и плодотворно, но она несёт определённый вред окружающей среде. Методы защиты окружающей среды ведутся для уменьшения выбросов отходов, поэтому металлургия уже не на столько сильно несёт вред окружающей среде, чем раньше. </a:t>
            </a:r>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014" y="1988840"/>
            <a:ext cx="4926987" cy="335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05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a:t>
            </a:r>
            <a:endParaRPr lang="ru-RU" dirty="0"/>
          </a:p>
        </p:txBody>
      </p:sp>
      <p:sp>
        <p:nvSpPr>
          <p:cNvPr id="3" name="Объект 2"/>
          <p:cNvSpPr>
            <a:spLocks noGrp="1"/>
          </p:cNvSpPr>
          <p:nvPr>
            <p:ph idx="1"/>
          </p:nvPr>
        </p:nvSpPr>
        <p:spPr>
          <a:xfrm>
            <a:off x="467544" y="1454050"/>
            <a:ext cx="3106688" cy="4711254"/>
          </a:xfrm>
        </p:spPr>
        <p:txBody>
          <a:bodyPr>
            <a:noAutofit/>
          </a:bodyPr>
          <a:lstStyle/>
          <a:p>
            <a:pPr marL="0" indent="0">
              <a:buNone/>
            </a:pPr>
            <a:r>
              <a:rPr lang="ru-RU" sz="2400" dirty="0" smtClean="0"/>
              <a:t>Мы хотели бы углублённо рассмотреть основные источники металлургии, её группы и художественное литьё из металлов. И рассказать о охране окружающей среды при производстве и использовании металлов.</a:t>
            </a:r>
            <a:endParaRPr lang="ru-RU"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1" y="1772816"/>
            <a:ext cx="487318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468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864096"/>
          </a:xfrm>
        </p:spPr>
        <p:txBody>
          <a:bodyPr/>
          <a:lstStyle/>
          <a:p>
            <a:r>
              <a:rPr lang="ru-RU" dirty="0" smtClean="0"/>
              <a:t>Основной источник добычи</a:t>
            </a:r>
            <a:endParaRPr lang="ru-RU" dirty="0"/>
          </a:p>
        </p:txBody>
      </p:sp>
      <p:sp>
        <p:nvSpPr>
          <p:cNvPr id="3" name="Объект 2"/>
          <p:cNvSpPr>
            <a:spLocks noGrp="1"/>
          </p:cNvSpPr>
          <p:nvPr>
            <p:ph idx="1"/>
          </p:nvPr>
        </p:nvSpPr>
        <p:spPr>
          <a:xfrm>
            <a:off x="539552" y="980728"/>
            <a:ext cx="8229600" cy="2304256"/>
          </a:xfrm>
        </p:spPr>
        <p:txBody>
          <a:bodyPr>
            <a:normAutofit/>
          </a:bodyPr>
          <a:lstStyle/>
          <a:p>
            <a:pPr marL="0" indent="0">
              <a:buNone/>
            </a:pPr>
            <a:r>
              <a:rPr lang="ru-RU" sz="2000" dirty="0" smtClean="0"/>
              <a:t>Основным источником добычи металла является земная кора - литосфера.</a:t>
            </a:r>
          </a:p>
          <a:p>
            <a:pPr marL="0" indent="0">
              <a:buNone/>
            </a:pPr>
            <a:r>
              <a:rPr lang="ru-RU" sz="2000" dirty="0" smtClean="0"/>
              <a:t>В таблице 1 приведены данные о содержании в земной коре на глубине до 1 км металлов, которые являются основой сплавов, применяемых в художественном литье. Для сравнения укажем, что массовая доля кислорода в литосфере составляет 46,6 %, кремния - 27,7 %, платины - 5 * 10 -8%.</a:t>
            </a:r>
            <a:endParaRPr lang="ru-RU" sz="2000" dirty="0"/>
          </a:p>
        </p:txBody>
      </p:sp>
      <p:graphicFrame>
        <p:nvGraphicFramePr>
          <p:cNvPr id="6" name="Таблица 5"/>
          <p:cNvGraphicFramePr>
            <a:graphicFrameLocks noGrp="1"/>
          </p:cNvGraphicFramePr>
          <p:nvPr>
            <p:extLst>
              <p:ext uri="{D42A27DB-BD31-4B8C-83A1-F6EECF244321}">
                <p14:modId xmlns:p14="http://schemas.microsoft.com/office/powerpoint/2010/main" val="69731297"/>
              </p:ext>
            </p:extLst>
          </p:nvPr>
        </p:nvGraphicFramePr>
        <p:xfrm>
          <a:off x="179512" y="3429000"/>
          <a:ext cx="8712966" cy="2808312"/>
        </p:xfrm>
        <a:graphic>
          <a:graphicData uri="http://schemas.openxmlformats.org/drawingml/2006/table">
            <a:tbl>
              <a:tblPr firstRow="1" firstCol="1" bandRow="1">
                <a:tableStyleId>{5C22544A-7EE6-4342-B048-85BDC9FD1C3A}</a:tableStyleId>
              </a:tblPr>
              <a:tblGrid>
                <a:gridCol w="1452161"/>
                <a:gridCol w="1452161"/>
                <a:gridCol w="1452161"/>
                <a:gridCol w="1452161"/>
                <a:gridCol w="1452161"/>
                <a:gridCol w="1452161"/>
              </a:tblGrid>
              <a:tr h="995508">
                <a:tc>
                  <a:txBody>
                    <a:bodyPr/>
                    <a:lstStyle/>
                    <a:p>
                      <a:pPr>
                        <a:lnSpc>
                          <a:spcPct val="115000"/>
                        </a:lnSpc>
                        <a:spcAft>
                          <a:spcPts val="0"/>
                        </a:spcAft>
                      </a:pPr>
                      <a:r>
                        <a:rPr lang="ru-RU" sz="1200" dirty="0">
                          <a:effectLst/>
                        </a:rPr>
                        <a:t>Металл</a:t>
                      </a:r>
                      <a:endParaRPr lang="ru-RU" sz="1100" dirty="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Массовая доля, %</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Металл</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Массовая доля, %</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Металл</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Массовая доля, %</a:t>
                      </a:r>
                      <a:endParaRPr lang="ru-RU" sz="1100">
                        <a:effectLst/>
                        <a:latin typeface="Calibri"/>
                        <a:ea typeface="Calibri"/>
                        <a:cs typeface="Times New Roman"/>
                      </a:endParaRPr>
                    </a:p>
                  </a:txBody>
                  <a:tcPr marL="9525" marR="9525" marT="9525" marB="9525" anchor="ctr"/>
                </a:tc>
              </a:tr>
              <a:tr h="453201">
                <a:tc>
                  <a:txBody>
                    <a:bodyPr/>
                    <a:lstStyle/>
                    <a:p>
                      <a:pPr>
                        <a:lnSpc>
                          <a:spcPct val="115000"/>
                        </a:lnSpc>
                        <a:spcAft>
                          <a:spcPts val="0"/>
                        </a:spcAft>
                      </a:pPr>
                      <a:r>
                        <a:rPr lang="ru-RU" sz="1200">
                          <a:effectLst/>
                        </a:rPr>
                        <a:t>Алюминий</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8,0</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Медь</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0,01</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Серебро</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0,00001</a:t>
                      </a:r>
                      <a:endParaRPr lang="ru-RU" sz="1100">
                        <a:effectLst/>
                        <a:latin typeface="Calibri"/>
                        <a:ea typeface="Calibri"/>
                        <a:cs typeface="Times New Roman"/>
                      </a:endParaRPr>
                    </a:p>
                  </a:txBody>
                  <a:tcPr marL="9525" marR="9525" marT="9525" marB="9525" anchor="ctr"/>
                </a:tc>
              </a:tr>
              <a:tr h="453201">
                <a:tc>
                  <a:txBody>
                    <a:bodyPr/>
                    <a:lstStyle/>
                    <a:p>
                      <a:pPr>
                        <a:lnSpc>
                          <a:spcPct val="115000"/>
                        </a:lnSpc>
                        <a:spcAft>
                          <a:spcPts val="0"/>
                        </a:spcAft>
                      </a:pPr>
                      <a:r>
                        <a:rPr lang="ru-RU" sz="1200">
                          <a:effectLst/>
                        </a:rPr>
                        <a:t>Железо</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5,0</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Олово</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0,004</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Золото</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0,0000005</a:t>
                      </a:r>
                      <a:endParaRPr lang="ru-RU" sz="1100">
                        <a:effectLst/>
                        <a:latin typeface="Calibri"/>
                        <a:ea typeface="Calibri"/>
                        <a:cs typeface="Times New Roman"/>
                      </a:endParaRPr>
                    </a:p>
                  </a:txBody>
                  <a:tcPr marL="9525" marR="9525" marT="9525" marB="9525" anchor="ctr"/>
                </a:tc>
              </a:tr>
              <a:tr h="453201">
                <a:tc>
                  <a:txBody>
                    <a:bodyPr/>
                    <a:lstStyle/>
                    <a:p>
                      <a:pPr>
                        <a:lnSpc>
                          <a:spcPct val="115000"/>
                        </a:lnSpc>
                        <a:spcAft>
                          <a:spcPts val="0"/>
                        </a:spcAft>
                      </a:pPr>
                      <a:r>
                        <a:rPr lang="ru-RU" sz="1200">
                          <a:effectLst/>
                        </a:rPr>
                        <a:t>Магний</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2,1</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Цинк</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0,004</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a:t>
                      </a:r>
                      <a:endParaRPr lang="ru-RU" sz="1100">
                        <a:effectLst/>
                        <a:latin typeface="Calibri"/>
                        <a:ea typeface="Calibri"/>
                        <a:cs typeface="Times New Roman"/>
                      </a:endParaRPr>
                    </a:p>
                  </a:txBody>
                  <a:tcPr marL="9525" marR="9525" marT="9525" marB="9525" anchor="ctr"/>
                </a:tc>
              </a:tr>
              <a:tr h="453201">
                <a:tc>
                  <a:txBody>
                    <a:bodyPr/>
                    <a:lstStyle/>
                    <a:p>
                      <a:pPr>
                        <a:lnSpc>
                          <a:spcPct val="115000"/>
                        </a:lnSpc>
                        <a:spcAft>
                          <a:spcPts val="0"/>
                        </a:spcAft>
                      </a:pPr>
                      <a:r>
                        <a:rPr lang="ru-RU" sz="1200">
                          <a:effectLst/>
                        </a:rPr>
                        <a:t>Титан</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0,6</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Свинец</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0,0016</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a:effectLst/>
                        </a:rPr>
                        <a:t>-</a:t>
                      </a:r>
                      <a:endParaRPr lang="ru-RU" sz="1100">
                        <a:effectLst/>
                        <a:latin typeface="Calibri"/>
                        <a:ea typeface="Calibri"/>
                        <a:cs typeface="Times New Roman"/>
                      </a:endParaRPr>
                    </a:p>
                  </a:txBody>
                  <a:tcPr marL="9525" marR="9525" marT="9525" marB="9525" anchor="ctr"/>
                </a:tc>
                <a:tc>
                  <a:txBody>
                    <a:bodyPr/>
                    <a:lstStyle/>
                    <a:p>
                      <a:pPr>
                        <a:lnSpc>
                          <a:spcPct val="115000"/>
                        </a:lnSpc>
                        <a:spcAft>
                          <a:spcPts val="0"/>
                        </a:spcAft>
                      </a:pPr>
                      <a:r>
                        <a:rPr lang="ru-RU" sz="1200" dirty="0">
                          <a:effectLst/>
                        </a:rPr>
                        <a:t>-</a:t>
                      </a:r>
                      <a:endParaRPr lang="ru-RU" sz="11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47374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Металлургия</a:t>
            </a:r>
            <a:endParaRPr lang="ru-RU" dirty="0"/>
          </a:p>
        </p:txBody>
      </p:sp>
      <p:sp>
        <p:nvSpPr>
          <p:cNvPr id="3" name="Объект 2"/>
          <p:cNvSpPr>
            <a:spLocks noGrp="1"/>
          </p:cNvSpPr>
          <p:nvPr>
            <p:ph idx="1"/>
          </p:nvPr>
        </p:nvSpPr>
        <p:spPr>
          <a:xfrm>
            <a:off x="457200" y="1600200"/>
            <a:ext cx="3178696" cy="4525963"/>
          </a:xfrm>
        </p:spPr>
        <p:txBody>
          <a:bodyPr>
            <a:normAutofit/>
          </a:bodyPr>
          <a:lstStyle/>
          <a:p>
            <a:pPr marL="0" indent="0">
              <a:buNone/>
            </a:pPr>
            <a:r>
              <a:rPr lang="ru-RU" sz="2000" dirty="0" smtClean="0"/>
              <a:t>Металлургия — это наука о методах и процессах производства металлов из руд и других металлосодержащих продуктов, о получении сплавов и обработке металлов. Такое же название имеет и важнейшая отрасль тяжелой промышленности, занимающаяся получением металлов и сплавов.</a:t>
            </a:r>
            <a:endParaRPr lang="ru-RU"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2544" y="1962718"/>
            <a:ext cx="4467674" cy="297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065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Группы способов производства </a:t>
            </a:r>
            <a:r>
              <a:rPr lang="ru-RU" dirty="0" err="1" smtClean="0"/>
              <a:t>Ме</a:t>
            </a:r>
            <a:endParaRPr lang="ru-RU" dirty="0"/>
          </a:p>
        </p:txBody>
      </p:sp>
      <p:sp>
        <p:nvSpPr>
          <p:cNvPr id="3" name="Объект 2"/>
          <p:cNvSpPr>
            <a:spLocks noGrp="1"/>
          </p:cNvSpPr>
          <p:nvPr>
            <p:ph idx="1"/>
          </p:nvPr>
        </p:nvSpPr>
        <p:spPr>
          <a:xfrm>
            <a:off x="457200" y="1600200"/>
            <a:ext cx="3826768" cy="4709120"/>
          </a:xfrm>
        </p:spPr>
        <p:txBody>
          <a:bodyPr>
            <a:normAutofit/>
          </a:bodyPr>
          <a:lstStyle/>
          <a:p>
            <a:pPr marL="0" indent="0">
              <a:buNone/>
            </a:pPr>
            <a:r>
              <a:rPr lang="ru-RU" sz="2400" dirty="0" smtClean="0"/>
              <a:t>Можно выделить четыре группы способов производства металлов:</a:t>
            </a:r>
          </a:p>
          <a:p>
            <a:r>
              <a:rPr lang="ru-RU" sz="2400" dirty="0" smtClean="0"/>
              <a:t>Пирометаллургия</a:t>
            </a:r>
          </a:p>
          <a:p>
            <a:r>
              <a:rPr lang="ru-RU" sz="2400" dirty="0" smtClean="0"/>
              <a:t>Гидрометаллургия</a:t>
            </a:r>
          </a:p>
          <a:p>
            <a:r>
              <a:rPr lang="ru-RU" sz="2400" dirty="0" smtClean="0"/>
              <a:t>Электрометаллургия (Электролиз)</a:t>
            </a:r>
          </a:p>
          <a:p>
            <a:r>
              <a:rPr lang="ru-RU" sz="2400" dirty="0"/>
              <a:t>М</a:t>
            </a:r>
            <a:r>
              <a:rPr lang="ru-RU" sz="2400" dirty="0" smtClean="0"/>
              <a:t>еталлотермия (Восстановление металлами)</a:t>
            </a:r>
            <a:endParaRPr lang="ru-RU" sz="2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268760"/>
            <a:ext cx="3535012" cy="232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348594"/>
            <a:ext cx="496855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55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5" y="116632"/>
            <a:ext cx="8558431" cy="1143000"/>
          </a:xfrm>
        </p:spPr>
        <p:txBody>
          <a:bodyPr/>
          <a:lstStyle/>
          <a:p>
            <a:r>
              <a:rPr lang="ru-RU" dirty="0" smtClean="0"/>
              <a:t>Пирометаллургия</a:t>
            </a:r>
            <a:endParaRPr lang="ru-RU" dirty="0"/>
          </a:p>
        </p:txBody>
      </p:sp>
      <p:sp>
        <p:nvSpPr>
          <p:cNvPr id="3" name="Объект 2"/>
          <p:cNvSpPr>
            <a:spLocks noGrp="1"/>
          </p:cNvSpPr>
          <p:nvPr>
            <p:ph idx="1"/>
          </p:nvPr>
        </p:nvSpPr>
        <p:spPr>
          <a:xfrm>
            <a:off x="179512" y="1196752"/>
            <a:ext cx="3250704" cy="4525963"/>
          </a:xfrm>
        </p:spPr>
        <p:txBody>
          <a:bodyPr>
            <a:normAutofit lnSpcReduction="10000"/>
          </a:bodyPr>
          <a:lstStyle/>
          <a:p>
            <a:pPr marL="0" indent="0">
              <a:buNone/>
            </a:pPr>
            <a:r>
              <a:rPr lang="ru-RU" sz="2000" dirty="0" smtClean="0"/>
              <a:t>Пирометаллургия — совокупность металлургических процессов, протекающих при высоких температурах. Это отрасль металлургии, связанная с получением и очищением металлов и металлических сплавов при высоких температурах, в отличие от гидрометаллургии, к которой относятся низкотемпературные процессы.</a:t>
            </a:r>
            <a:endParaRPr lang="ru-RU" sz="2000"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5863" y="1556792"/>
            <a:ext cx="5508104" cy="42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86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Гидрометаллургия</a:t>
            </a:r>
            <a:endParaRPr lang="ru-RU" dirty="0"/>
          </a:p>
        </p:txBody>
      </p:sp>
      <p:sp>
        <p:nvSpPr>
          <p:cNvPr id="3" name="Объект 2"/>
          <p:cNvSpPr>
            <a:spLocks noGrp="1"/>
          </p:cNvSpPr>
          <p:nvPr>
            <p:ph idx="1"/>
          </p:nvPr>
        </p:nvSpPr>
        <p:spPr>
          <a:xfrm>
            <a:off x="323528" y="1556792"/>
            <a:ext cx="3312368" cy="4637112"/>
          </a:xfrm>
        </p:spPr>
        <p:txBody>
          <a:bodyPr>
            <a:normAutofit lnSpcReduction="10000"/>
          </a:bodyPr>
          <a:lstStyle/>
          <a:p>
            <a:pPr marL="0" indent="0">
              <a:buNone/>
            </a:pPr>
            <a:r>
              <a:rPr lang="ru-RU" sz="2000" dirty="0" smtClean="0"/>
              <a:t>Гидрометаллургия — выделение металлов из руд, концентратов и отходов производства с помощью водных растворов определённых веществ (химических реагентов).</a:t>
            </a:r>
          </a:p>
          <a:p>
            <a:pPr marL="0" indent="0">
              <a:buNone/>
            </a:pPr>
            <a:r>
              <a:rPr lang="ru-RU" sz="2000" dirty="0" smtClean="0"/>
              <a:t>В настоящее время этот способ используется для получения урана, алюминия, золота, цинка и др.</a:t>
            </a:r>
          </a:p>
          <a:p>
            <a:pPr marL="0" indent="0">
              <a:buNone/>
            </a:pPr>
            <a:r>
              <a:rPr lang="ru-RU" sz="2000" dirty="0" smtClean="0"/>
              <a:t>Основная операция гидрометаллургии — выщелачивание.</a:t>
            </a:r>
            <a:endParaRPr lang="ru-RU"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700807"/>
            <a:ext cx="5229060" cy="361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13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Электрометаллургия</a:t>
            </a:r>
            <a:endParaRPr lang="ru-RU" dirty="0"/>
          </a:p>
        </p:txBody>
      </p:sp>
      <p:sp>
        <p:nvSpPr>
          <p:cNvPr id="3" name="Объект 2"/>
          <p:cNvSpPr>
            <a:spLocks noGrp="1"/>
          </p:cNvSpPr>
          <p:nvPr>
            <p:ph idx="1"/>
          </p:nvPr>
        </p:nvSpPr>
        <p:spPr>
          <a:xfrm>
            <a:off x="457200" y="1412776"/>
            <a:ext cx="3250704" cy="5112568"/>
          </a:xfrm>
        </p:spPr>
        <p:txBody>
          <a:bodyPr>
            <a:normAutofit lnSpcReduction="10000"/>
          </a:bodyPr>
          <a:lstStyle/>
          <a:p>
            <a:pPr marL="0" indent="0">
              <a:buNone/>
            </a:pPr>
            <a:r>
              <a:rPr lang="ru-RU" sz="2000" dirty="0" smtClean="0"/>
              <a:t>Электрометаллургия — Методы получения металлов, основанные на электролизе, т. е. выделении металлов из растворов или расплавов их соединений при пропускании через них постоянного электрического тока. Этот метод применяют главным образом для получения очень активных металлов – щелочных, щелочноземельных и алюминия, а также производства легированных сталей.</a:t>
            </a:r>
            <a:endParaRPr lang="ru-RU"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168" y="1700807"/>
            <a:ext cx="5280588" cy="3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9957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9">
      <a:dk1>
        <a:srgbClr val="FBB14F"/>
      </a:dk1>
      <a:lt1>
        <a:srgbClr val="FAC226"/>
      </a:lt1>
      <a:dk2>
        <a:srgbClr val="0E039B"/>
      </a:dk2>
      <a:lt2>
        <a:srgbClr val="C9C2D1"/>
      </a:lt2>
      <a:accent1>
        <a:srgbClr val="FFFF81"/>
      </a:accent1>
      <a:accent2>
        <a:srgbClr val="B6DF89"/>
      </a:accent2>
      <a:accent3>
        <a:srgbClr val="79DCFF"/>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103</TotalTime>
  <Words>714</Words>
  <Application>Microsoft Office PowerPoint</Application>
  <PresentationFormat>Экран (4:3)</PresentationFormat>
  <Paragraphs>119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Производство металлов. Охрана природы </vt:lpstr>
      <vt:lpstr>План</vt:lpstr>
      <vt:lpstr>Цель</vt:lpstr>
      <vt:lpstr>Основной источник добычи</vt:lpstr>
      <vt:lpstr>Металлургия</vt:lpstr>
      <vt:lpstr>Группы способов производства Ме</vt:lpstr>
      <vt:lpstr>Пирометаллургия</vt:lpstr>
      <vt:lpstr>Гидрометаллургия</vt:lpstr>
      <vt:lpstr>Электрометаллургия</vt:lpstr>
      <vt:lpstr>Металлотермия</vt:lpstr>
      <vt:lpstr>Художественное литьё</vt:lpstr>
      <vt:lpstr>Дешёвые</vt:lpstr>
      <vt:lpstr>Недорогие</vt:lpstr>
      <vt:lpstr>Дорогие</vt:lpstr>
      <vt:lpstr>Дорогостоящие</vt:lpstr>
      <vt:lpstr>Драгоценные</vt:lpstr>
      <vt:lpstr>Охрана окружающей среды при производстве и использовании металлов</vt:lpstr>
      <vt:lpstr>Первое направление</vt:lpstr>
      <vt:lpstr>Второе направление</vt:lpstr>
      <vt:lpstr>Третье направление</vt:lpstr>
      <vt:lpstr>Четвёртое направление</vt:lpstr>
      <vt:lpstr>Вывод</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Производство металлов. Охрана природы</dc:title>
  <dc:creator>Пользователь</dc:creator>
  <cp:lastModifiedBy>Пользователь</cp:lastModifiedBy>
  <cp:revision>11</cp:revision>
  <dcterms:created xsi:type="dcterms:W3CDTF">2013-05-12T16:06:35Z</dcterms:created>
  <dcterms:modified xsi:type="dcterms:W3CDTF">2013-05-12T17:51:17Z</dcterms:modified>
</cp:coreProperties>
</file>