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3" r:id="rId15"/>
    <p:sldId id="277" r:id="rId16"/>
    <p:sldId id="275" r:id="rId17"/>
    <p:sldId id="274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2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8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9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6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0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5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0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1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9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629400" cy="1250299"/>
          </a:xfrm>
        </p:spPr>
        <p:txBody>
          <a:bodyPr>
            <a:noAutofit/>
          </a:bodyPr>
          <a:lstStyle/>
          <a:p>
            <a:r>
              <a:rPr lang="ru-RU" sz="5400" dirty="0" smtClean="0"/>
              <a:t>Тема : Спирты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4128" y="3926058"/>
            <a:ext cx="2880320" cy="2383262"/>
          </a:xfrm>
        </p:spPr>
        <p:txBody>
          <a:bodyPr>
            <a:normAutofit/>
          </a:bodyPr>
          <a:lstStyle/>
          <a:p>
            <a:r>
              <a:rPr lang="ru-RU" dirty="0"/>
              <a:t>Презентация по химии </a:t>
            </a:r>
          </a:p>
          <a:p>
            <a:r>
              <a:rPr lang="ru-RU" dirty="0"/>
              <a:t>Ученицы </a:t>
            </a:r>
            <a:r>
              <a:rPr lang="ru-RU" dirty="0" smtClean="0"/>
              <a:t>1</a:t>
            </a:r>
            <a:r>
              <a:rPr lang="en-US" dirty="0" smtClean="0"/>
              <a:t>1</a:t>
            </a:r>
            <a:r>
              <a:rPr lang="ru-RU" dirty="0" smtClean="0"/>
              <a:t> «Б» </a:t>
            </a:r>
            <a:r>
              <a:rPr lang="ru-RU" dirty="0"/>
              <a:t>класса </a:t>
            </a:r>
          </a:p>
          <a:p>
            <a:r>
              <a:rPr lang="ru-RU" dirty="0" smtClean="0"/>
              <a:t>ЗОШ №41</a:t>
            </a:r>
            <a:endParaRPr lang="ru-RU" dirty="0"/>
          </a:p>
          <a:p>
            <a:r>
              <a:rPr lang="ru-RU" dirty="0" smtClean="0"/>
              <a:t>Зануды Татьяны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alcohols-cropped-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1" y="1700808"/>
            <a:ext cx="5070989" cy="4386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80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556792"/>
            <a:ext cx="4752528" cy="3802752"/>
          </a:xfrm>
        </p:spPr>
        <p:txBody>
          <a:bodyPr>
            <a:noAutofit/>
          </a:bodyPr>
          <a:lstStyle/>
          <a:p>
            <a:r>
              <a:rPr lang="ru-RU" sz="2400" dirty="0"/>
              <a:t>В эфирных маслах зеленых частей многих растений содержится 3(Z)-Гексен-1-ол («спирт листьев»), придающий им характерный запах.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Фенилэтиловый спирт — душистый компонент розового эфирного масла.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Очень широко представлены в растительном мире терпеновые спирты, многие из которых являются душистыми веществами,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8" name="Picture 2" descr="C:\Users\Таня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92" y="692696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16" y="414908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7513" y="883045"/>
            <a:ext cx="7283152" cy="143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Физические свойства спиртов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08912" cy="34563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Спирты растворимы в большинстве органических растворителей. При увеличении количества атомов С в органической группе начинает сказываться гидрофобный (водоотталкивающий) эффект, растворимость в воде становится ограниченной.</a:t>
            </a:r>
          </a:p>
          <a:p>
            <a:pPr marL="36576" indent="0">
              <a:buNone/>
            </a:pPr>
            <a:endParaRPr lang="ru-RU" dirty="0" smtClean="0"/>
          </a:p>
          <a:p>
            <a:r>
              <a:rPr lang="ru-RU" dirty="0" smtClean="0"/>
              <a:t>Благодаря наличию ОН-групп между молекулами спиртов возникают водородные связи.</a:t>
            </a:r>
          </a:p>
          <a:p>
            <a:pPr marL="36576" indent="0">
              <a:buNone/>
            </a:pPr>
            <a:endParaRPr lang="ru-RU" dirty="0" smtClean="0"/>
          </a:p>
          <a:p>
            <a:r>
              <a:rPr lang="ru-RU" dirty="0" smtClean="0"/>
              <a:t>В результате у всех спиртов более высокая температура кипения, чем у соответствующих углеводородов 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4384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5. ВОДОРОДНЫЕ СВЯЗИ В СПИРТАХ (показаны пунктиром)</a:t>
            </a:r>
            <a:endParaRPr lang="ru-RU" dirty="0"/>
          </a:p>
        </p:txBody>
      </p:sp>
      <p:pic>
        <p:nvPicPr>
          <p:cNvPr id="5" name="Рисунок 4" descr="1238679157ee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3719"/>
            <a:ext cx="7056178" cy="12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900113" y="5445125"/>
            <a:ext cx="719137" cy="5762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11188" y="3573463"/>
            <a:ext cx="647700" cy="2159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915988"/>
            <a:ext cx="8640763" cy="57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1. </a:t>
            </a:r>
            <a:r>
              <a:rPr lang="ru-RU" sz="1200" dirty="0"/>
              <a:t>Взаимодействие спиртов со щелочными и щелочноземельными металлами</a:t>
            </a:r>
            <a:r>
              <a:rPr lang="ru-RU" sz="1400" dirty="0"/>
              <a:t> </a:t>
            </a:r>
          </a:p>
          <a:p>
            <a:pPr>
              <a:spcBef>
                <a:spcPct val="50000"/>
              </a:spcBef>
            </a:pPr>
            <a:r>
              <a:rPr lang="ru-RU" sz="1400" dirty="0"/>
              <a:t>2</a:t>
            </a:r>
            <a:r>
              <a:rPr lang="en-US" sz="1400" dirty="0"/>
              <a:t>Na + 2H</a:t>
            </a:r>
            <a:r>
              <a:rPr lang="en-US" sz="9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O= 2NaOH + H</a:t>
            </a:r>
            <a:r>
              <a:rPr lang="en-US" sz="1000" dirty="0">
                <a:cs typeface="Arial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2Na + 2C</a:t>
            </a:r>
            <a:r>
              <a:rPr lang="en-US" sz="1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H</a:t>
            </a:r>
            <a:r>
              <a:rPr lang="en-US" sz="1000" dirty="0">
                <a:cs typeface="Arial" charset="0"/>
              </a:rPr>
              <a:t>5</a:t>
            </a:r>
            <a:r>
              <a:rPr lang="en-US" sz="1400" dirty="0">
                <a:cs typeface="Arial" charset="0"/>
              </a:rPr>
              <a:t>OH = 2C</a:t>
            </a:r>
            <a:r>
              <a:rPr lang="en-US" sz="1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H</a:t>
            </a:r>
            <a:r>
              <a:rPr lang="en-US" sz="1000" dirty="0">
                <a:cs typeface="Arial" charset="0"/>
              </a:rPr>
              <a:t>5</a:t>
            </a:r>
            <a:r>
              <a:rPr lang="en-US" sz="1400" dirty="0">
                <a:cs typeface="Arial" charset="0"/>
              </a:rPr>
              <a:t>ONa +H</a:t>
            </a:r>
            <a:r>
              <a:rPr lang="en-US" sz="1000" dirty="0">
                <a:cs typeface="Arial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2Na + 2ROH = 2RONa + H</a:t>
            </a:r>
            <a:r>
              <a:rPr lang="en-US" sz="1000" dirty="0">
                <a:cs typeface="Arial" charset="0"/>
              </a:rPr>
              <a:t>2</a:t>
            </a:r>
            <a:endParaRPr lang="ru-RU" sz="1000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400" dirty="0">
                <a:cs typeface="Arial" charset="0"/>
              </a:rPr>
              <a:t>2. </a:t>
            </a:r>
            <a:r>
              <a:rPr lang="ru-RU" sz="1200" dirty="0">
                <a:cs typeface="Arial" charset="0"/>
              </a:rPr>
              <a:t>Взаимодействие спиртов с </a:t>
            </a:r>
            <a:r>
              <a:rPr lang="ru-RU" sz="1200" dirty="0" err="1">
                <a:cs typeface="Arial" charset="0"/>
              </a:rPr>
              <a:t>гологеноводородами</a:t>
            </a:r>
            <a:r>
              <a:rPr lang="ru-RU" sz="1200" dirty="0">
                <a:cs typeface="Arial" charset="0"/>
              </a:rPr>
              <a:t> (после замещения гидроксильной группы на галоген получается </a:t>
            </a:r>
            <a:r>
              <a:rPr lang="ru-RU" sz="1200" dirty="0" err="1">
                <a:cs typeface="Arial" charset="0"/>
              </a:rPr>
              <a:t>галогеноалкан</a:t>
            </a:r>
            <a:r>
              <a:rPr lang="ru-RU" sz="1200" dirty="0">
                <a:cs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C</a:t>
            </a:r>
            <a:r>
              <a:rPr lang="en-US" sz="1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H</a:t>
            </a:r>
            <a:r>
              <a:rPr lang="en-US" sz="1000" dirty="0">
                <a:cs typeface="Arial" charset="0"/>
              </a:rPr>
              <a:t>5</a:t>
            </a:r>
            <a:r>
              <a:rPr lang="en-US" sz="1400" dirty="0">
                <a:cs typeface="Arial" charset="0"/>
              </a:rPr>
              <a:t>OH + </a:t>
            </a:r>
            <a:r>
              <a:rPr lang="en-US" sz="1400" dirty="0" err="1">
                <a:cs typeface="Arial" charset="0"/>
              </a:rPr>
              <a:t>HBr</a:t>
            </a:r>
            <a:r>
              <a:rPr lang="en-US" sz="1400" dirty="0">
                <a:cs typeface="Arial" charset="0"/>
              </a:rPr>
              <a:t>           C</a:t>
            </a:r>
            <a:r>
              <a:rPr lang="en-US" sz="1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H</a:t>
            </a:r>
            <a:r>
              <a:rPr lang="en-US" sz="1000" dirty="0">
                <a:cs typeface="Arial" charset="0"/>
              </a:rPr>
              <a:t>5</a:t>
            </a:r>
            <a:r>
              <a:rPr lang="en-US" sz="1400" dirty="0">
                <a:cs typeface="Arial" charset="0"/>
              </a:rPr>
              <a:t>Br +H</a:t>
            </a:r>
            <a:r>
              <a:rPr lang="en-US" sz="1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O</a:t>
            </a:r>
            <a:endParaRPr lang="ru-RU" sz="1400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400" dirty="0">
                <a:cs typeface="Arial" charset="0"/>
              </a:rPr>
              <a:t>3. </a:t>
            </a:r>
            <a:r>
              <a:rPr lang="ru-RU" sz="1200" dirty="0">
                <a:cs typeface="Arial" charset="0"/>
              </a:rPr>
              <a:t>Межмолекулярная дегидратация спиртов</a:t>
            </a:r>
            <a:r>
              <a:rPr lang="en-US" sz="1200" dirty="0">
                <a:cs typeface="Arial" charset="0"/>
              </a:rPr>
              <a:t> ( </a:t>
            </a:r>
            <a:r>
              <a:rPr lang="ru-RU" sz="1200" dirty="0">
                <a:cs typeface="Arial" charset="0"/>
              </a:rPr>
              <a:t>Отщепление молекул воды от двух молекул спирта при нагревании </a:t>
            </a:r>
            <a:r>
              <a:rPr lang="ru-RU" sz="1200" dirty="0" err="1">
                <a:cs typeface="Arial" charset="0"/>
              </a:rPr>
              <a:t>водоотнимающих</a:t>
            </a:r>
            <a:r>
              <a:rPr lang="ru-RU" sz="1200" dirty="0">
                <a:cs typeface="Arial" charset="0"/>
              </a:rPr>
              <a:t> средств. В результате образуются простые эфиры)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R - OH + HO - R     </a:t>
            </a:r>
            <a:r>
              <a:rPr lang="en-US" sz="1200" dirty="0">
                <a:cs typeface="Arial" charset="0"/>
              </a:rPr>
              <a:t>H</a:t>
            </a:r>
            <a:r>
              <a:rPr lang="en-US" sz="1000" dirty="0">
                <a:cs typeface="Arial" charset="0"/>
              </a:rPr>
              <a:t>2</a:t>
            </a:r>
            <a:r>
              <a:rPr lang="en-US" sz="1200" dirty="0">
                <a:cs typeface="Arial" charset="0"/>
              </a:rPr>
              <a:t>SO</a:t>
            </a:r>
            <a:r>
              <a:rPr lang="en-US" sz="1000" dirty="0">
                <a:cs typeface="Arial" charset="0"/>
              </a:rPr>
              <a:t>4</a:t>
            </a:r>
            <a:r>
              <a:rPr lang="en-US" sz="1200" dirty="0">
                <a:cs typeface="Arial" charset="0"/>
              </a:rPr>
              <a:t>(</a:t>
            </a:r>
            <a:r>
              <a:rPr lang="ru-RU" sz="1200" dirty="0" err="1">
                <a:cs typeface="Arial" charset="0"/>
              </a:rPr>
              <a:t>конц</a:t>
            </a:r>
            <a:r>
              <a:rPr lang="ru-RU" sz="1200" dirty="0">
                <a:cs typeface="Arial" charset="0"/>
              </a:rPr>
              <a:t>.)</a:t>
            </a:r>
            <a:r>
              <a:rPr lang="en-US" sz="1400" dirty="0">
                <a:cs typeface="Arial" charset="0"/>
              </a:rPr>
              <a:t>        R – O - R + H</a:t>
            </a:r>
            <a:r>
              <a:rPr lang="en-US" sz="1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O</a:t>
            </a:r>
            <a:endParaRPr lang="ru-RU" sz="1400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200" dirty="0">
                <a:cs typeface="Arial" charset="0"/>
              </a:rPr>
              <a:t>А при нагревании этилового спирта с серной кислотой до температуры от 100 до 140 градусов Цельсия образуется </a:t>
            </a:r>
            <a:r>
              <a:rPr lang="ru-RU" sz="1200" dirty="0" err="1">
                <a:cs typeface="Arial" charset="0"/>
              </a:rPr>
              <a:t>диэтиловый</a:t>
            </a:r>
            <a:r>
              <a:rPr lang="ru-RU" sz="1200" dirty="0">
                <a:cs typeface="Arial" charset="0"/>
              </a:rPr>
              <a:t> (серный) эфир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C</a:t>
            </a:r>
            <a:r>
              <a:rPr lang="en-US" sz="1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H</a:t>
            </a:r>
            <a:r>
              <a:rPr lang="en-US" sz="1000" dirty="0">
                <a:cs typeface="Arial" charset="0"/>
              </a:rPr>
              <a:t>5</a:t>
            </a:r>
            <a:r>
              <a:rPr lang="en-US" sz="1400" dirty="0">
                <a:cs typeface="Arial" charset="0"/>
              </a:rPr>
              <a:t>OH + HOC</a:t>
            </a:r>
            <a:r>
              <a:rPr lang="en-US" sz="1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H</a:t>
            </a:r>
            <a:r>
              <a:rPr lang="en-US" sz="1000" dirty="0">
                <a:cs typeface="Arial" charset="0"/>
              </a:rPr>
              <a:t>5</a:t>
            </a:r>
            <a:r>
              <a:rPr lang="en-US" sz="1400" dirty="0">
                <a:cs typeface="Arial" charset="0"/>
              </a:rPr>
              <a:t>    </a:t>
            </a:r>
            <a:r>
              <a:rPr lang="en-US" sz="1200" dirty="0">
                <a:cs typeface="Arial" charset="0"/>
              </a:rPr>
              <a:t>H</a:t>
            </a:r>
            <a:r>
              <a:rPr lang="en-US" sz="1000" dirty="0">
                <a:cs typeface="Arial" charset="0"/>
              </a:rPr>
              <a:t>2</a:t>
            </a:r>
            <a:r>
              <a:rPr lang="en-US" sz="1200" dirty="0">
                <a:cs typeface="Arial" charset="0"/>
              </a:rPr>
              <a:t>SO</a:t>
            </a:r>
            <a:r>
              <a:rPr lang="en-US" sz="1000" dirty="0">
                <a:cs typeface="Arial" charset="0"/>
              </a:rPr>
              <a:t>4 </a:t>
            </a:r>
            <a:r>
              <a:rPr lang="en-US" sz="1200" dirty="0">
                <a:cs typeface="Arial" charset="0"/>
              </a:rPr>
              <a:t>(</a:t>
            </a:r>
            <a:r>
              <a:rPr lang="ru-RU" sz="1200" dirty="0" err="1">
                <a:cs typeface="Arial" charset="0"/>
              </a:rPr>
              <a:t>Конц</a:t>
            </a:r>
            <a:r>
              <a:rPr lang="ru-RU" sz="1200" dirty="0">
                <a:cs typeface="Arial" charset="0"/>
              </a:rPr>
              <a:t>.)</a:t>
            </a:r>
            <a:r>
              <a:rPr lang="en-US" sz="1200" dirty="0">
                <a:cs typeface="Arial" charset="0"/>
              </a:rPr>
              <a:t>, t&lt; 140</a:t>
            </a:r>
            <a:r>
              <a:rPr lang="en-US" sz="1400" dirty="0">
                <a:cs typeface="Arial" charset="0"/>
              </a:rPr>
              <a:t>     C</a:t>
            </a:r>
            <a:r>
              <a:rPr lang="en-US" sz="1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H</a:t>
            </a:r>
            <a:r>
              <a:rPr lang="en-US" sz="1000" dirty="0">
                <a:cs typeface="Arial" charset="0"/>
              </a:rPr>
              <a:t>5</a:t>
            </a:r>
            <a:r>
              <a:rPr lang="en-US" sz="1400" dirty="0">
                <a:cs typeface="Arial" charset="0"/>
              </a:rPr>
              <a:t> – O – C</a:t>
            </a:r>
            <a:r>
              <a:rPr lang="en-US" sz="1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H</a:t>
            </a:r>
            <a:r>
              <a:rPr lang="en-US" sz="1000" dirty="0">
                <a:cs typeface="Arial" charset="0"/>
              </a:rPr>
              <a:t>5</a:t>
            </a:r>
            <a:r>
              <a:rPr lang="en-US" sz="1400" dirty="0">
                <a:cs typeface="Arial" charset="0"/>
              </a:rPr>
              <a:t> + H</a:t>
            </a:r>
            <a:r>
              <a:rPr lang="en-US" sz="1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O</a:t>
            </a:r>
            <a:endParaRPr lang="ru-RU" sz="1400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400" dirty="0">
                <a:cs typeface="Arial" charset="0"/>
              </a:rPr>
              <a:t>4. </a:t>
            </a:r>
            <a:r>
              <a:rPr lang="ru-RU" sz="1200" dirty="0">
                <a:cs typeface="Arial" charset="0"/>
              </a:rPr>
              <a:t>Взаимодействие спиртов с органическими и неорганическими кислотами</a:t>
            </a:r>
            <a:r>
              <a:rPr lang="en-US" sz="1200" dirty="0">
                <a:cs typeface="Arial" charset="0"/>
              </a:rPr>
              <a:t> </a:t>
            </a:r>
            <a:r>
              <a:rPr lang="ru-RU" sz="1200" dirty="0">
                <a:cs typeface="Arial" charset="0"/>
              </a:rPr>
              <a:t>(с образованием сложных эфиров, по-другому, </a:t>
            </a:r>
            <a:r>
              <a:rPr lang="ru-RU" sz="1200" i="1" dirty="0">
                <a:cs typeface="Arial" charset="0"/>
              </a:rPr>
              <a:t>реакция этерификации</a:t>
            </a:r>
            <a:r>
              <a:rPr lang="ru-RU" sz="1200" dirty="0">
                <a:cs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                    O                                   </a:t>
            </a:r>
            <a:r>
              <a:rPr lang="en-US" sz="1400" dirty="0" err="1">
                <a:cs typeface="Arial" charset="0"/>
              </a:rPr>
              <a:t>O</a:t>
            </a:r>
            <a:endParaRPr lang="en-US" sz="1400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R1 – OH +         C – R2       </a:t>
            </a:r>
            <a:r>
              <a:rPr lang="en-US" sz="1400" dirty="0" err="1">
                <a:cs typeface="Arial" charset="0"/>
              </a:rPr>
              <a:t>R2</a:t>
            </a:r>
            <a:r>
              <a:rPr lang="en-US" sz="1400" dirty="0">
                <a:cs typeface="Arial" charset="0"/>
              </a:rPr>
              <a:t> - C                + H2O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                    HO                                O – R</a:t>
            </a:r>
          </a:p>
          <a:p>
            <a:pPr>
              <a:spcBef>
                <a:spcPct val="50000"/>
              </a:spcBef>
            </a:pPr>
            <a:r>
              <a:rPr lang="ru-RU" sz="1400" dirty="0">
                <a:cs typeface="Arial" charset="0"/>
              </a:rPr>
              <a:t>Спирт             Карбоновая        Сложный эфир</a:t>
            </a:r>
          </a:p>
          <a:p>
            <a:pPr>
              <a:spcBef>
                <a:spcPct val="50000"/>
              </a:spcBef>
            </a:pPr>
            <a:r>
              <a:rPr lang="ru-RU" sz="1400" dirty="0">
                <a:cs typeface="Arial" charset="0"/>
              </a:rPr>
              <a:t>                         кислота</a:t>
            </a:r>
            <a:endParaRPr lang="en-US" sz="1400" dirty="0">
              <a:cs typeface="Arial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692275" y="2852738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1692275" y="29241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50419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Химические свойства спиртов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835150" y="37893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051050" y="45815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1547813" y="5300663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476375" y="537368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1547813" y="5661025"/>
            <a:ext cx="714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268538" y="55895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2268538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2987675" y="530066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3059113" y="5373688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2987675" y="5661025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424862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5. </a:t>
            </a:r>
            <a:r>
              <a:rPr lang="ru-RU" sz="1200"/>
              <a:t>Внутримолекулярная дегидратация спиртов (В результате происходит получение алкенов)</a:t>
            </a:r>
          </a:p>
          <a:p>
            <a:pPr>
              <a:spcBef>
                <a:spcPct val="50000"/>
              </a:spcBef>
            </a:pPr>
            <a:r>
              <a:rPr lang="en-US" sz="1400"/>
              <a:t>CH</a:t>
            </a:r>
            <a:r>
              <a:rPr lang="en-US" sz="1000"/>
              <a:t>3</a:t>
            </a:r>
            <a:r>
              <a:rPr lang="en-US" sz="1400"/>
              <a:t> – CH</a:t>
            </a:r>
            <a:r>
              <a:rPr lang="en-US" sz="1000"/>
              <a:t>2 </a:t>
            </a:r>
            <a:r>
              <a:rPr lang="en-US" sz="1400"/>
              <a:t>– OH  </a:t>
            </a:r>
            <a:r>
              <a:rPr lang="en-US" sz="1200"/>
              <a:t>H2SO4 </a:t>
            </a:r>
            <a:r>
              <a:rPr lang="ru-RU" sz="1200"/>
              <a:t>(конц.),</a:t>
            </a:r>
            <a:r>
              <a:rPr lang="en-US" sz="1200"/>
              <a:t> t&gt;140</a:t>
            </a:r>
            <a:r>
              <a:rPr lang="en-US" sz="1400"/>
              <a:t>  CH</a:t>
            </a:r>
            <a:r>
              <a:rPr lang="en-US" sz="1000"/>
              <a:t>2</a:t>
            </a:r>
            <a:r>
              <a:rPr lang="en-US" sz="1400"/>
              <a:t>   CH</a:t>
            </a:r>
            <a:r>
              <a:rPr lang="en-US" sz="1000"/>
              <a:t>2</a:t>
            </a:r>
            <a:r>
              <a:rPr lang="en-US" sz="1400"/>
              <a:t> + H2O</a:t>
            </a:r>
            <a:endParaRPr lang="ru-RU" sz="1400"/>
          </a:p>
          <a:p>
            <a:pPr>
              <a:spcBef>
                <a:spcPct val="50000"/>
              </a:spcBef>
            </a:pPr>
            <a:r>
              <a:rPr lang="en-US" sz="1400"/>
              <a:t>6. </a:t>
            </a:r>
            <a:r>
              <a:rPr lang="ru-RU" sz="1200"/>
              <a:t>Окисление спиртов</a:t>
            </a:r>
            <a:r>
              <a:rPr lang="en-US" sz="1200"/>
              <a:t> (</a:t>
            </a:r>
            <a:r>
              <a:rPr lang="ru-RU" sz="1200"/>
              <a:t>Обычно проводят сильными окислителями.</a:t>
            </a:r>
            <a:r>
              <a:rPr lang="en-US" sz="1200"/>
              <a:t>)</a:t>
            </a:r>
            <a:r>
              <a:rPr lang="ru-RU" sz="1200"/>
              <a:t>В зависимости от природы спита и условий проведения реакции могут образовыватсься различные продукты. Например первичные спирты окисляются сначала в альдегиды, а затем в карбоновые кислоты:</a:t>
            </a:r>
            <a:r>
              <a:rPr lang="en-US" sz="1400"/>
              <a:t>                            </a:t>
            </a:r>
            <a:endParaRPr lang="ru-RU" sz="1400"/>
          </a:p>
          <a:p>
            <a:pPr>
              <a:spcBef>
                <a:spcPct val="50000"/>
              </a:spcBef>
            </a:pPr>
            <a:r>
              <a:rPr lang="en-US" sz="1400"/>
              <a:t>  </a:t>
            </a:r>
            <a:r>
              <a:rPr lang="ru-RU" sz="1400"/>
              <a:t>                            </a:t>
            </a:r>
            <a:r>
              <a:rPr lang="en-US" sz="1000">
                <a:cs typeface="Arial" charset="0"/>
              </a:rPr>
              <a:t>[O]</a:t>
            </a:r>
            <a:r>
              <a:rPr lang="en-US" sz="1400">
                <a:cs typeface="Arial" charset="0"/>
              </a:rPr>
              <a:t>                      O     </a:t>
            </a:r>
            <a:r>
              <a:rPr lang="en-US" sz="1000">
                <a:cs typeface="Arial" charset="0"/>
              </a:rPr>
              <a:t>[O]</a:t>
            </a:r>
            <a:r>
              <a:rPr lang="en-US" sz="1400">
                <a:cs typeface="Arial" charset="0"/>
              </a:rPr>
              <a:t>                   </a:t>
            </a:r>
            <a:r>
              <a:rPr lang="ru-RU" sz="1400">
                <a:cs typeface="Arial" charset="0"/>
              </a:rPr>
              <a:t>  </a:t>
            </a:r>
            <a:r>
              <a:rPr lang="en-US" sz="1400">
                <a:cs typeface="Arial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sz="1400"/>
              <a:t>CH</a:t>
            </a:r>
            <a:r>
              <a:rPr lang="en-US" sz="1000"/>
              <a:t>3</a:t>
            </a:r>
            <a:r>
              <a:rPr lang="en-US" sz="1400"/>
              <a:t> – CH</a:t>
            </a:r>
            <a:r>
              <a:rPr lang="en-US" sz="1000"/>
              <a:t>2</a:t>
            </a:r>
            <a:r>
              <a:rPr lang="en-US" sz="1400"/>
              <a:t> – OH            CH</a:t>
            </a:r>
            <a:r>
              <a:rPr lang="en-US" sz="1000"/>
              <a:t>3</a:t>
            </a:r>
            <a:r>
              <a:rPr lang="en-US" sz="1400"/>
              <a:t> – C                  CH</a:t>
            </a:r>
            <a:r>
              <a:rPr lang="en-US" sz="1000"/>
              <a:t>3</a:t>
            </a:r>
            <a:r>
              <a:rPr lang="en-US" sz="1400"/>
              <a:t> - C           </a:t>
            </a:r>
            <a:endParaRPr lang="ru-RU" sz="1400"/>
          </a:p>
          <a:p>
            <a:pPr>
              <a:spcBef>
                <a:spcPct val="50000"/>
              </a:spcBef>
            </a:pPr>
            <a:r>
              <a:rPr lang="en-US" sz="1400"/>
              <a:t>                             </a:t>
            </a:r>
            <a:r>
              <a:rPr lang="en-US" sz="1200"/>
              <a:t>-H2O</a:t>
            </a:r>
            <a:r>
              <a:rPr lang="en-US" sz="1400"/>
              <a:t>                    H                            OH</a:t>
            </a:r>
          </a:p>
          <a:p>
            <a:pPr>
              <a:spcBef>
                <a:spcPct val="50000"/>
              </a:spcBef>
            </a:pPr>
            <a:r>
              <a:rPr lang="ru-RU" sz="1200"/>
              <a:t>При окислении вторичных спиртов образуются кетоны:</a:t>
            </a:r>
          </a:p>
          <a:p>
            <a:pPr>
              <a:spcBef>
                <a:spcPct val="50000"/>
              </a:spcBef>
            </a:pPr>
            <a:r>
              <a:rPr lang="en-US" sz="1400"/>
              <a:t>                              </a:t>
            </a:r>
            <a:r>
              <a:rPr lang="en-US" sz="1200">
                <a:cs typeface="Arial" charset="0"/>
              </a:rPr>
              <a:t>[O]</a:t>
            </a:r>
            <a:r>
              <a:rPr lang="en-US" sz="1400"/>
              <a:t>                               </a:t>
            </a:r>
          </a:p>
          <a:p>
            <a:pPr>
              <a:spcBef>
                <a:spcPct val="50000"/>
              </a:spcBef>
            </a:pPr>
            <a:r>
              <a:rPr lang="en-US" sz="1400"/>
              <a:t>CH</a:t>
            </a:r>
            <a:r>
              <a:rPr lang="en-US" sz="1000"/>
              <a:t>3</a:t>
            </a:r>
            <a:r>
              <a:rPr lang="en-US" sz="1400"/>
              <a:t> – CH – CH</a:t>
            </a:r>
            <a:r>
              <a:rPr lang="en-US" sz="1000"/>
              <a:t>3</a:t>
            </a:r>
            <a:r>
              <a:rPr lang="en-US" sz="1400"/>
              <a:t>         CH</a:t>
            </a:r>
            <a:r>
              <a:rPr lang="en-US" sz="1000"/>
              <a:t>3</a:t>
            </a:r>
            <a:r>
              <a:rPr lang="en-US" sz="1400"/>
              <a:t> – C – CH</a:t>
            </a:r>
            <a:r>
              <a:rPr lang="en-US" sz="1000"/>
              <a:t>3</a:t>
            </a:r>
          </a:p>
          <a:p>
            <a:pPr>
              <a:spcBef>
                <a:spcPct val="50000"/>
              </a:spcBef>
            </a:pPr>
            <a:r>
              <a:rPr lang="en-US" sz="1400"/>
              <a:t>           OH         </a:t>
            </a:r>
            <a:r>
              <a:rPr lang="ru-RU" sz="1400"/>
              <a:t> </a:t>
            </a:r>
            <a:r>
              <a:rPr lang="en-US" sz="1200"/>
              <a:t>-H</a:t>
            </a:r>
            <a:r>
              <a:rPr lang="en-US" sz="1000"/>
              <a:t>2</a:t>
            </a:r>
            <a:r>
              <a:rPr lang="en-US" sz="1200"/>
              <a:t>O</a:t>
            </a:r>
            <a:r>
              <a:rPr lang="en-US" sz="1400"/>
              <a:t>          </a:t>
            </a:r>
            <a:r>
              <a:rPr lang="ru-RU" sz="1400"/>
              <a:t>   </a:t>
            </a:r>
            <a:r>
              <a:rPr lang="en-US" sz="1400"/>
              <a:t>O</a:t>
            </a:r>
          </a:p>
          <a:p>
            <a:pPr>
              <a:spcBef>
                <a:spcPct val="50000"/>
              </a:spcBef>
            </a:pPr>
            <a:r>
              <a:rPr lang="ru-RU" sz="1200"/>
              <a:t>Третичные спирты достаточно устойчивы к окислению, но в жестких условиях (сильный  окислитель, высокая температура) возможно их окисление, происходящее с разрывом углеро-углеродных связей, ближайших к гидроксильной группе.</a:t>
            </a:r>
            <a:endParaRPr lang="en-US" sz="1200"/>
          </a:p>
          <a:p>
            <a:pPr>
              <a:spcBef>
                <a:spcPct val="50000"/>
              </a:spcBef>
            </a:pPr>
            <a:r>
              <a:rPr lang="ru-RU" sz="1400"/>
              <a:t>7. </a:t>
            </a:r>
            <a:r>
              <a:rPr lang="ru-RU" sz="1200"/>
              <a:t>Дегидрирование спиртов ( При пропускании паров спирта при 200-300 градусов Цельсия на металлическим катализатором, например медью, серебром или платиной, первичные спирты превращаются в альдегиды, а вторичные в кетоны)</a:t>
            </a:r>
          </a:p>
          <a:p>
            <a:pPr>
              <a:spcBef>
                <a:spcPct val="50000"/>
              </a:spcBef>
            </a:pPr>
            <a:r>
              <a:rPr lang="en-US" sz="1400"/>
              <a:t>                                                 O</a:t>
            </a:r>
            <a:endParaRPr lang="ru-RU" sz="1400"/>
          </a:p>
          <a:p>
            <a:pPr>
              <a:spcBef>
                <a:spcPct val="50000"/>
              </a:spcBef>
            </a:pPr>
            <a:r>
              <a:rPr lang="en-US" sz="1400"/>
              <a:t>R – CH</a:t>
            </a:r>
            <a:r>
              <a:rPr lang="en-US" sz="1000"/>
              <a:t>2</a:t>
            </a:r>
            <a:r>
              <a:rPr lang="en-US" sz="1400"/>
              <a:t> – OH  </a:t>
            </a:r>
            <a:r>
              <a:rPr lang="en-US" sz="1200"/>
              <a:t>Cu, t</a:t>
            </a:r>
            <a:r>
              <a:rPr lang="en-US" sz="1400"/>
              <a:t>  R – C       + H</a:t>
            </a:r>
            <a:r>
              <a:rPr lang="en-US" sz="1000"/>
              <a:t>2</a:t>
            </a:r>
            <a:r>
              <a:rPr lang="ru-RU" sz="1000"/>
              <a:t>   (Альдегид)</a:t>
            </a:r>
            <a:endParaRPr lang="en-US" sz="1000"/>
          </a:p>
          <a:p>
            <a:pPr>
              <a:spcBef>
                <a:spcPct val="50000"/>
              </a:spcBef>
            </a:pPr>
            <a:r>
              <a:rPr lang="en-US" sz="1400"/>
              <a:t>                                                 H</a:t>
            </a:r>
          </a:p>
          <a:p>
            <a:pPr>
              <a:spcBef>
                <a:spcPct val="50000"/>
              </a:spcBef>
            </a:pPr>
            <a:r>
              <a:rPr lang="en-US" sz="1400"/>
              <a:t>R – CH – R  </a:t>
            </a:r>
            <a:r>
              <a:rPr lang="en-US" sz="1200"/>
              <a:t>Cu, t</a:t>
            </a:r>
            <a:r>
              <a:rPr lang="en-US" sz="1400"/>
              <a:t> </a:t>
            </a:r>
            <a:r>
              <a:rPr lang="ru-RU" sz="1400"/>
              <a:t>  </a:t>
            </a:r>
            <a:r>
              <a:rPr lang="en-US" sz="1400"/>
              <a:t>R – C – R + H</a:t>
            </a:r>
            <a:r>
              <a:rPr lang="en-US" sz="1000"/>
              <a:t>2</a:t>
            </a:r>
            <a:r>
              <a:rPr lang="ru-RU" sz="1000"/>
              <a:t>   (Кетон)</a:t>
            </a:r>
            <a:endParaRPr lang="en-US" sz="1000"/>
          </a:p>
          <a:p>
            <a:pPr>
              <a:spcBef>
                <a:spcPct val="50000"/>
              </a:spcBef>
            </a:pPr>
            <a:r>
              <a:rPr lang="en-US" sz="1400"/>
              <a:t>        OH                     </a:t>
            </a:r>
            <a:r>
              <a:rPr lang="ru-RU" sz="1400"/>
              <a:t> </a:t>
            </a:r>
            <a:r>
              <a:rPr lang="en-US" sz="1400"/>
              <a:t>  O</a:t>
            </a:r>
            <a:endParaRPr lang="ru-RU" sz="1400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692275" y="76517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563938" y="6207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563938" y="69215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692275" y="19891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276600" y="206057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2916238" y="1844675"/>
            <a:ext cx="7143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2843213" y="1773238"/>
            <a:ext cx="730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843213" y="2133600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4356100" y="18446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284663" y="2133600"/>
            <a:ext cx="1428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4284663" y="1773238"/>
            <a:ext cx="1428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1692275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900113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2627313" y="33559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2555875" y="33401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1403350" y="56610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2339975" y="53006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2268538" y="522922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2411413" y="5661025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1258888" y="630872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755650" y="62372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2124075" y="62372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195513" y="62372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7235825" y="6524625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877050" y="6308725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248400" cy="1143000"/>
          </a:xfrm>
        </p:spPr>
        <p:txBody>
          <a:bodyPr/>
          <a:lstStyle/>
          <a:p>
            <a:r>
              <a:rPr lang="ru-RU" dirty="0" smtClean="0"/>
              <a:t>Применение спиртов.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4707632" cy="5743575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Способность спиртов участвовать в разнообразных химических реакциях позволяет их использовать для получения всевозможных органических соединений: альдегидов, кетонов, карбоновых кислот простых и сложных эфиров, применяемых в качестве органических растворителей, при производстве полимеров, красителей и лекарственных препаратов.</a:t>
            </a:r>
            <a:endParaRPr lang="ru-RU" sz="2400" dirty="0"/>
          </a:p>
        </p:txBody>
      </p:sp>
      <p:pic>
        <p:nvPicPr>
          <p:cNvPr id="4" name="Рисунок 3" descr="pic5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482" y="979782"/>
            <a:ext cx="2755326" cy="2510408"/>
          </a:xfrm>
          <a:prstGeom prst="rect">
            <a:avLst/>
          </a:prstGeom>
        </p:spPr>
      </p:pic>
      <p:pic>
        <p:nvPicPr>
          <p:cNvPr id="5" name="Рисунок 4" descr="l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901" y="4005064"/>
            <a:ext cx="3065907" cy="21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4419600" cy="67056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Фенетиловый</a:t>
            </a:r>
            <a:r>
              <a:rPr lang="ru-RU" dirty="0" smtClean="0"/>
              <a:t> спирт С6Н5–CH2–CH2–OH обладает запахом розы, содержится в </a:t>
            </a:r>
            <a:r>
              <a:rPr lang="ru-RU" dirty="0" err="1" smtClean="0"/>
              <a:t>розовом</a:t>
            </a:r>
            <a:r>
              <a:rPr lang="ru-RU" dirty="0" smtClean="0"/>
              <a:t> масле, его используют в парфюмерии.</a:t>
            </a:r>
          </a:p>
          <a:p>
            <a:endParaRPr lang="ru-RU" dirty="0" smtClean="0"/>
          </a:p>
          <a:p>
            <a:r>
              <a:rPr lang="ru-RU" dirty="0" smtClean="0"/>
              <a:t>Этиленгликоль HOCH2–CH2OH используют в производстве пластмасс и как антифриз (добавка, снижающая температуру замерзания водных растворов), кроме того, при изготовлении текстильных и типографских красок.</a:t>
            </a:r>
          </a:p>
          <a:p>
            <a:endParaRPr lang="ru-RU" dirty="0" smtClean="0"/>
          </a:p>
          <a:p>
            <a:r>
              <a:rPr lang="ru-RU" dirty="0" err="1" smtClean="0"/>
              <a:t>Диэтиленгликоль</a:t>
            </a:r>
            <a:r>
              <a:rPr lang="ru-RU" dirty="0" smtClean="0"/>
              <a:t> HOCH2–CH2OCH2–CH2OH используют для заполнения тормозных гидравлических приспособлений, а также в текстильной промышленности при отделке и крашении тканей.</a:t>
            </a:r>
            <a:endParaRPr lang="ru-RU" dirty="0"/>
          </a:p>
        </p:txBody>
      </p:sp>
      <p:pic>
        <p:nvPicPr>
          <p:cNvPr id="4" name="Рисунок 3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"/>
            <a:ext cx="3886200" cy="3730752"/>
          </a:xfrm>
          <a:prstGeom prst="rect">
            <a:avLst/>
          </a:prstGeom>
        </p:spPr>
      </p:pic>
      <p:pic>
        <p:nvPicPr>
          <p:cNvPr id="5" name="Рисунок 4" descr="14903274_1_F.jpg"/>
          <p:cNvPicPr>
            <a:picLocks noChangeAspect="1"/>
          </p:cNvPicPr>
          <p:nvPr/>
        </p:nvPicPr>
        <p:blipFill>
          <a:blip r:embed="rId3"/>
          <a:srcRect b="13448"/>
          <a:stretch>
            <a:fillRect/>
          </a:stretch>
        </p:blipFill>
        <p:spPr>
          <a:xfrm>
            <a:off x="6477000" y="4024870"/>
            <a:ext cx="2096516" cy="2604530"/>
          </a:xfrm>
          <a:prstGeom prst="rect">
            <a:avLst/>
          </a:prstGeom>
        </p:spPr>
      </p:pic>
      <p:pic>
        <p:nvPicPr>
          <p:cNvPr id="6" name="Рисунок 5" descr="627990i.jpg"/>
          <p:cNvPicPr>
            <a:picLocks noChangeAspect="1"/>
          </p:cNvPicPr>
          <p:nvPr/>
        </p:nvPicPr>
        <p:blipFill>
          <a:blip r:embed="rId4"/>
          <a:srcRect l="20645" t="18000" r="20000" b="16000"/>
          <a:stretch>
            <a:fillRect/>
          </a:stretch>
        </p:blipFill>
        <p:spPr>
          <a:xfrm>
            <a:off x="4648200" y="4038600"/>
            <a:ext cx="1752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228600"/>
            <a:ext cx="5486400" cy="64769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Этанол С2Н5ОН – исходное соединение для получения ацетальдегида, уксусной кислоты, а также для производства сложных эфиров карбоновых кислот, используемых в качестве растворителей. Кроме того, этанол – основной компонент всех спиртных напитков, его широко применяют и в медицине как дезинфицирующее средство.</a:t>
            </a:r>
            <a:endParaRPr lang="ru-RU" dirty="0"/>
          </a:p>
        </p:txBody>
      </p:sp>
      <p:pic>
        <p:nvPicPr>
          <p:cNvPr id="4" name="Рисунок 3" descr="savo_prim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32583"/>
            <a:ext cx="2809875" cy="3425417"/>
          </a:xfrm>
          <a:prstGeom prst="rect">
            <a:avLst/>
          </a:prstGeom>
        </p:spPr>
      </p:pic>
      <p:pic>
        <p:nvPicPr>
          <p:cNvPr id="5" name="Рисунок 4" descr="10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2819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304800"/>
            <a:ext cx="4191000" cy="6400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Метанол СН3ОН используют как растворитель, а также в производстве формальдегида, применяемого для получения фенолформальдегидных смол, в последнее время метанол рассматривают как перспективное моторное топливо. Большие объемы метанола используют при добыче и транспорте природного газа. Метанол – наиболее токсичное соединение среди всех спиртов, смертельная доза при приеме внутрь – 100 мл.</a:t>
            </a:r>
            <a:endParaRPr lang="ru-RU" dirty="0"/>
          </a:p>
        </p:txBody>
      </p:sp>
      <p:pic>
        <p:nvPicPr>
          <p:cNvPr id="4" name="Рисунок 3" descr="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7434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52400"/>
            <a:ext cx="4419600" cy="66294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Бутанол используют как растворитель жиров и смол, кроме того, он служит сырьем для получения душистых веществ (</a:t>
            </a:r>
            <a:r>
              <a:rPr lang="ru-RU" dirty="0" err="1" smtClean="0"/>
              <a:t>бутилацетата</a:t>
            </a:r>
            <a:r>
              <a:rPr lang="ru-RU" dirty="0" smtClean="0"/>
              <a:t>, </a:t>
            </a:r>
            <a:r>
              <a:rPr lang="ru-RU" dirty="0" err="1" smtClean="0"/>
              <a:t>бутилсалицилата</a:t>
            </a:r>
            <a:r>
              <a:rPr lang="ru-RU" dirty="0" smtClean="0"/>
              <a:t> и др.). В шампунях он используется как компонент, повышающий прозрачность растворов.</a:t>
            </a:r>
          </a:p>
          <a:p>
            <a:endParaRPr lang="ru-RU" dirty="0" smtClean="0"/>
          </a:p>
          <a:p>
            <a:r>
              <a:rPr lang="ru-RU" dirty="0" err="1" smtClean="0"/>
              <a:t>Бензиловый</a:t>
            </a:r>
            <a:r>
              <a:rPr lang="ru-RU" dirty="0" smtClean="0"/>
              <a:t> спирт С6Н5–CH2–OH в свободном состоянии (и в виде сложных эфиров) содержится в эфирных маслах жасмина и гиацинта. Он обладает антисептическими (обеззараживающими) свойствами, в косметике он используется как консервант кремов, лосьонов, зубных эликсиров, а в парфюмерии - как душистое вещество.</a:t>
            </a:r>
            <a:endParaRPr lang="ru-RU" dirty="0"/>
          </a:p>
        </p:txBody>
      </p:sp>
      <p:pic>
        <p:nvPicPr>
          <p:cNvPr id="6" name="Рисунок 5" descr="23489092_b307f3effc82.jpg"/>
          <p:cNvPicPr>
            <a:picLocks noChangeAspect="1"/>
          </p:cNvPicPr>
          <p:nvPr/>
        </p:nvPicPr>
        <p:blipFill>
          <a:blip r:embed="rId2"/>
          <a:srcRect t="8000" b="12000"/>
          <a:stretch>
            <a:fillRect/>
          </a:stretch>
        </p:blipFill>
        <p:spPr>
          <a:xfrm>
            <a:off x="359857" y="260648"/>
            <a:ext cx="3810000" cy="3048000"/>
          </a:xfrm>
          <a:prstGeom prst="rect">
            <a:avLst/>
          </a:prstGeom>
        </p:spPr>
      </p:pic>
      <p:pic>
        <p:nvPicPr>
          <p:cNvPr id="5122" name="Picture 2" descr="C:\Users\Таня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7" y="3789040"/>
            <a:ext cx="3645885" cy="242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4104456" cy="6120680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Глицерин HOCH2–CH(OH)–CH2OH применяют для получения полиэфирных глифталевых смол, кроме того, он является компонентом многих косметических препаратов.</a:t>
            </a: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8" y="188640"/>
            <a:ext cx="22787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1666235" cy="213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16" y="1988840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2880320" cy="15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Общая справка</a:t>
            </a:r>
            <a:endParaRPr lang="ru-RU" dirty="0"/>
          </a:p>
          <a:p>
            <a:r>
              <a:rPr lang="ru-RU" dirty="0" smtClean="0"/>
              <a:t>Классификация </a:t>
            </a:r>
            <a:r>
              <a:rPr lang="ru-RU" dirty="0"/>
              <a:t>спиртов</a:t>
            </a:r>
          </a:p>
          <a:p>
            <a:r>
              <a:rPr lang="ru-RU" dirty="0"/>
              <a:t>Номенклатура спиртов</a:t>
            </a:r>
          </a:p>
          <a:p>
            <a:r>
              <a:rPr lang="ru-RU" dirty="0"/>
              <a:t>История открытия спиртов</a:t>
            </a:r>
          </a:p>
          <a:p>
            <a:r>
              <a:rPr lang="ru-RU" dirty="0"/>
              <a:t>Нахождение спиртов в природе</a:t>
            </a:r>
          </a:p>
          <a:p>
            <a:r>
              <a:rPr lang="ru-RU" dirty="0"/>
              <a:t>Физические свойства</a:t>
            </a:r>
          </a:p>
          <a:p>
            <a:r>
              <a:rPr lang="ru-RU" dirty="0"/>
              <a:t>Химические свойства</a:t>
            </a:r>
          </a:p>
          <a:p>
            <a:r>
              <a:rPr lang="ru-RU" dirty="0"/>
              <a:t>Применение </a:t>
            </a:r>
            <a:r>
              <a:rPr lang="ru-RU" dirty="0" smtClean="0"/>
              <a:t>спиртов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Общая справка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7056784" cy="57606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Спирты </a:t>
            </a:r>
            <a:r>
              <a:rPr lang="ru-RU" dirty="0"/>
              <a:t>— органические соединения, содержащие одну или несколько гидроксильных групп (гидроксил, OH), непосредственно связанных с насыщенным атомом углерода, находящемся в состоянии sp3 гибридизации. Спирты можно рассматривать как производные воды H2O, в которых один атом водорода замещен на органическую функциональную группу: R-OH.</a:t>
            </a:r>
          </a:p>
          <a:p>
            <a:endParaRPr lang="ru-RU" dirty="0"/>
          </a:p>
          <a:p>
            <a:r>
              <a:rPr lang="ru-RU" dirty="0"/>
              <a:t>Если гидроксильная группа связана с углеродом, находящемся в состоянии sp2 гибридизации, такие соединения называют </a:t>
            </a:r>
            <a:r>
              <a:rPr lang="ru-RU" dirty="0" err="1"/>
              <a:t>енолы</a:t>
            </a:r>
            <a:r>
              <a:rPr lang="ru-RU" dirty="0"/>
              <a:t>; если гидроксильная группа связана напрямую с </a:t>
            </a:r>
            <a:r>
              <a:rPr lang="ru-RU" dirty="0" err="1"/>
              <a:t>бензольным</a:t>
            </a:r>
            <a:r>
              <a:rPr lang="ru-RU" dirty="0"/>
              <a:t> кольцом, такие соединения называют фенолы.</a:t>
            </a:r>
          </a:p>
          <a:p>
            <a:endParaRPr lang="ru-RU" dirty="0"/>
          </a:p>
          <a:p>
            <a:r>
              <a:rPr lang="ru-RU" dirty="0"/>
              <a:t>Спирты являются обширным и очень разнообразным классом органических соединений: они широко распространены в природе, имеют важнейшее промышленное значение и обладают исключительными химическими свойствами.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6892">
            <a:off x="7087375" y="174083"/>
            <a:ext cx="2176629" cy="14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9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4"/>
            <a:ext cx="5987008" cy="6047953"/>
          </a:xfrm>
        </p:spPr>
        <p:txBody>
          <a:bodyPr>
            <a:normAutofit lnSpcReduction="10000"/>
          </a:bodyPr>
          <a:lstStyle/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hlink"/>
                </a:solidFill>
              </a:rPr>
              <a:t> 1. Классификация спиртов.</a:t>
            </a: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</a:t>
            </a:r>
            <a:endParaRPr lang="ru-RU" sz="2400" dirty="0" smtClean="0">
              <a:solidFill>
                <a:srgbClr val="FF9900"/>
              </a:solidFill>
            </a:endParaRP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Т</a:t>
            </a:r>
            <a:r>
              <a:rPr lang="ru-RU" sz="2400" b="1" dirty="0" smtClean="0"/>
              <a:t>ипы классификации спиртов</a:t>
            </a:r>
            <a:r>
              <a:rPr lang="ru-RU" b="1" dirty="0" smtClean="0"/>
              <a:t>.</a:t>
            </a: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FF33CC"/>
                </a:solidFill>
              </a:rPr>
              <a:t>1) </a:t>
            </a:r>
            <a:r>
              <a:rPr lang="ru-RU" sz="2800" dirty="0" smtClean="0">
                <a:solidFill>
                  <a:srgbClr val="FF33CC"/>
                </a:solidFill>
              </a:rPr>
              <a:t>По числу гидроксильных групп</a:t>
            </a:r>
            <a:r>
              <a:rPr lang="ru-RU" sz="2800" i="1" dirty="0" smtClean="0">
                <a:solidFill>
                  <a:srgbClr val="FF33CC"/>
                </a:solidFill>
              </a:rPr>
              <a:t>:</a:t>
            </a: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9900"/>
                </a:solidFill>
              </a:rPr>
              <a:t>Одноатомные, двухатомные(гликоли), трехатомные и многоатомные спирты</a:t>
            </a: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9900"/>
              </a:solidFill>
            </a:endParaRP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FF33CC"/>
                </a:solidFill>
              </a:rPr>
              <a:t>2) </a:t>
            </a:r>
            <a:r>
              <a:rPr lang="ru-RU" sz="2800" dirty="0" smtClean="0">
                <a:solidFill>
                  <a:srgbClr val="FF33CC"/>
                </a:solidFill>
              </a:rPr>
              <a:t>По характеру углеводородного радикала</a:t>
            </a:r>
            <a:r>
              <a:rPr lang="ru-RU" sz="2800" i="1" dirty="0" smtClean="0">
                <a:solidFill>
                  <a:srgbClr val="FF33CC"/>
                </a:solidFill>
              </a:rPr>
              <a:t>:</a:t>
            </a: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9900"/>
                </a:solidFill>
              </a:rPr>
              <a:t>Предельные, непредельные, ароматические</a:t>
            </a: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9900"/>
              </a:solidFill>
            </a:endParaRP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FF33CC"/>
                </a:solidFill>
              </a:rPr>
              <a:t>3) </a:t>
            </a:r>
            <a:r>
              <a:rPr lang="ru-RU" sz="2800" dirty="0" smtClean="0">
                <a:solidFill>
                  <a:srgbClr val="FF33CC"/>
                </a:solidFill>
              </a:rPr>
              <a:t>По характеру атома углерода, с </a:t>
            </a: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33CC"/>
                </a:solidFill>
              </a:rPr>
              <a:t>которым связана гидроксильная группа</a:t>
            </a:r>
            <a:r>
              <a:rPr lang="ru-RU" sz="2800" i="1" dirty="0" smtClean="0">
                <a:solidFill>
                  <a:srgbClr val="FF33CC"/>
                </a:solidFill>
              </a:rPr>
              <a:t>:</a:t>
            </a: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9900"/>
                </a:solidFill>
              </a:rPr>
              <a:t>Первичные, вторичные, третичные</a:t>
            </a:r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i="1" dirty="0" smtClean="0"/>
          </a:p>
          <a:p>
            <a:pPr marL="1588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FF9900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3161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87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ru-RU" dirty="0" smtClean="0"/>
              <a:t>Номенклатура спиртов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219200"/>
            <a:ext cx="8839200" cy="167640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распространенных спиртов, имеющих простое строение, используют упрощенную номенклатуру: название органической группы преобразуют в прилагательное (с помощью суффикса и окончания </a:t>
            </a:r>
            <a:r>
              <a:rPr lang="ru-RU" b="1" dirty="0" smtClean="0"/>
              <a:t>«овый») </a:t>
            </a:r>
            <a:r>
              <a:rPr lang="ru-RU" dirty="0" smtClean="0"/>
              <a:t>и добавляют слово «спирт»: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3200400"/>
            <a:ext cx="662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СН3ОН</a:t>
            </a:r>
            <a:r>
              <a:rPr lang="ru-RU" dirty="0" smtClean="0"/>
              <a:t>	</a:t>
            </a:r>
            <a:r>
              <a:rPr lang="ru-RU" sz="2400" dirty="0" smtClean="0"/>
              <a:t>              метиловый спирт</a:t>
            </a:r>
          </a:p>
          <a:p>
            <a:endParaRPr lang="ru-RU" sz="2400" dirty="0" smtClean="0"/>
          </a:p>
          <a:p>
            <a:r>
              <a:rPr lang="ru-RU" sz="2400" dirty="0" smtClean="0"/>
              <a:t>С2Н5ОН</a:t>
            </a:r>
            <a:r>
              <a:rPr lang="ru-RU" dirty="0" smtClean="0"/>
              <a:t>	                   </a:t>
            </a:r>
            <a:r>
              <a:rPr lang="ru-RU" sz="2400" dirty="0" smtClean="0"/>
              <a:t>этиловый спирт</a:t>
            </a:r>
          </a:p>
          <a:p>
            <a:endParaRPr lang="ru-RU" sz="2400" dirty="0" smtClean="0"/>
          </a:p>
          <a:p>
            <a:r>
              <a:rPr lang="ru-RU" sz="2400" dirty="0" smtClean="0"/>
              <a:t>(Н3С)2СНОН</a:t>
            </a:r>
            <a:r>
              <a:rPr lang="ru-RU" dirty="0" smtClean="0"/>
              <a:t>	    </a:t>
            </a:r>
            <a:r>
              <a:rPr lang="ru-RU" sz="2400" dirty="0" smtClean="0"/>
              <a:t>изопропиловый спирт</a:t>
            </a:r>
          </a:p>
          <a:p>
            <a:endParaRPr lang="ru-RU" sz="2400" dirty="0" smtClean="0"/>
          </a:p>
          <a:p>
            <a:r>
              <a:rPr lang="ru-RU" sz="2400" dirty="0" smtClean="0"/>
              <a:t>С4Н9ОН</a:t>
            </a:r>
            <a:r>
              <a:rPr lang="ru-RU" dirty="0" smtClean="0"/>
              <a:t>	                   </a:t>
            </a:r>
            <a:r>
              <a:rPr lang="ru-RU" sz="2400" dirty="0" smtClean="0"/>
              <a:t>бутиловый спирт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9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99992" y="228600"/>
            <a:ext cx="4034408" cy="51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96652"/>
            <a:ext cx="4176464" cy="50405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том случае, когда строение органической группы более сложное, используют общие для всей органической химии правила. Названия, составленные по таким правилам, называют систематическими. В соответствии с этими правилами, углеводородную цепь нумеруют с того конца, к которому ближе расположена </a:t>
            </a:r>
            <a:r>
              <a:rPr lang="ru-RU" sz="2000" dirty="0" err="1" smtClean="0"/>
              <a:t>ОН-группа</a:t>
            </a:r>
            <a:r>
              <a:rPr lang="ru-RU" sz="2000" dirty="0" smtClean="0"/>
              <a:t>. Далее используют эту нумерацию, чтобы указать положение различных заместителей вдоль основной цепи, в конце названия добавляют суффикс «</a:t>
            </a:r>
            <a:r>
              <a:rPr lang="ru-RU" sz="2000" dirty="0" err="1" smtClean="0"/>
              <a:t>ол</a:t>
            </a:r>
            <a:r>
              <a:rPr lang="ru-RU" sz="2000" dirty="0" smtClean="0"/>
              <a:t>» и цифру, указывающую </a:t>
            </a:r>
            <a:r>
              <a:rPr lang="ru-RU" sz="2000" dirty="0"/>
              <a:t>положение </a:t>
            </a:r>
            <a:r>
              <a:rPr lang="ru-RU" sz="2000" dirty="0" smtClean="0"/>
              <a:t>ОН-группы.</a:t>
            </a:r>
            <a:endParaRPr lang="ru-RU" sz="2000" dirty="0"/>
          </a:p>
        </p:txBody>
      </p:sp>
      <p:pic>
        <p:nvPicPr>
          <p:cNvPr id="4" name="Рисунок 3" descr="1238679157604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871" y="496652"/>
            <a:ext cx="388064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04801"/>
            <a:ext cx="8991600" cy="3352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Функциональные (ОН) и замещающие (СН3) группы, а также соответствующие им цифровые индексы выделены различающимися цветами.</a:t>
            </a:r>
          </a:p>
          <a:p>
            <a:endParaRPr lang="ru-RU" dirty="0" smtClean="0"/>
          </a:p>
          <a:p>
            <a:r>
              <a:rPr lang="ru-RU" dirty="0" smtClean="0"/>
              <a:t>Систематические названия простейших спиртов составляют по тем же правилам: метанол, этанол, бутанол. Для некоторых спиртов сохранились тривиальные (упрощенные) названия, сложившиеся исторически: </a:t>
            </a:r>
            <a:r>
              <a:rPr lang="ru-RU" dirty="0" err="1" smtClean="0"/>
              <a:t>пропаргиловый</a:t>
            </a:r>
            <a:r>
              <a:rPr lang="ru-RU" dirty="0" smtClean="0"/>
              <a:t> спирт </a:t>
            </a:r>
            <a:r>
              <a:rPr lang="ru-RU" dirty="0" err="1" smtClean="0"/>
              <a:t>НСєС</a:t>
            </a:r>
            <a:r>
              <a:rPr lang="ru-RU" dirty="0" smtClean="0"/>
              <a:t>–СН2–ОН, глицерин HO–СH2–СН(ОН)–CH2–OH, пентаэритрит С(СН2ОН)4, </a:t>
            </a:r>
            <a:r>
              <a:rPr lang="ru-RU" dirty="0" err="1" smtClean="0"/>
              <a:t>фенетиловый</a:t>
            </a:r>
            <a:r>
              <a:rPr lang="ru-RU" dirty="0" smtClean="0"/>
              <a:t> спирт С6Н5–CH2–CH2–OH.</a:t>
            </a:r>
            <a:endParaRPr lang="ru-RU" dirty="0"/>
          </a:p>
        </p:txBody>
      </p:sp>
      <p:pic>
        <p:nvPicPr>
          <p:cNvPr id="4" name="Рисунок 3" descr="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717032"/>
            <a:ext cx="3697558" cy="2507704"/>
          </a:xfrm>
          <a:prstGeom prst="rect">
            <a:avLst/>
          </a:prstGeom>
        </p:spPr>
      </p:pic>
      <p:pic>
        <p:nvPicPr>
          <p:cNvPr id="5" name="Рисунок 4" descr="test_tub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717032"/>
            <a:ext cx="3263280" cy="276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>
            <a:noAutofit/>
          </a:bodyPr>
          <a:lstStyle/>
          <a:p>
            <a:r>
              <a:rPr lang="ru-RU" sz="3600" dirty="0"/>
              <a:t>Историческая справка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6336704" cy="5328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Слово «спирт» происходит от древнего латинского названия этого вещества – </a:t>
            </a:r>
            <a:r>
              <a:rPr lang="en-US" sz="2000" dirty="0" err="1"/>
              <a:t>spiritus</a:t>
            </a:r>
            <a:r>
              <a:rPr lang="en-US" sz="2000" dirty="0"/>
              <a:t> </a:t>
            </a:r>
            <a:r>
              <a:rPr lang="en-US" sz="2000" dirty="0" err="1"/>
              <a:t>vini</a:t>
            </a:r>
            <a:r>
              <a:rPr lang="en-US" sz="2000" dirty="0"/>
              <a:t> </a:t>
            </a:r>
            <a:r>
              <a:rPr lang="ru-RU" sz="2000" dirty="0"/>
              <a:t>(«дух вина»). Этот термин до сих пор используется в медицине при записи рецептов. В </a:t>
            </a:r>
            <a:r>
              <a:rPr lang="en-US" sz="2000" dirty="0"/>
              <a:t>XVI</a:t>
            </a:r>
            <a:r>
              <a:rPr lang="ru-RU" sz="2000" dirty="0"/>
              <a:t> веке в западноевропейских языках, а в </a:t>
            </a:r>
            <a:r>
              <a:rPr lang="en-US" sz="2000" dirty="0"/>
              <a:t>XVIII</a:t>
            </a:r>
            <a:r>
              <a:rPr lang="ru-RU" sz="2000" dirty="0"/>
              <a:t> веке и в русском у винного (этилового) спирта появилось новое название – алкоголь (</a:t>
            </a:r>
            <a:r>
              <a:rPr lang="ru-RU" sz="2000" i="1" dirty="0"/>
              <a:t>араб.</a:t>
            </a:r>
            <a:r>
              <a:rPr lang="ru-RU" sz="2000" dirty="0"/>
              <a:t> «ал-</a:t>
            </a:r>
            <a:r>
              <a:rPr lang="ru-RU" sz="2000" dirty="0" err="1"/>
              <a:t>кугул</a:t>
            </a:r>
            <a:r>
              <a:rPr lang="ru-RU" sz="2000" dirty="0"/>
              <a:t>»).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Безводный (абсолютный) этиловый спирт был впервые получен лишь в 1796 году российским химиком </a:t>
            </a:r>
            <a:r>
              <a:rPr lang="ru-RU" sz="2000" dirty="0" smtClean="0"/>
              <a:t>Товием  Егоровичем </a:t>
            </a:r>
            <a:r>
              <a:rPr lang="ru-RU" sz="2000" dirty="0" err="1" smtClean="0"/>
              <a:t>Ловицем</a:t>
            </a:r>
            <a:r>
              <a:rPr lang="ru-RU" sz="2000" dirty="0" smtClean="0"/>
              <a:t>   и </a:t>
            </a:r>
            <a:r>
              <a:rPr lang="ru-RU" sz="2000" dirty="0"/>
              <a:t>немецким учёным Иеремием Вениамином Рихтером. Для этой цели они применяли вещества, связывающие воду, например оксид кальция (негашёную известь). Абсолютный спирт легко поглощает влагу воздуха, поэтому его хранят в плотно закрытых сосудах. </a:t>
            </a:r>
          </a:p>
        </p:txBody>
      </p:sp>
      <p:pic>
        <p:nvPicPr>
          <p:cNvPr id="2050" name="Picture 2" descr="C:\Users\Таня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42" y="836712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31" y="3717032"/>
            <a:ext cx="1595810" cy="24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Нахождение спиртов в природе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5760640" cy="5112568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ru-RU" dirty="0"/>
              <a:t>Спирты имеют самое широкое распространение в природе, особенно в виде сложных эфиров, однако и в свободном состоянии их можно встретить достаточно часто.</a:t>
            </a:r>
          </a:p>
          <a:p>
            <a:endParaRPr lang="ru-RU" dirty="0"/>
          </a:p>
          <a:p>
            <a:r>
              <a:rPr lang="ru-RU" dirty="0"/>
              <a:t>Метиловый спирт в небольшом количестве содержится в некоторых растениях, например: борщевике (</a:t>
            </a:r>
            <a:r>
              <a:rPr lang="ru-RU" dirty="0" err="1"/>
              <a:t>Heracleum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/>
              <a:t>Этиловый спирт — естественный продукт спиртового брожения органических продуктов, содержащих углеводороды, часто образующийся в прокисших ягодах и фруктах без всякого участия человека. Кроме того, этанол является естественным метаболитом и содержится в тканях и крови животных и человека.</a:t>
            </a:r>
          </a:p>
          <a:p>
            <a:endParaRPr lang="ru-RU" dirty="0"/>
          </a:p>
          <a:p>
            <a:pPr marL="36576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Таня\Desktop\508px-Cow_Parsn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01526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43" y="46291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1409</Words>
  <Application>Microsoft Office PowerPoint</Application>
  <PresentationFormat>Экран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Тема : Спирты </vt:lpstr>
      <vt:lpstr>Содержание</vt:lpstr>
      <vt:lpstr>Общая справка </vt:lpstr>
      <vt:lpstr>Презентация PowerPoint</vt:lpstr>
      <vt:lpstr>Номенклатура спиртов</vt:lpstr>
      <vt:lpstr>Презентация PowerPoint</vt:lpstr>
      <vt:lpstr>Презентация PowerPoint</vt:lpstr>
      <vt:lpstr>Историческая справка</vt:lpstr>
      <vt:lpstr>Нахождение спиртов в природе</vt:lpstr>
      <vt:lpstr>В эфирных маслах зеленых частей многих растений содержится 3(Z)-Гексен-1-ол («спирт листьев»), придающий им характерный запах.  Фенилэтиловый спирт — душистый компонент розового эфирного масла.  Очень широко представлены в растительном мире терпеновые спирты, многие из которых являются душистыми веществами, </vt:lpstr>
      <vt:lpstr>Физические свойства спиртов</vt:lpstr>
      <vt:lpstr>Презентация PowerPoint</vt:lpstr>
      <vt:lpstr>Презентация PowerPoint</vt:lpstr>
      <vt:lpstr>Применение спиртов.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Спирты</dc:title>
  <dc:creator>Таня</dc:creator>
  <cp:lastModifiedBy>Таня</cp:lastModifiedBy>
  <cp:revision>11</cp:revision>
  <dcterms:created xsi:type="dcterms:W3CDTF">2013-12-14T10:24:09Z</dcterms:created>
  <dcterms:modified xsi:type="dcterms:W3CDTF">2014-06-02T13:36:06Z</dcterms:modified>
</cp:coreProperties>
</file>