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81" r:id="rId3"/>
    <p:sldId id="259" r:id="rId4"/>
    <p:sldId id="260" r:id="rId5"/>
    <p:sldId id="277" r:id="rId6"/>
    <p:sldId id="261" r:id="rId7"/>
    <p:sldId id="272" r:id="rId8"/>
    <p:sldId id="262" r:id="rId9"/>
    <p:sldId id="263" r:id="rId10"/>
    <p:sldId id="264" r:id="rId11"/>
    <p:sldId id="270" r:id="rId12"/>
    <p:sldId id="275" r:id="rId13"/>
    <p:sldId id="266" r:id="rId14"/>
    <p:sldId id="273" r:id="rId15"/>
    <p:sldId id="267" r:id="rId16"/>
    <p:sldId id="274" r:id="rId17"/>
    <p:sldId id="283" r:id="rId18"/>
    <p:sldId id="282" r:id="rId19"/>
    <p:sldId id="278" r:id="rId20"/>
    <p:sldId id="279" r:id="rId21"/>
    <p:sldId id="258" r:id="rId22"/>
    <p:sldId id="280" r:id="rId23"/>
    <p:sldId id="284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7A042E"/>
    <a:srgbClr val="F62A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7A359-A732-4F3A-B46E-908FD09D7475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650B-10E1-454A-AFD7-0F6999C96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788BC-3928-4B5D-B726-93CFEC2C45DB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FFF0-7FCA-4FFB-9369-4A54B447D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BD284-5E80-4886-A590-F427B5C18CC4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089E-1F5C-4EAF-A0EC-F56FB0E54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71B85-0C09-4BF7-97A9-CD046E80BA9E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92E74-637F-45C0-AFA7-8B968B60C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4A9D8-5CB7-4130-B1E0-1F34988B8EF5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88D43-B3AC-42A5-BF40-E9631BB42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C0C6F-550E-4170-8B93-DA4927168A9F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D0076-E231-4426-9083-877DF38B1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4907D-98F0-444B-BE3D-CFCFB57E084E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E7885-78E7-4674-B682-10E43A1E1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02329-114A-4350-8D22-E8170F033DFF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FC486-C0D8-4C1F-BF62-1176D622C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3C0A0-BE9E-465A-8998-68700BBB420A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7013D-583E-48E7-90D2-2815703DE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1B22-49CB-4B9E-B334-E8D3B4FB4945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5735D-02F6-4303-B44A-DE6335BE4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5182-9FD5-450D-97A9-03BBBEB6204D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C367-CE49-4DC8-A008-F9A477BC5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9472629-A5D7-46DC-AF96-6FCBD3AFCF45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85B52FFC-793A-449A-8E61-21EEF70FEF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5" r:id="rId5"/>
    <p:sldLayoutId id="2147483790" r:id="rId6"/>
    <p:sldLayoutId id="2147483796" r:id="rId7"/>
    <p:sldLayoutId id="2147483797" r:id="rId8"/>
    <p:sldLayoutId id="2147483798" r:id="rId9"/>
    <p:sldLayoutId id="2147483789" r:id="rId10"/>
    <p:sldLayoutId id="214748379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142985"/>
            <a:ext cx="7772400" cy="71438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62A56"/>
                </a:solidFill>
              </a:rPr>
              <a:t>Производство серной кислоты</a:t>
            </a:r>
            <a:r>
              <a:rPr lang="en-US" dirty="0" smtClean="0">
                <a:solidFill>
                  <a:srgbClr val="F62A56"/>
                </a:solidFill>
              </a:rPr>
              <a:t/>
            </a:r>
            <a:br>
              <a:rPr lang="en-US" dirty="0" smtClean="0">
                <a:solidFill>
                  <a:srgbClr val="F62A56"/>
                </a:solidFill>
              </a:rPr>
            </a:br>
            <a:r>
              <a:rPr lang="en-US" sz="10700" b="1" dirty="0" smtClean="0">
                <a:solidFill>
                  <a:srgbClr val="C00000"/>
                </a:solidFill>
                <a:latin typeface="Bookman Old Style" pitchFamily="18" charset="0"/>
              </a:rPr>
              <a:t>H</a:t>
            </a:r>
            <a:r>
              <a:rPr lang="en-US" sz="10700" b="1" baseline="-25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en-US" sz="10700" b="1" dirty="0" smtClean="0">
                <a:solidFill>
                  <a:srgbClr val="C00000"/>
                </a:solidFill>
                <a:latin typeface="Bookman Old Style" pitchFamily="18" charset="0"/>
              </a:rPr>
              <a:t>SO</a:t>
            </a:r>
            <a:r>
              <a:rPr lang="en-US" sz="10700" b="1" baseline="-25000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r>
              <a:rPr lang="ru-RU" dirty="0" smtClean="0">
                <a:solidFill>
                  <a:srgbClr val="F62A56"/>
                </a:solidFill>
              </a:rPr>
              <a:t/>
            </a:r>
            <a:br>
              <a:rPr lang="ru-RU" dirty="0" smtClean="0">
                <a:solidFill>
                  <a:srgbClr val="F62A56"/>
                </a:solidFill>
              </a:rPr>
            </a:br>
            <a:endParaRPr lang="ru-RU" dirty="0">
              <a:solidFill>
                <a:srgbClr val="F62A56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7563" y="3929063"/>
            <a:ext cx="5186362" cy="1285875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Arial Black" pitchFamily="34" charset="0"/>
              </a:rPr>
              <a:t>« Едва найдется другое, искусственно добываемое вещество, столь часто применяемое в технике, как серная кислота…»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Arial Black" pitchFamily="34" charset="0"/>
              </a:rPr>
              <a:t>(Д. И. Менделеев)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786063"/>
            <a:ext cx="28575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/>
              <a:t>   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   </a:t>
            </a:r>
            <a: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  <a:t>Подготовка сырья для </a:t>
            </a:r>
            <a:b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  <a:t>  </a:t>
            </a:r>
            <a:r>
              <a:rPr lang="en-US" sz="4400" dirty="0" smtClean="0">
                <a:solidFill>
                  <a:srgbClr val="C00000"/>
                </a:solidFill>
                <a:latin typeface="Arial Black" pitchFamily="34" charset="0"/>
              </a:rPr>
              <a:t>II </a:t>
            </a:r>
            <a: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  <a:t>стадии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(циклон, электрофильтр, сушильная башня)</a:t>
            </a:r>
            <a:br>
              <a:rPr lang="ru-RU" sz="2800" dirty="0" smtClean="0"/>
            </a:br>
            <a:endParaRPr lang="ru-RU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ru-RU" smtClean="0"/>
          </a:p>
          <a:p>
            <a:pPr>
              <a:buFont typeface="Wingdings" pitchFamily="2" charset="2"/>
              <a:buChar char="Ø"/>
            </a:pPr>
            <a:endParaRPr lang="ru-RU" smtClean="0"/>
          </a:p>
          <a:p>
            <a:pPr>
              <a:buFont typeface="Wingdings" pitchFamily="2" charset="2"/>
              <a:buChar char="Ø"/>
            </a:pPr>
            <a:r>
              <a:rPr lang="ru-RU" smtClean="0"/>
              <a:t>Прежде чем приступить ко </a:t>
            </a:r>
            <a:r>
              <a:rPr lang="en-US" smtClean="0"/>
              <a:t>II </a:t>
            </a:r>
            <a:r>
              <a:rPr lang="ru-RU" smtClean="0"/>
              <a:t>стадии </a:t>
            </a:r>
            <a:r>
              <a:rPr lang="en-US" sz="2800" smtClean="0"/>
              <a:t>SO</a:t>
            </a:r>
            <a:r>
              <a:rPr lang="en-US" sz="2800" baseline="-25000" smtClean="0"/>
              <a:t>2</a:t>
            </a:r>
            <a:r>
              <a:rPr lang="ru-RU" smtClean="0"/>
              <a:t> очищают от пыли: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1. </a:t>
            </a:r>
            <a:r>
              <a:rPr lang="en-US" sz="2400" smtClean="0"/>
              <a:t>“</a:t>
            </a:r>
            <a:r>
              <a:rPr lang="ru-RU" sz="2400" smtClean="0"/>
              <a:t>Циклон</a:t>
            </a:r>
            <a:r>
              <a:rPr lang="en-US" sz="2400" smtClean="0"/>
              <a:t>”</a:t>
            </a:r>
            <a:r>
              <a:rPr lang="ru-RU" sz="2400" smtClean="0"/>
              <a:t> – от крупных частиц пыли.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2. Электрофильтр – от мелких частиц пыли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Осушить в сушильной башне 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Нагреть до </a:t>
            </a:r>
            <a:r>
              <a:rPr lang="en-US" smtClean="0"/>
              <a:t>t=</a:t>
            </a:r>
            <a:r>
              <a:rPr lang="ru-RU" smtClean="0"/>
              <a:t>4</a:t>
            </a:r>
            <a:r>
              <a:rPr lang="en-US" smtClean="0"/>
              <a:t>00</a:t>
            </a:r>
            <a:r>
              <a:rPr lang="en-US" baseline="40000" smtClean="0"/>
              <a:t>0</a:t>
            </a:r>
            <a:r>
              <a:rPr lang="ru-RU" baseline="40000" smtClean="0"/>
              <a:t> </a:t>
            </a:r>
            <a:r>
              <a:rPr lang="ru-RU" smtClean="0"/>
              <a:t>в теплообменнике</a:t>
            </a:r>
          </a:p>
          <a:p>
            <a:pPr>
              <a:buFont typeface="Wingdings" pitchFamily="2" charset="2"/>
              <a:buChar char="Ø"/>
            </a:pPr>
            <a:endParaRPr lang="ru-RU" sz="2400" smtClean="0"/>
          </a:p>
          <a:p>
            <a:pPr>
              <a:buFont typeface="Wingdings" pitchFamily="2" charset="2"/>
              <a:buChar char="Ø"/>
            </a:pPr>
            <a:endParaRPr lang="ru-RU" sz="2400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Циклон и электрофильтр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latin typeface="Arial Black" pitchFamily="34" charset="0"/>
              </a:rPr>
              <a:t>(принцип действия – центробежная сила, притяжение заряженных частиц)</a:t>
            </a:r>
            <a:endParaRPr lang="ru-RU" b="1" dirty="0">
              <a:latin typeface="Arial Black" pitchFamily="34" charset="0"/>
            </a:endParaRPr>
          </a:p>
        </p:txBody>
      </p:sp>
      <p:pic>
        <p:nvPicPr>
          <p:cNvPr id="3074" name="Picture 2" descr="F:\кисл\кисл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00232" y="1571612"/>
            <a:ext cx="5143535" cy="510154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Сушильная башня</a:t>
            </a:r>
            <a:r>
              <a:rPr lang="ru-RU" sz="27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(принцип действия – поглощение воды концентрированной серной кислотой)</a:t>
            </a: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098" name="Picture 2" descr="F:\кисл\кисл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86050" y="1443557"/>
            <a:ext cx="3714775" cy="520993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0009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Принципы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II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стадии </a:t>
            </a:r>
            <a:r>
              <a:rPr lang="ru-RU" sz="2800" dirty="0" smtClean="0"/>
              <a:t>(контактный аппарат)</a:t>
            </a:r>
            <a:endParaRPr lang="ru-RU" dirty="0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rgbClr val="7A042E"/>
                </a:solidFill>
              </a:rPr>
              <a:t>   </a:t>
            </a:r>
            <a:r>
              <a:rPr lang="ru-RU" sz="4400" b="1" dirty="0" smtClean="0">
                <a:solidFill>
                  <a:srgbClr val="C00000"/>
                </a:solidFill>
              </a:rPr>
              <a:t>2 </a:t>
            </a:r>
            <a:r>
              <a:rPr lang="en-US" sz="4400" b="1" dirty="0" smtClean="0">
                <a:solidFill>
                  <a:srgbClr val="C00000"/>
                </a:solidFill>
              </a:rPr>
              <a:t>SO</a:t>
            </a:r>
            <a:r>
              <a:rPr lang="en-US" sz="4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+ </a:t>
            </a:r>
            <a:r>
              <a:rPr lang="en-US" sz="4400" b="1" dirty="0" smtClean="0">
                <a:solidFill>
                  <a:srgbClr val="C00000"/>
                </a:solidFill>
              </a:rPr>
              <a:t>O</a:t>
            </a:r>
            <a:r>
              <a:rPr lang="en-US" sz="4400" b="1" baseline="-25000" dirty="0" smtClean="0">
                <a:solidFill>
                  <a:srgbClr val="C00000"/>
                </a:solidFill>
              </a:rPr>
              <a:t>2</a:t>
            </a:r>
            <a:r>
              <a:rPr lang="ru-RU" sz="4400" b="1" baseline="-25000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↔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2</a:t>
            </a:r>
            <a:r>
              <a:rPr lang="en-US" sz="4400" b="1" dirty="0" smtClean="0">
                <a:solidFill>
                  <a:srgbClr val="C00000"/>
                </a:solidFill>
              </a:rPr>
              <a:t> SO</a:t>
            </a:r>
            <a:r>
              <a:rPr lang="en-US" sz="4400" b="1" baseline="-25000" dirty="0" smtClean="0">
                <a:solidFill>
                  <a:srgbClr val="C00000"/>
                </a:solidFill>
              </a:rPr>
              <a:t>3</a:t>
            </a:r>
            <a:r>
              <a:rPr lang="ru-RU" sz="4400" b="1" baseline="-25000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chemeClr val="accent2"/>
                </a:solidFill>
              </a:rPr>
              <a:t>+ </a:t>
            </a:r>
            <a:r>
              <a:rPr lang="en-US" sz="4400" b="1" dirty="0" smtClean="0">
                <a:solidFill>
                  <a:schemeClr val="accent2"/>
                </a:solidFill>
              </a:rPr>
              <a:t>Q</a:t>
            </a:r>
            <a:endParaRPr lang="ru-RU" sz="2800" b="1" baseline="-25000" dirty="0" smtClean="0">
              <a:solidFill>
                <a:schemeClr val="accent2"/>
              </a:solidFill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(обратимая, каталитическая, экзотермическая)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1. Понижают температуру от 600</a:t>
            </a:r>
            <a:r>
              <a:rPr lang="ru-RU" baseline="30000" dirty="0" smtClean="0"/>
              <a:t>0</a:t>
            </a:r>
            <a:r>
              <a:rPr lang="ru-RU" dirty="0" smtClean="0"/>
              <a:t>С до 400</a:t>
            </a:r>
            <a:r>
              <a:rPr lang="ru-RU" baseline="30000" dirty="0" smtClean="0"/>
              <a:t>0</a:t>
            </a:r>
            <a:r>
              <a:rPr lang="ru-RU" dirty="0" smtClean="0"/>
              <a:t>С.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2. </a:t>
            </a:r>
            <a:r>
              <a:rPr lang="ru-RU" dirty="0" smtClean="0"/>
              <a:t>Катализатор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r>
              <a:rPr lang="ru-RU" dirty="0" smtClean="0"/>
              <a:t> на керамике.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3. Противоточное движение.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4. Теплообмен.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  Выход продукта 99,2%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Контактный аппарат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3" name="Picture 2" descr="F:\кисл\кисл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28992" y="1088056"/>
            <a:ext cx="2500330" cy="559676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III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Стадия 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  <a:t>(поглотительная башня)</a:t>
            </a:r>
            <a:endParaRPr lang="ru-RU" b="1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sz="4000" b="1" smtClean="0">
                <a:solidFill>
                  <a:srgbClr val="C00000"/>
                </a:solidFill>
              </a:rPr>
              <a:t>SO</a:t>
            </a:r>
            <a:r>
              <a:rPr lang="en-US" sz="4000" b="1" baseline="-25000" smtClean="0">
                <a:solidFill>
                  <a:srgbClr val="C00000"/>
                </a:solidFill>
              </a:rPr>
              <a:t>3</a:t>
            </a:r>
            <a:r>
              <a:rPr lang="en-US" sz="4000" b="1" smtClean="0">
                <a:solidFill>
                  <a:srgbClr val="C00000"/>
                </a:solidFill>
              </a:rPr>
              <a:t>+H</a:t>
            </a:r>
            <a:r>
              <a:rPr lang="en-US" sz="4000" b="1" baseline="-25000" smtClean="0">
                <a:solidFill>
                  <a:srgbClr val="C00000"/>
                </a:solidFill>
              </a:rPr>
              <a:t>2</a:t>
            </a:r>
            <a:r>
              <a:rPr lang="en-US" sz="4000" b="1" smtClean="0">
                <a:solidFill>
                  <a:srgbClr val="C00000"/>
                </a:solidFill>
              </a:rPr>
              <a:t>O=H</a:t>
            </a:r>
            <a:r>
              <a:rPr lang="en-US" sz="4000" b="1" baseline="-25000" smtClean="0">
                <a:solidFill>
                  <a:srgbClr val="C00000"/>
                </a:solidFill>
              </a:rPr>
              <a:t>2</a:t>
            </a:r>
            <a:r>
              <a:rPr lang="en-US" sz="4000" b="1" smtClean="0">
                <a:solidFill>
                  <a:srgbClr val="C00000"/>
                </a:solidFill>
              </a:rPr>
              <a:t>SO</a:t>
            </a:r>
            <a:r>
              <a:rPr lang="en-US" sz="4000" b="1" baseline="-25000" smtClean="0">
                <a:solidFill>
                  <a:srgbClr val="C00000"/>
                </a:solidFill>
              </a:rPr>
              <a:t>4</a:t>
            </a:r>
            <a:r>
              <a:rPr lang="en-US" sz="4000" b="1" smtClean="0">
                <a:solidFill>
                  <a:schemeClr val="accent2"/>
                </a:solidFill>
              </a:rPr>
              <a:t>+Q </a:t>
            </a:r>
            <a:r>
              <a:rPr lang="ru-RU" sz="2400" b="1" smtClean="0">
                <a:solidFill>
                  <a:schemeClr val="accent2"/>
                </a:solidFill>
              </a:rPr>
              <a:t>(до </a:t>
            </a:r>
            <a:r>
              <a:rPr lang="en-US" sz="2400" b="1" smtClean="0">
                <a:solidFill>
                  <a:schemeClr val="accent2"/>
                </a:solidFill>
              </a:rPr>
              <a:t>300</a:t>
            </a:r>
            <a:r>
              <a:rPr lang="en-US" sz="2400" b="1" baseline="30000" smtClean="0">
                <a:solidFill>
                  <a:schemeClr val="accent2"/>
                </a:solidFill>
              </a:rPr>
              <a:t>0</a:t>
            </a:r>
            <a:r>
              <a:rPr lang="en-US" sz="2400" b="1" smtClean="0">
                <a:solidFill>
                  <a:schemeClr val="accent2"/>
                </a:solidFill>
              </a:rPr>
              <a:t>C</a:t>
            </a:r>
            <a:r>
              <a:rPr lang="ru-RU" sz="2400" b="1" smtClean="0">
                <a:solidFill>
                  <a:schemeClr val="accent2"/>
                </a:solidFill>
              </a:rPr>
              <a:t>)</a:t>
            </a:r>
            <a:endParaRPr lang="ru-RU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mtClean="0"/>
              <a:t>Увеличивают площадь соприкосновения (керамические кольца Рашига)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Отводят продукты реакции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Орошают 98% серной кислотой, образуется олеум(раствор </a:t>
            </a:r>
            <a:r>
              <a:rPr lang="en-US" smtClean="0"/>
              <a:t>SO</a:t>
            </a:r>
            <a:r>
              <a:rPr lang="en-US" baseline="-25000" smtClean="0"/>
              <a:t>3</a:t>
            </a:r>
            <a:r>
              <a:rPr lang="en-US" smtClean="0"/>
              <a:t> </a:t>
            </a:r>
            <a:r>
              <a:rPr lang="ru-RU" smtClean="0"/>
              <a:t>в </a:t>
            </a:r>
            <a:r>
              <a:rPr lang="en-US" smtClean="0"/>
              <a:t>H</a:t>
            </a:r>
            <a:r>
              <a:rPr lang="en-US" baseline="-25000" smtClean="0"/>
              <a:t>2</a:t>
            </a:r>
            <a:r>
              <a:rPr lang="en-US" smtClean="0"/>
              <a:t>SO</a:t>
            </a:r>
            <a:r>
              <a:rPr lang="en-US" baseline="-25000" smtClean="0"/>
              <a:t>4</a:t>
            </a:r>
            <a:r>
              <a:rPr lang="ru-RU" smtClean="0"/>
              <a:t>)</a:t>
            </a:r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Поглотительная башня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2050" name="Picture 2" descr="F:\кисл\кисл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86116" y="1092976"/>
            <a:ext cx="2739648" cy="547929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64294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Технологическая схема производства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1026" name="Picture 2" descr="F:\кисл\кисл10цвет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00166" y="794099"/>
            <a:ext cx="6286544" cy="577484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Транспортировка и хранение серной кислоты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374775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400" dirty="0" smtClean="0"/>
              <a:t>Транспортируют в железнодорожных и автоцистернах из кислотостойкой стали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400" dirty="0" smtClean="0"/>
              <a:t>Хранят в герметически закрытых емкостях из полимера или нержавеющей стали, покрытой кислотоупорной плёнкой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sz="2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sz="2400" dirty="0"/>
          </a:p>
        </p:txBody>
      </p:sp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2857500"/>
            <a:ext cx="2776537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2" descr="F:\кисл\цисцер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38" y="4286250"/>
            <a:ext cx="314325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4" descr="F:\серная кислота\сер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38" y="4429125"/>
            <a:ext cx="2185987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2928938"/>
            <a:ext cx="1538287" cy="368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err="1" smtClean="0">
                <a:solidFill>
                  <a:srgbClr val="C00000"/>
                </a:solidFill>
                <a:latin typeface="Arial Black" pitchFamily="34" charset="0"/>
              </a:rPr>
              <a:t>ПРОизводство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 серной кислоты в мире</a:t>
            </a:r>
            <a:b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(170-173 млн.т)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6" y="1350994"/>
            <a:ext cx="8444729" cy="493552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Серная кислота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H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SO</a:t>
            </a:r>
            <a:r>
              <a:rPr lang="en-US" b="1" baseline="-25000" dirty="0" smtClean="0">
                <a:solidFill>
                  <a:srgbClr val="C00000"/>
                </a:solidFill>
              </a:rPr>
              <a:t>4 </a:t>
            </a:r>
            <a:r>
              <a:rPr lang="en-US" dirty="0" smtClean="0"/>
              <a:t>c</a:t>
            </a:r>
            <a:r>
              <a:rPr lang="ru-RU" dirty="0" err="1" smtClean="0"/>
              <a:t>уществует</a:t>
            </a:r>
            <a:r>
              <a:rPr lang="ru-RU" dirty="0" smtClean="0"/>
              <a:t> в природе как самостоятельное химическое соединение, представляет собой бесцветную маслянистую жидкость без запаха плотностью 1,83 г/см</a:t>
            </a:r>
            <a:r>
              <a:rPr lang="ru-RU" baseline="40000" dirty="0" smtClean="0"/>
              <a:t>3</a:t>
            </a:r>
            <a:r>
              <a:rPr lang="ru-RU" dirty="0" smtClean="0"/>
              <a:t>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Пагубно действует на растительные и животные ткани, отнимая от них воду, вследствие чего они обугливаются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С водой смешивается во всех соотношениях, причём при разбавлении соединения водой происходит сильное разогревание, сопровождающееся разбрызгивание жидкости. Разбавляем по правилу: «Химик! Запомни как оду! Лей кислоту в воду!!!»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Одна из самых сильных кислот. В водных растворах практически полностью </a:t>
            </a:r>
            <a:r>
              <a:rPr lang="ru-RU" dirty="0" err="1" smtClean="0"/>
              <a:t>диссоциирует</a:t>
            </a:r>
            <a:r>
              <a:rPr lang="ru-RU" dirty="0" smtClean="0"/>
              <a:t> на ионы: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H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4</a:t>
            </a:r>
            <a:r>
              <a:rPr lang="ru-RU" b="1" baseline="-250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2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Н</a:t>
            </a:r>
            <a:r>
              <a:rPr lang="en-US" baseline="40000" dirty="0" smtClean="0">
                <a:solidFill>
                  <a:srgbClr val="C00000"/>
                </a:solidFill>
                <a:latin typeface="Arial Black" pitchFamily="34" charset="0"/>
              </a:rPr>
              <a:t>+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+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4</a:t>
            </a:r>
            <a:r>
              <a:rPr lang="en-US" baseline="40000" dirty="0" smtClean="0">
                <a:solidFill>
                  <a:srgbClr val="C00000"/>
                </a:solidFill>
                <a:latin typeface="Arial Black" pitchFamily="34" charset="0"/>
              </a:rPr>
              <a:t>2-</a:t>
            </a:r>
            <a:r>
              <a:rPr lang="ru-RU" dirty="0" smtClean="0"/>
              <a:t>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</a:t>
            </a:r>
            <a:r>
              <a:rPr lang="ru-RU" dirty="0" smtClean="0"/>
              <a:t>Раствор оксида серы (+6)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ru-RU" b="1" baseline="-25000" dirty="0" smtClean="0">
                <a:solidFill>
                  <a:srgbClr val="C00000"/>
                </a:solidFill>
                <a:latin typeface="Arial Black" pitchFamily="34" charset="0"/>
              </a:rPr>
              <a:t>3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dirty="0" smtClean="0"/>
              <a:t>в серной кислоте называется </a:t>
            </a:r>
            <a:r>
              <a:rPr lang="ru-RU" dirty="0" smtClean="0">
                <a:solidFill>
                  <a:srgbClr val="C00000"/>
                </a:solidFill>
              </a:rPr>
              <a:t>олеумом</a:t>
            </a:r>
            <a:r>
              <a:rPr lang="ru-RU" dirty="0" smtClean="0"/>
              <a:t>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H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4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●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ru-RU" b="1" baseline="-25000" dirty="0" smtClean="0">
                <a:solidFill>
                  <a:srgbClr val="C00000"/>
                </a:solidFill>
                <a:latin typeface="Arial Black" pitchFamily="34" charset="0"/>
              </a:rPr>
              <a:t>3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endParaRPr lang="en-US" dirty="0" smtClean="0"/>
          </a:p>
        </p:txBody>
      </p:sp>
      <p:pic>
        <p:nvPicPr>
          <p:cNvPr id="8194" name="Picture 2" descr="F:\кисл\кисл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14290"/>
            <a:ext cx="1583870" cy="15146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Потребление серной кислоты в мире</a:t>
            </a:r>
            <a:b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(174-178 млн.т)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63" y="1428750"/>
            <a:ext cx="6929437" cy="518477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    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потребление серной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кислоты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smtClean="0"/>
              <a:t>1. Производство минеральных удобрений.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2. Производство сульфатов (солей серной кислоты).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3. Производство синтетических волокон.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4. Черная и цветная металлургия.</a:t>
            </a:r>
            <a:endParaRPr lang="en-US" sz="2400" smtClean="0"/>
          </a:p>
          <a:p>
            <a:pPr>
              <a:buFont typeface="Wingdings" pitchFamily="2" charset="2"/>
              <a:buChar char="Ø"/>
            </a:pPr>
            <a:r>
              <a:rPr lang="en-US" sz="2400" smtClean="0"/>
              <a:t>5. </a:t>
            </a:r>
            <a:r>
              <a:rPr lang="ru-RU" sz="2400" smtClean="0"/>
              <a:t>Производство органических красителей.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6. Спирты, кислоты, эфиры(орг. вещества).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7. Пищевая промышленность(патока, глюкоза), эмульгатор (загуститель) Е513.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8. Нефтехимия(минеральные масла).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9. Производство взрывчатых веществ.</a:t>
            </a:r>
          </a:p>
          <a:p>
            <a:pPr>
              <a:buFont typeface="Wingdings" pitchFamily="2" charset="2"/>
              <a:buChar char="Ø"/>
            </a:pPr>
            <a:endParaRPr lang="ru-RU" sz="2400" smtClean="0"/>
          </a:p>
        </p:txBody>
      </p:sp>
      <p:pic>
        <p:nvPicPr>
          <p:cNvPr id="9218" name="Picture 2" descr="F:\серная кислота\сер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4710753"/>
            <a:ext cx="1731651" cy="21472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Структура потребления серной кислоты в России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2445" y="2214554"/>
            <a:ext cx="8739386" cy="314327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35719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Экологический ущерб производства</a:t>
            </a:r>
            <a:endParaRPr lang="ru-RU" sz="2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304800" y="714375"/>
            <a:ext cx="8686800" cy="53657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400" smtClean="0">
                <a:latin typeface="Arial Black" pitchFamily="34" charset="0"/>
              </a:rPr>
              <a:t>При аварийных выбросах в атмосферу попадают соединения серы: </a:t>
            </a:r>
            <a:endParaRPr lang="en-US" sz="2400" smtClean="0">
              <a:latin typeface="Arial Black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en-US" sz="2000" b="1" smtClean="0">
                <a:solidFill>
                  <a:srgbClr val="C00000"/>
                </a:solidFill>
              </a:rPr>
              <a:t>SO</a:t>
            </a:r>
            <a:r>
              <a:rPr lang="en-US" sz="2000" b="1" baseline="-25000" smtClean="0">
                <a:solidFill>
                  <a:srgbClr val="C00000"/>
                </a:solidFill>
              </a:rPr>
              <a:t>2</a:t>
            </a:r>
            <a:r>
              <a:rPr lang="en-US" sz="2000" b="1" smtClean="0">
                <a:solidFill>
                  <a:srgbClr val="C00000"/>
                </a:solidFill>
              </a:rPr>
              <a:t>;SO</a:t>
            </a:r>
            <a:r>
              <a:rPr lang="en-US" sz="2000" b="1" baseline="-25000" smtClean="0">
                <a:solidFill>
                  <a:srgbClr val="C00000"/>
                </a:solidFill>
              </a:rPr>
              <a:t>3</a:t>
            </a:r>
            <a:r>
              <a:rPr lang="en-US" sz="2000" b="1" smtClean="0">
                <a:solidFill>
                  <a:srgbClr val="C00000"/>
                </a:solidFill>
              </a:rPr>
              <a:t>; H</a:t>
            </a:r>
            <a:r>
              <a:rPr lang="en-US" sz="2000" b="1" baseline="-25000" smtClean="0">
                <a:solidFill>
                  <a:srgbClr val="C00000"/>
                </a:solidFill>
              </a:rPr>
              <a:t>2</a:t>
            </a:r>
            <a:r>
              <a:rPr lang="en-US" sz="2000" b="1" smtClean="0">
                <a:solidFill>
                  <a:srgbClr val="C00000"/>
                </a:solidFill>
              </a:rPr>
              <a:t>S; H</a:t>
            </a:r>
            <a:r>
              <a:rPr lang="en-US" sz="2000" b="1" baseline="-25000" smtClean="0">
                <a:solidFill>
                  <a:srgbClr val="C00000"/>
                </a:solidFill>
              </a:rPr>
              <a:t>2</a:t>
            </a:r>
            <a:r>
              <a:rPr lang="en-US" sz="2000" b="1" smtClean="0">
                <a:solidFill>
                  <a:srgbClr val="C00000"/>
                </a:solidFill>
              </a:rPr>
              <a:t>SO</a:t>
            </a:r>
            <a:r>
              <a:rPr lang="en-US" sz="2000" b="1" baseline="-25000" smtClean="0">
                <a:solidFill>
                  <a:srgbClr val="C00000"/>
                </a:solidFill>
              </a:rPr>
              <a:t>4</a:t>
            </a:r>
            <a:r>
              <a:rPr lang="en-US" sz="2000" b="1" smtClean="0">
                <a:solidFill>
                  <a:srgbClr val="C00000"/>
                </a:solidFill>
              </a:rPr>
              <a:t>; Fe</a:t>
            </a:r>
            <a:r>
              <a:rPr lang="en-US" sz="2000" b="1" baseline="-25000" smtClean="0">
                <a:solidFill>
                  <a:srgbClr val="C00000"/>
                </a:solidFill>
              </a:rPr>
              <a:t>2</a:t>
            </a:r>
            <a:r>
              <a:rPr lang="en-US" sz="2000" b="1" smtClean="0">
                <a:solidFill>
                  <a:srgbClr val="C00000"/>
                </a:solidFill>
              </a:rPr>
              <a:t>O</a:t>
            </a:r>
            <a:r>
              <a:rPr lang="en-US" sz="2000" b="1" baseline="-25000" smtClean="0">
                <a:solidFill>
                  <a:srgbClr val="C00000"/>
                </a:solidFill>
              </a:rPr>
              <a:t>3</a:t>
            </a:r>
            <a:r>
              <a:rPr lang="ru-RU" sz="2000" b="1" smtClean="0">
                <a:solidFill>
                  <a:srgbClr val="C00000"/>
                </a:solidFill>
              </a:rPr>
              <a:t>(пыль)</a:t>
            </a:r>
          </a:p>
          <a:p>
            <a:pPr algn="ctr">
              <a:buFont typeface="Wingdings 2" pitchFamily="18" charset="2"/>
              <a:buNone/>
            </a:pPr>
            <a:r>
              <a:rPr lang="ru-RU" sz="2000" smtClean="0">
                <a:solidFill>
                  <a:srgbClr val="C00000"/>
                </a:solidFill>
                <a:latin typeface="Arial Black" pitchFamily="34" charset="0"/>
              </a:rPr>
              <a:t>Последствия:</a:t>
            </a:r>
            <a:r>
              <a:rPr lang="ru-RU" sz="2000" smtClean="0">
                <a:latin typeface="Arial Black" pitchFamily="34" charset="0"/>
              </a:rPr>
              <a:t> «закисление» почв и водоёмов, «металлизация» атмосферы</a:t>
            </a:r>
          </a:p>
          <a:p>
            <a:pPr algn="ctr">
              <a:buFont typeface="Wingdings 2" pitchFamily="18" charset="2"/>
              <a:buNone/>
            </a:pPr>
            <a:endParaRPr lang="ru-RU" sz="2000" smtClean="0">
              <a:latin typeface="Arial Black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2000" smtClean="0">
                <a:solidFill>
                  <a:srgbClr val="C00000"/>
                </a:solidFill>
                <a:latin typeface="Arial Black" pitchFamily="34" charset="0"/>
              </a:rPr>
              <a:t>РЕШЕНИЕ ЭКОЛОГИЧЕСКИХ ПРОБЛЕМ:</a:t>
            </a:r>
          </a:p>
          <a:p>
            <a:r>
              <a:rPr lang="ru-RU" sz="2000" smtClean="0">
                <a:latin typeface="Arial Black" pitchFamily="34" charset="0"/>
              </a:rPr>
              <a:t>Непрерывность технологического процесса;</a:t>
            </a:r>
          </a:p>
          <a:p>
            <a:r>
              <a:rPr lang="ru-RU" sz="2000" smtClean="0">
                <a:latin typeface="Arial Black" pitchFamily="34" charset="0"/>
              </a:rPr>
              <a:t>Комплексное использование сырья;</a:t>
            </a:r>
          </a:p>
          <a:p>
            <a:r>
              <a:rPr lang="ru-RU" sz="2000" smtClean="0">
                <a:latin typeface="Arial Black" pitchFamily="34" charset="0"/>
              </a:rPr>
              <a:t>Совершенствование технологического оборудования.</a:t>
            </a:r>
          </a:p>
          <a:p>
            <a:pPr>
              <a:buFont typeface="Wingdings 2" pitchFamily="18" charset="2"/>
              <a:buNone/>
            </a:pPr>
            <a:r>
              <a:rPr lang="en-US" sz="2000" b="1" baseline="-25000" smtClean="0">
                <a:solidFill>
                  <a:srgbClr val="C00000"/>
                </a:solidFill>
              </a:rPr>
              <a:t>  </a:t>
            </a:r>
            <a:endParaRPr lang="ru-RU" sz="2400" smtClean="0">
              <a:latin typeface="Arial Black" pitchFamily="34" charset="0"/>
            </a:endParaRPr>
          </a:p>
        </p:txBody>
      </p:sp>
      <p:pic>
        <p:nvPicPr>
          <p:cNvPr id="7173" name="Picture 5" descr="F:\кисл\кислдожд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429132"/>
            <a:ext cx="2024060" cy="22772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7175" name="Picture 7" descr="F:\кисл\кислцветэкол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429132"/>
            <a:ext cx="2595554" cy="221457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7176" name="Picture 8" descr="F:\кисл\кисл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429132"/>
            <a:ext cx="2714624" cy="221455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800" dirty="0" smtClean="0"/>
              <a:t>VIII</a:t>
            </a:r>
            <a:r>
              <a:rPr lang="ru-RU" sz="1800" dirty="0" smtClean="0"/>
              <a:t> век – арабский алхимик </a:t>
            </a:r>
            <a:r>
              <a:rPr lang="ru-RU" sz="1800" dirty="0" err="1" smtClean="0"/>
              <a:t>Аджабир</a:t>
            </a:r>
            <a:r>
              <a:rPr lang="ru-RU" sz="1800" dirty="0" smtClean="0"/>
              <a:t> ибн </a:t>
            </a:r>
            <a:r>
              <a:rPr lang="ru-RU" sz="1800" dirty="0" err="1" smtClean="0"/>
              <a:t>Хайян</a:t>
            </a:r>
            <a:endParaRPr lang="ru-RU" sz="1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получил «кислые газы» из «зеленого камня»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(железного купороса).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IX </a:t>
            </a:r>
            <a:r>
              <a:rPr lang="ru-RU" sz="1800" dirty="0" smtClean="0"/>
              <a:t>век – персидский алхимик </a:t>
            </a:r>
            <a:r>
              <a:rPr lang="ru-RU" sz="1800" dirty="0" err="1" smtClean="0"/>
              <a:t>Ар-Рази</a:t>
            </a:r>
            <a:r>
              <a:rPr lang="ru-RU" sz="1800" dirty="0" smtClean="0"/>
              <a:t> получал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прокаливанием смеси медного и железного купороса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smtClean="0"/>
              <a:t> </a:t>
            </a:r>
            <a:r>
              <a:rPr lang="en-US" sz="1800" dirty="0" smtClean="0"/>
              <a:t>XIII </a:t>
            </a:r>
            <a:r>
              <a:rPr lang="ru-RU" sz="1800" dirty="0" smtClean="0"/>
              <a:t>век – европейский алхимик Альберт </a:t>
            </a:r>
            <a:r>
              <a:rPr lang="ru-RU" sz="1800" dirty="0" err="1" smtClean="0"/>
              <a:t>Магнус</a:t>
            </a:r>
            <a:r>
              <a:rPr lang="ru-RU" sz="1800" dirty="0" smtClean="0"/>
              <a:t> усовершенствовал способ.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1800" dirty="0" smtClean="0"/>
              <a:t>XV </a:t>
            </a:r>
            <a:r>
              <a:rPr lang="ru-RU" sz="1800" dirty="0" smtClean="0"/>
              <a:t>век – алхимики 300 лет получали серную кислоту из пирита </a:t>
            </a:r>
            <a:r>
              <a:rPr lang="en-US" sz="1800" b="1" dirty="0" smtClean="0">
                <a:solidFill>
                  <a:srgbClr val="C00000"/>
                </a:solidFill>
              </a:rPr>
              <a:t>FeS</a:t>
            </a:r>
            <a:r>
              <a:rPr lang="en-US" sz="1100" b="1" dirty="0" smtClean="0">
                <a:solidFill>
                  <a:srgbClr val="C00000"/>
                </a:solidFill>
              </a:rPr>
              <a:t>2</a:t>
            </a:r>
            <a:r>
              <a:rPr lang="ru-RU" sz="1100" b="1" dirty="0" smtClean="0">
                <a:solidFill>
                  <a:srgbClr val="C00000"/>
                </a:solidFill>
              </a:rPr>
              <a:t> </a:t>
            </a:r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/>
              <a:t>В середине </a:t>
            </a:r>
            <a:r>
              <a:rPr lang="en-US" sz="1800" b="1" dirty="0" smtClean="0"/>
              <a:t>XVIII </a:t>
            </a:r>
            <a:r>
              <a:rPr lang="ru-RU" sz="1800" b="1" dirty="0" smtClean="0"/>
              <a:t>столетия было обнаружено, что свинец не растворяется в серной кислоте, поэтому стеклянное оборудование заменили на металлическое</a:t>
            </a:r>
            <a:r>
              <a:rPr lang="ru-RU" sz="1800" dirty="0" smtClean="0"/>
              <a:t> 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800" dirty="0" smtClean="0"/>
              <a:t>1740-46 г.г. – был построен первый сернокислотный завод в Англии с использованием свинцовых камер.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900" dirty="0" smtClean="0"/>
              <a:t>1926 г. – в СССР построена первая башенная установка на Полевском металлургическом заводе (Урал) - малоэффективна. 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900" b="1" dirty="0" smtClean="0">
                <a:solidFill>
                  <a:srgbClr val="C00000"/>
                </a:solidFill>
              </a:rPr>
              <a:t>1903 г. – запуск первой в России контактной установки на </a:t>
            </a:r>
            <a:r>
              <a:rPr lang="ru-RU" sz="1900" b="1" dirty="0" err="1" smtClean="0">
                <a:solidFill>
                  <a:srgbClr val="C00000"/>
                </a:solidFill>
              </a:rPr>
              <a:t>Тентелеевском</a:t>
            </a:r>
            <a:r>
              <a:rPr lang="ru-RU" sz="1900" b="1" dirty="0" smtClean="0">
                <a:solidFill>
                  <a:srgbClr val="C00000"/>
                </a:solidFill>
              </a:rPr>
              <a:t> химическом заводе (Петербург), к 1913 г. работало 6 систем (производство до 5 </a:t>
            </a:r>
            <a:r>
              <a:rPr lang="ru-RU" sz="1900" b="1" smtClean="0">
                <a:solidFill>
                  <a:srgbClr val="C00000"/>
                </a:solidFill>
              </a:rPr>
              <a:t>тыс.т.). </a:t>
            </a:r>
            <a:r>
              <a:rPr lang="ru-RU" sz="1900" b="1" dirty="0" smtClean="0">
                <a:solidFill>
                  <a:srgbClr val="C00000"/>
                </a:solidFill>
              </a:rPr>
              <a:t>Далее контактная система получила распространение во всём мире (Германия, Англия, США…)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 smtClean="0"/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 smtClean="0"/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/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История развития     производства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2700" y="214290"/>
            <a:ext cx="3257017" cy="23574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         Исходное сырье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28625" y="1071563"/>
            <a:ext cx="8501063" cy="46688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u="sng" smtClean="0"/>
              <a:t>Сырьё</a:t>
            </a:r>
            <a:r>
              <a:rPr lang="ru-RU" sz="2000" smtClean="0"/>
              <a:t> – исходный материал для производства промышленных продуктов.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/>
              <a:t>В мире 75% получают из серы. 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/>
              <a:t>В России 60% получают из серы. 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/>
              <a:t>В Японии 60% из отходящих газов.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214313" y="3000375"/>
            <a:ext cx="8786812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/>
              <a:t> </a:t>
            </a:r>
            <a:r>
              <a:rPr lang="en-US" sz="2000"/>
              <a:t>S</a:t>
            </a:r>
            <a:r>
              <a:rPr lang="ru-RU" sz="2000"/>
              <a:t>(самородная сера)</a:t>
            </a:r>
            <a:r>
              <a:rPr lang="en-US" sz="2000"/>
              <a:t> </a:t>
            </a:r>
            <a:endParaRPr lang="ru-RU" sz="2000"/>
          </a:p>
          <a:p>
            <a:pPr>
              <a:buFont typeface="Wingdings" pitchFamily="2" charset="2"/>
              <a:buChar char="Ø"/>
            </a:pPr>
            <a:r>
              <a:rPr lang="ru-RU" sz="2000"/>
              <a:t> </a:t>
            </a:r>
            <a:r>
              <a:rPr lang="en-US" sz="2000"/>
              <a:t>H</a:t>
            </a:r>
            <a:r>
              <a:rPr lang="en-US" sz="2000" baseline="-25000"/>
              <a:t>2</a:t>
            </a:r>
            <a:r>
              <a:rPr lang="en-US" sz="2000"/>
              <a:t>S(</a:t>
            </a:r>
            <a:r>
              <a:rPr lang="ru-RU" sz="2000"/>
              <a:t>сероводород</a:t>
            </a:r>
            <a:r>
              <a:rPr lang="en-US" sz="200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sz="2000"/>
              <a:t>Cu</a:t>
            </a:r>
            <a:r>
              <a:rPr lang="en-US" sz="2000" baseline="-25000"/>
              <a:t>2</a:t>
            </a:r>
            <a:r>
              <a:rPr lang="en-US" sz="2000"/>
              <a:t>S, ZnS, PbS</a:t>
            </a:r>
            <a:r>
              <a:rPr lang="ru-RU" sz="2000"/>
              <a:t> (цветные металлы)</a:t>
            </a:r>
            <a:r>
              <a:rPr lang="en-US" sz="2000"/>
              <a:t> </a:t>
            </a:r>
            <a:endParaRPr lang="ru-RU" sz="2000"/>
          </a:p>
          <a:p>
            <a:pPr>
              <a:buFont typeface="Wingdings" pitchFamily="2" charset="2"/>
              <a:buChar char="Ø"/>
            </a:pPr>
            <a:r>
              <a:rPr lang="ru-RU" sz="2000"/>
              <a:t> </a:t>
            </a:r>
            <a:r>
              <a:rPr lang="en-US" sz="2000"/>
              <a:t>CaSO</a:t>
            </a:r>
            <a:r>
              <a:rPr lang="en-US" sz="2000" baseline="-25000"/>
              <a:t>4</a:t>
            </a:r>
            <a:r>
              <a:rPr lang="en-US" sz="2000"/>
              <a:t>*2H</a:t>
            </a:r>
            <a:r>
              <a:rPr lang="en-US" sz="2000" baseline="-25000"/>
              <a:t>2</a:t>
            </a:r>
            <a:r>
              <a:rPr lang="en-US" sz="2000"/>
              <a:t>O</a:t>
            </a:r>
            <a:r>
              <a:rPr lang="ru-RU" sz="2000"/>
              <a:t> </a:t>
            </a:r>
            <a:r>
              <a:rPr lang="en-US" sz="2000"/>
              <a:t>(</a:t>
            </a:r>
            <a:r>
              <a:rPr lang="ru-RU" sz="2000"/>
              <a:t>гипс</a:t>
            </a:r>
            <a:r>
              <a:rPr lang="en-US" sz="2000"/>
              <a:t>)</a:t>
            </a:r>
            <a:endParaRPr lang="ru-RU" sz="2000"/>
          </a:p>
          <a:p>
            <a:pPr>
              <a:buFont typeface="Wingdings" pitchFamily="2" charset="2"/>
              <a:buChar char="Ø"/>
            </a:pPr>
            <a:r>
              <a:rPr lang="ru-RU" sz="2400" b="1">
                <a:solidFill>
                  <a:srgbClr val="C00000"/>
                </a:solidFill>
              </a:rPr>
              <a:t> </a:t>
            </a:r>
            <a:r>
              <a:rPr lang="en-US" sz="2400" b="1">
                <a:solidFill>
                  <a:srgbClr val="C00000"/>
                </a:solidFill>
              </a:rPr>
              <a:t>FeS</a:t>
            </a:r>
            <a:r>
              <a:rPr lang="en-US" sz="2400" b="1" baseline="-25000">
                <a:solidFill>
                  <a:srgbClr val="C00000"/>
                </a:solidFill>
              </a:rPr>
              <a:t>2</a:t>
            </a:r>
            <a:r>
              <a:rPr lang="ru-RU" sz="2400" b="1" baseline="-25000">
                <a:solidFill>
                  <a:srgbClr val="C00000"/>
                </a:solidFill>
              </a:rPr>
              <a:t> </a:t>
            </a:r>
            <a:r>
              <a:rPr lang="ru-RU" sz="2400"/>
              <a:t>(пирит)</a:t>
            </a:r>
            <a:r>
              <a:rPr lang="en-US" sz="2400"/>
              <a:t> – </a:t>
            </a:r>
            <a:r>
              <a:rPr lang="ru-RU" sz="2400"/>
              <a:t>содержание серы 54,3%. Концентраты минерала получают в результате обогащения руд цветных металлов на обогатительных фабриках. </a:t>
            </a:r>
          </a:p>
          <a:p>
            <a:r>
              <a:rPr lang="ru-RU" sz="2400"/>
              <a:t>С 2005 г. пиритный концентрат для поставляется только с Учалинского ГОКа (годовая мощность 2,5 млн.т), входящего в состав Уральской горно-металлургической компании. </a:t>
            </a:r>
          </a:p>
          <a:p>
            <a:endParaRPr lang="ru-RU" sz="24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Технологическая схема производства 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2844" y="1714488"/>
            <a:ext cx="8760652" cy="404447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285750" y="2928938"/>
            <a:ext cx="928688" cy="36988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Arial Black" pitchFamily="34" charset="0"/>
              </a:rPr>
              <a:t>пирит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1857375" y="2928938"/>
            <a:ext cx="1071563" cy="276225"/>
          </a:xfrm>
          <a:prstGeom prst="rect">
            <a:avLst/>
          </a:prstGeom>
          <a:solidFill>
            <a:srgbClr val="7A042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chemeClr val="bg1"/>
                </a:solidFill>
                <a:latin typeface="Arial Black" pitchFamily="34" charset="0"/>
              </a:rPr>
              <a:t>сжигание</a:t>
            </a:r>
            <a:endParaRPr lang="ru-RU" sz="1200">
              <a:solidFill>
                <a:schemeClr val="bg1"/>
              </a:solidFill>
            </a:endParaRPr>
          </a:p>
        </p:txBody>
      </p:sp>
      <p:sp>
        <p:nvSpPr>
          <p:cNvPr id="17413" name="Прямоугольник 5"/>
          <p:cNvSpPr>
            <a:spLocks noChangeArrowheads="1"/>
          </p:cNvSpPr>
          <p:nvPr/>
        </p:nvSpPr>
        <p:spPr bwMode="auto">
          <a:xfrm>
            <a:off x="5000625" y="2857500"/>
            <a:ext cx="1285875" cy="43021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solidFill>
                  <a:schemeClr val="bg1"/>
                </a:solidFill>
                <a:latin typeface="Arial Black" pitchFamily="34" charset="0"/>
              </a:rPr>
              <a:t>Ваннадиевый</a:t>
            </a:r>
          </a:p>
          <a:p>
            <a:r>
              <a:rPr lang="ru-RU" sz="1100">
                <a:solidFill>
                  <a:schemeClr val="bg1"/>
                </a:solidFill>
                <a:latin typeface="Arial Black" pitchFamily="34" charset="0"/>
              </a:rPr>
              <a:t> катализатор</a:t>
            </a:r>
            <a:endParaRPr lang="ru-RU" sz="1100">
              <a:solidFill>
                <a:schemeClr val="bg1"/>
              </a:solidFill>
            </a:endParaRPr>
          </a:p>
        </p:txBody>
      </p:sp>
      <p:sp>
        <p:nvSpPr>
          <p:cNvPr id="17414" name="Прямоугольник 6"/>
          <p:cNvSpPr>
            <a:spLocks noChangeArrowheads="1"/>
          </p:cNvSpPr>
          <p:nvPr/>
        </p:nvSpPr>
        <p:spPr bwMode="auto">
          <a:xfrm>
            <a:off x="6572250" y="4572000"/>
            <a:ext cx="1571625" cy="43021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solidFill>
                  <a:schemeClr val="bg1"/>
                </a:solidFill>
                <a:latin typeface="Arial Black" pitchFamily="34" charset="0"/>
              </a:rPr>
              <a:t>Поглотительная</a:t>
            </a:r>
          </a:p>
          <a:p>
            <a:pPr algn="ctr"/>
            <a:r>
              <a:rPr lang="ru-RU" sz="1100">
                <a:solidFill>
                  <a:schemeClr val="bg1"/>
                </a:solidFill>
                <a:latin typeface="Arial Black" pitchFamily="34" charset="0"/>
              </a:rPr>
              <a:t> башня</a:t>
            </a:r>
            <a:endParaRPr lang="ru-RU" sz="1100">
              <a:solidFill>
                <a:schemeClr val="bg1"/>
              </a:solidFill>
            </a:endParaRPr>
          </a:p>
        </p:txBody>
      </p:sp>
      <p:sp>
        <p:nvSpPr>
          <p:cNvPr id="17415" name="Прямоугольник 7"/>
          <p:cNvSpPr>
            <a:spLocks noChangeArrowheads="1"/>
          </p:cNvSpPr>
          <p:nvPr/>
        </p:nvSpPr>
        <p:spPr bwMode="auto">
          <a:xfrm>
            <a:off x="6286500" y="3500438"/>
            <a:ext cx="2073275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2060"/>
                </a:solidFill>
                <a:latin typeface="Arial Black" pitchFamily="34" charset="0"/>
              </a:rPr>
              <a:t>серная кислота</a:t>
            </a:r>
            <a:endParaRPr lang="ru-RU" sz="1600"/>
          </a:p>
        </p:txBody>
      </p:sp>
      <p:sp>
        <p:nvSpPr>
          <p:cNvPr id="9" name="Прямоугольник 8"/>
          <p:cNvSpPr/>
          <p:nvPr/>
        </p:nvSpPr>
        <p:spPr>
          <a:xfrm>
            <a:off x="6572250" y="5429250"/>
            <a:ext cx="976313" cy="307975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+mn-cs"/>
              </a:rPr>
              <a:t>теплота</a:t>
            </a:r>
            <a:endParaRPr lang="ru-RU" sz="1400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  <p:sp>
        <p:nvSpPr>
          <p:cNvPr id="17417" name="Прямоугольник 9"/>
          <p:cNvSpPr>
            <a:spLocks noChangeArrowheads="1"/>
          </p:cNvSpPr>
          <p:nvPr/>
        </p:nvSpPr>
        <p:spPr bwMode="auto">
          <a:xfrm>
            <a:off x="1428750" y="1857375"/>
            <a:ext cx="27749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Arial Black" pitchFamily="34" charset="0"/>
              </a:rPr>
              <a:t>Воздух (+кислород)</a:t>
            </a: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75" y="3714750"/>
            <a:ext cx="1214438" cy="307975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+mn-cs"/>
              </a:rPr>
              <a:t>теплота</a:t>
            </a:r>
            <a:endParaRPr lang="ru-RU" sz="1400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  <p:sp>
        <p:nvSpPr>
          <p:cNvPr id="17419" name="Прямоугольник 11"/>
          <p:cNvSpPr>
            <a:spLocks noChangeArrowheads="1"/>
          </p:cNvSpPr>
          <p:nvPr/>
        </p:nvSpPr>
        <p:spPr bwMode="auto">
          <a:xfrm>
            <a:off x="3429000" y="4643438"/>
            <a:ext cx="1000125" cy="36988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Arial Black" pitchFamily="34" charset="0"/>
              </a:rPr>
              <a:t>склад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17420" name="Прямоугольник 12"/>
          <p:cNvSpPr>
            <a:spLocks noChangeArrowheads="1"/>
          </p:cNvSpPr>
          <p:nvPr/>
        </p:nvSpPr>
        <p:spPr bwMode="auto">
          <a:xfrm>
            <a:off x="3643313" y="2928938"/>
            <a:ext cx="785812" cy="36988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SO</a:t>
            </a:r>
            <a:r>
              <a:rPr lang="en-US" b="1" baseline="-25000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17421" name="Прямоугольник 13"/>
          <p:cNvSpPr>
            <a:spLocks noChangeArrowheads="1"/>
          </p:cNvSpPr>
          <p:nvPr/>
        </p:nvSpPr>
        <p:spPr bwMode="auto">
          <a:xfrm>
            <a:off x="7143750" y="2928938"/>
            <a:ext cx="603250" cy="36988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SO</a:t>
            </a:r>
            <a:r>
              <a:rPr lang="en-US" b="1" baseline="-25000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43500" y="4643438"/>
            <a:ext cx="854075" cy="36988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cs typeface="+mn-cs"/>
              </a:rPr>
              <a:t>H</a:t>
            </a:r>
            <a:r>
              <a:rPr lang="en-US" b="1" baseline="-25000" dirty="0">
                <a:solidFill>
                  <a:schemeClr val="bg1"/>
                </a:solidFill>
                <a:cs typeface="+mn-cs"/>
              </a:rPr>
              <a:t>2</a:t>
            </a:r>
            <a:r>
              <a:rPr lang="en-US" b="1" dirty="0">
                <a:solidFill>
                  <a:schemeClr val="bg1"/>
                </a:solidFill>
                <a:cs typeface="+mn-cs"/>
              </a:rPr>
              <a:t>SO</a:t>
            </a:r>
            <a:r>
              <a:rPr lang="en-US" b="1" baseline="-25000" dirty="0">
                <a:solidFill>
                  <a:schemeClr val="bg1"/>
                </a:solidFill>
                <a:cs typeface="+mn-cs"/>
              </a:rPr>
              <a:t>4</a:t>
            </a:r>
            <a:endParaRPr lang="ru-RU" dirty="0">
              <a:solidFill>
                <a:schemeClr val="bg1"/>
              </a:solidFill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71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7467600" cy="5840413"/>
          </a:xfrm>
        </p:spPr>
        <p:txBody>
          <a:bodyPr/>
          <a:lstStyle/>
          <a:p>
            <a:pPr marL="419100" indent="-382588">
              <a:buFont typeface="Wingdings 2" pitchFamily="18" charset="2"/>
              <a:buNone/>
            </a:pPr>
            <a:r>
              <a:rPr lang="ru-RU" smtClean="0"/>
              <a:t>   </a:t>
            </a:r>
            <a:r>
              <a:rPr lang="ru-RU" sz="2000" smtClean="0"/>
              <a:t>Технология – наука о наиболее экологичных способах и процессах получения сырья, полупродуктов и продуктов.</a:t>
            </a:r>
          </a:p>
          <a:p>
            <a:pPr marL="419100" indent="-382588">
              <a:buFont typeface="Wingdings 2" pitchFamily="18" charset="2"/>
              <a:buNone/>
            </a:pPr>
            <a:r>
              <a:rPr lang="ru-RU" sz="2000" smtClean="0"/>
              <a:t>                                 </a:t>
            </a:r>
            <a:r>
              <a:rPr lang="ru-RU" sz="2000" b="1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US" sz="4800" b="1" smtClean="0">
                <a:solidFill>
                  <a:srgbClr val="C00000"/>
                </a:solidFill>
                <a:latin typeface="Arial Black" pitchFamily="34" charset="0"/>
              </a:rPr>
              <a:t>I </a:t>
            </a:r>
            <a:r>
              <a:rPr lang="ru-RU" sz="4800" b="1" smtClean="0">
                <a:solidFill>
                  <a:srgbClr val="C00000"/>
                </a:solidFill>
                <a:latin typeface="Arial Black" pitchFamily="34" charset="0"/>
              </a:rPr>
              <a:t>стадия</a:t>
            </a:r>
            <a:endParaRPr lang="ru-RU" sz="2000" b="1" smtClean="0">
              <a:solidFill>
                <a:srgbClr val="C00000"/>
              </a:solidFill>
              <a:latin typeface="Arial Black" pitchFamily="34" charset="0"/>
            </a:endParaRPr>
          </a:p>
          <a:p>
            <a:pPr marL="419100" indent="-382588">
              <a:buFont typeface="Wingdings" pitchFamily="2" charset="2"/>
              <a:buChar char="Ø"/>
            </a:pPr>
            <a:r>
              <a:rPr lang="ru-RU" smtClean="0"/>
              <a:t>Обжиг сырья (пирита) и получение оксида серы </a:t>
            </a:r>
            <a:r>
              <a:rPr lang="en-US" smtClean="0"/>
              <a:t>SO</a:t>
            </a:r>
            <a:r>
              <a:rPr lang="en-US" sz="2000" smtClean="0"/>
              <a:t>2</a:t>
            </a:r>
            <a:r>
              <a:rPr lang="en-US" sz="3600" smtClean="0"/>
              <a:t>.</a:t>
            </a:r>
          </a:p>
          <a:p>
            <a:pPr marL="419100" indent="-382588">
              <a:buFont typeface="Wingdings" pitchFamily="2" charset="2"/>
              <a:buChar char="Ø"/>
            </a:pPr>
            <a:r>
              <a:rPr lang="en-US" sz="3600" b="1" smtClean="0">
                <a:solidFill>
                  <a:srgbClr val="C00000"/>
                </a:solidFill>
              </a:rPr>
              <a:t>4FeS</a:t>
            </a:r>
            <a:r>
              <a:rPr lang="en-US" sz="2000" b="1" smtClean="0">
                <a:solidFill>
                  <a:srgbClr val="C00000"/>
                </a:solidFill>
              </a:rPr>
              <a:t>2</a:t>
            </a:r>
            <a:r>
              <a:rPr lang="en-US" sz="3600" b="1" smtClean="0">
                <a:solidFill>
                  <a:srgbClr val="C00000"/>
                </a:solidFill>
              </a:rPr>
              <a:t>+</a:t>
            </a:r>
            <a:r>
              <a:rPr lang="ru-RU" sz="3600" b="1" smtClean="0">
                <a:solidFill>
                  <a:srgbClr val="C00000"/>
                </a:solidFill>
              </a:rPr>
              <a:t>11</a:t>
            </a:r>
            <a:r>
              <a:rPr lang="en-US" sz="3600" b="1" smtClean="0">
                <a:solidFill>
                  <a:srgbClr val="C00000"/>
                </a:solidFill>
              </a:rPr>
              <a:t>O</a:t>
            </a:r>
            <a:r>
              <a:rPr lang="en-US" sz="2000" b="1" smtClean="0">
                <a:solidFill>
                  <a:srgbClr val="C00000"/>
                </a:solidFill>
              </a:rPr>
              <a:t>2</a:t>
            </a:r>
            <a:r>
              <a:rPr lang="en-US" sz="3600" b="1" smtClean="0">
                <a:solidFill>
                  <a:srgbClr val="C00000"/>
                </a:solidFill>
              </a:rPr>
              <a:t>=2Fe</a:t>
            </a:r>
            <a:r>
              <a:rPr lang="en-US" sz="2000" b="1" smtClean="0">
                <a:solidFill>
                  <a:srgbClr val="C00000"/>
                </a:solidFill>
              </a:rPr>
              <a:t>2</a:t>
            </a:r>
            <a:r>
              <a:rPr lang="en-US" sz="3600" b="1" smtClean="0">
                <a:solidFill>
                  <a:srgbClr val="C00000"/>
                </a:solidFill>
              </a:rPr>
              <a:t>O</a:t>
            </a:r>
            <a:r>
              <a:rPr lang="en-US" sz="2000" b="1" smtClean="0">
                <a:solidFill>
                  <a:srgbClr val="C00000"/>
                </a:solidFill>
              </a:rPr>
              <a:t>3</a:t>
            </a:r>
            <a:r>
              <a:rPr lang="en-US" sz="3600" b="1" smtClean="0">
                <a:solidFill>
                  <a:srgbClr val="C00000"/>
                </a:solidFill>
              </a:rPr>
              <a:t>+8SO</a:t>
            </a:r>
            <a:r>
              <a:rPr lang="en-US" sz="2000" b="1" smtClean="0">
                <a:solidFill>
                  <a:srgbClr val="C00000"/>
                </a:solidFill>
              </a:rPr>
              <a:t>2</a:t>
            </a:r>
            <a:r>
              <a:rPr lang="ru-RU" sz="2000" b="1" smtClean="0">
                <a:solidFill>
                  <a:schemeClr val="accent2"/>
                </a:solidFill>
              </a:rPr>
              <a:t> </a:t>
            </a:r>
            <a:r>
              <a:rPr lang="ru-RU" sz="3600" b="1" smtClean="0">
                <a:solidFill>
                  <a:schemeClr val="accent2"/>
                </a:solidFill>
              </a:rPr>
              <a:t>+ </a:t>
            </a:r>
            <a:r>
              <a:rPr lang="en-US" sz="3600" b="1" smtClean="0">
                <a:solidFill>
                  <a:schemeClr val="accent2"/>
                </a:solidFill>
              </a:rPr>
              <a:t>Q</a:t>
            </a:r>
            <a:endParaRPr lang="ru-RU" sz="2000" b="1" smtClean="0">
              <a:solidFill>
                <a:srgbClr val="C00000"/>
              </a:solidFill>
            </a:endParaRPr>
          </a:p>
          <a:p>
            <a:pPr marL="419100" indent="-382588">
              <a:buFont typeface="Wingdings 2" pitchFamily="18" charset="2"/>
              <a:buNone/>
            </a:pPr>
            <a:r>
              <a:rPr lang="en-US" sz="2000" smtClean="0"/>
              <a:t>(</a:t>
            </a:r>
            <a:r>
              <a:rPr lang="ru-RU" sz="2000" smtClean="0"/>
              <a:t>минерал пирит.</a:t>
            </a:r>
            <a:r>
              <a:rPr lang="en-US" sz="2000" smtClean="0"/>
              <a:t>)</a:t>
            </a:r>
            <a:endParaRPr lang="ru-RU" sz="2000" smtClean="0"/>
          </a:p>
          <a:p>
            <a:pPr marL="419100" indent="-382588">
              <a:buFont typeface="Wingdings" pitchFamily="2" charset="2"/>
              <a:buChar char="Ø"/>
            </a:pPr>
            <a:endParaRPr lang="ru-RU" sz="2000" smtClean="0"/>
          </a:p>
          <a:p>
            <a:pPr marL="419100" indent="-382588">
              <a:buFont typeface="Wingdings" pitchFamily="2" charset="2"/>
              <a:buChar char="Ø"/>
            </a:pPr>
            <a:r>
              <a:rPr lang="ru-RU" sz="2800" smtClean="0"/>
              <a:t>Характеристика реакции: экзотермическая, необратимая, окислительно-восстановительная.</a:t>
            </a:r>
            <a:endParaRPr lang="en-US" sz="2800" smtClean="0"/>
          </a:p>
          <a:p>
            <a:pPr marL="419100" indent="-382588">
              <a:buFont typeface="Wingdings" pitchFamily="2" charset="2"/>
              <a:buChar char="Ø"/>
            </a:pPr>
            <a:endParaRPr lang="ru-RU" sz="20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Печь для обжига </a:t>
            </a:r>
            <a:b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в «кипящем» слое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098" name="Picture 2" descr="C:\Documents and Settings\ADMIN\Рабочий стол\proizvodatvo sernoi kisloti\images\pech dlya obgig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28860" y="1473933"/>
            <a:ext cx="4643470" cy="490264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Оптимальные условия </a:t>
            </a:r>
            <a:b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I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стадии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mtClean="0"/>
              <a:t>Воздух, обогащенный кислородом.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t=800</a:t>
            </a:r>
            <a:r>
              <a:rPr lang="en-US" baseline="40000" smtClean="0"/>
              <a:t>0</a:t>
            </a:r>
            <a:r>
              <a:rPr lang="en-US" smtClean="0"/>
              <a:t> </a:t>
            </a:r>
            <a:r>
              <a:rPr lang="ru-RU" smtClean="0"/>
              <a:t>, теплота экзотермической реакции отводиться.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«Кипящий» слой (увеличение площади соприкосновения). 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Время обжига - несколько секунд.</a:t>
            </a:r>
          </a:p>
          <a:p>
            <a:pPr>
              <a:buFont typeface="Wingdings" pitchFamily="2" charset="2"/>
              <a:buChar char="Ø"/>
            </a:pPr>
            <a:endParaRPr lang="ru-RU" baseline="400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    </a:t>
            </a:r>
            <a:r>
              <a:rPr lang="ru-RU" sz="4000" b="1" dirty="0" smtClean="0">
                <a:solidFill>
                  <a:srgbClr val="C00000"/>
                </a:solidFill>
                <a:latin typeface="Arial Black" pitchFamily="34" charset="0"/>
              </a:rPr>
              <a:t>Принципы производства  </a:t>
            </a:r>
            <a:r>
              <a:rPr lang="en-US" sz="4000" b="1" dirty="0" smtClean="0">
                <a:solidFill>
                  <a:srgbClr val="C00000"/>
                </a:solidFill>
                <a:latin typeface="Arial Black" pitchFamily="34" charset="0"/>
              </a:rPr>
              <a:t>I</a:t>
            </a:r>
            <a:r>
              <a:rPr lang="ru-RU" sz="4000" b="1" dirty="0" smtClean="0">
                <a:solidFill>
                  <a:srgbClr val="C00000"/>
                </a:solidFill>
                <a:latin typeface="Arial Black" pitchFamily="34" charset="0"/>
              </a:rPr>
              <a:t> стадии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800" dirty="0" smtClean="0"/>
              <a:t>  (печь для обжига с «кипящим» слоем)</a:t>
            </a:r>
            <a:endParaRPr lang="ru-RU" sz="4000" dirty="0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ru-RU" smtClean="0"/>
          </a:p>
          <a:p>
            <a:pPr>
              <a:buFont typeface="Wingdings" pitchFamily="2" charset="2"/>
              <a:buChar char="Ø"/>
            </a:pPr>
            <a:r>
              <a:rPr lang="ru-RU" smtClean="0"/>
              <a:t>1. «Кипящий» слой.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2. Большая мощность.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3. Механизация и автоматизация.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4. Непрерывность.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5. Принцип противотока.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908</TotalTime>
  <Words>571</Words>
  <Application>Microsoft Office PowerPoint</Application>
  <PresentationFormat>Экран (4:3)</PresentationFormat>
  <Paragraphs>100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23</vt:i4>
      </vt:variant>
    </vt:vector>
  </HeadingPairs>
  <TitlesOfParts>
    <vt:vector size="39" baseType="lpstr">
      <vt:lpstr>Arial</vt:lpstr>
      <vt:lpstr>Franklin Gothic Medium</vt:lpstr>
      <vt:lpstr>Franklin Gothic Book</vt:lpstr>
      <vt:lpstr>Wingdings 2</vt:lpstr>
      <vt:lpstr>Calibri</vt:lpstr>
      <vt:lpstr>Arial Black</vt:lpstr>
      <vt:lpstr>Wingdings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Производство серной кислоты</dc:title>
  <dc:creator>Dmitry</dc:creator>
  <cp:lastModifiedBy>WiZaRd</cp:lastModifiedBy>
  <cp:revision>99</cp:revision>
  <dcterms:created xsi:type="dcterms:W3CDTF">2008-12-14T11:30:03Z</dcterms:created>
  <dcterms:modified xsi:type="dcterms:W3CDTF">2014-12-16T15:37:43Z</dcterms:modified>
</cp:coreProperties>
</file>