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33C52BA-31DC-4A10-89D9-72EB1A329638}" type="datetimeFigureOut">
              <a:rPr lang="ru-RU" smtClean="0"/>
              <a:pPr/>
              <a:t>23.02.2014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4AE4FB9-8446-4941-84B3-2EAD264E8ED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4500570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uk-UA" sz="5400" dirty="0" smtClean="0">
                <a:solidFill>
                  <a:srgbClr val="FFFF00"/>
                </a:solidFill>
              </a:rPr>
              <a:t>Шкода та користь мінеральних добрив</a:t>
            </a:r>
            <a:endParaRPr lang="ru-RU" sz="5400" dirty="0">
              <a:solidFill>
                <a:srgbClr val="FFFF00"/>
              </a:solidFill>
            </a:endParaRPr>
          </a:p>
        </p:txBody>
      </p:sp>
      <p:pic>
        <p:nvPicPr>
          <p:cNvPr id="4" name="Рисунок 3" descr="129474055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857232"/>
            <a:ext cx="5126391" cy="328614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 spd="slow">
    <p:cover dir="r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70786"/>
            <a:ext cx="9144000" cy="1928826"/>
          </a:xfrm>
          <a:noFill/>
          <a:ln w="381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2000" i="1" dirty="0" err="1" smtClean="0">
                <a:solidFill>
                  <a:srgbClr val="FFC000"/>
                </a:solidFill>
              </a:rPr>
              <a:t>Мінеральні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добрива</a:t>
            </a:r>
            <a:r>
              <a:rPr lang="ru-RU" sz="2000" i="1" dirty="0" smtClean="0">
                <a:solidFill>
                  <a:srgbClr val="FFC000"/>
                </a:solidFill>
              </a:rPr>
              <a:t>, — </a:t>
            </a:r>
            <a:r>
              <a:rPr lang="ru-RU" sz="2000" i="1" dirty="0" err="1" smtClean="0">
                <a:solidFill>
                  <a:srgbClr val="FFC000"/>
                </a:solidFill>
              </a:rPr>
              <a:t>вироби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однієї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з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галузей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хімічної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промисловості</a:t>
            </a:r>
            <a:r>
              <a:rPr lang="ru-RU" sz="2000" i="1" dirty="0" smtClean="0">
                <a:solidFill>
                  <a:srgbClr val="FFC000"/>
                </a:solidFill>
              </a:rPr>
              <a:t>, </a:t>
            </a:r>
            <a:r>
              <a:rPr lang="ru-RU" sz="2000" i="1" dirty="0" err="1" smtClean="0">
                <a:solidFill>
                  <a:srgbClr val="FFC000"/>
                </a:solidFill>
              </a:rPr>
              <a:t>що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містять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поживні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елементи</a:t>
            </a:r>
            <a:r>
              <a:rPr lang="ru-RU" sz="2000" i="1" dirty="0" smtClean="0">
                <a:solidFill>
                  <a:srgbClr val="FFC000"/>
                </a:solidFill>
              </a:rPr>
              <a:t>, </a:t>
            </a:r>
            <a:r>
              <a:rPr lang="ru-RU" sz="2000" i="1" dirty="0" err="1" smtClean="0">
                <a:solidFill>
                  <a:srgbClr val="FFC000"/>
                </a:solidFill>
              </a:rPr>
              <a:t>потрібні</a:t>
            </a:r>
            <a:r>
              <a:rPr lang="ru-RU" sz="2000" i="1" dirty="0" smtClean="0">
                <a:solidFill>
                  <a:srgbClr val="FFC000"/>
                </a:solidFill>
              </a:rPr>
              <a:t> для </a:t>
            </a:r>
            <a:r>
              <a:rPr lang="ru-RU" sz="2000" i="1" dirty="0" err="1" smtClean="0">
                <a:solidFill>
                  <a:srgbClr val="FFC000"/>
                </a:solidFill>
              </a:rPr>
              <a:t>сільського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господарства</a:t>
            </a:r>
            <a:r>
              <a:rPr lang="ru-RU" sz="2000" i="1" dirty="0" smtClean="0">
                <a:solidFill>
                  <a:srgbClr val="FFC000"/>
                </a:solidFill>
              </a:rPr>
              <a:t>. </a:t>
            </a:r>
            <a:r>
              <a:rPr lang="ru-RU" sz="2000" i="1" dirty="0" err="1" smtClean="0">
                <a:solidFill>
                  <a:srgbClr val="FFC000"/>
                </a:solidFill>
              </a:rPr>
              <a:t>Застосування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штучних</a:t>
            </a:r>
            <a:r>
              <a:rPr lang="ru-RU" sz="2000" i="1" dirty="0" smtClean="0">
                <a:solidFill>
                  <a:srgbClr val="FFC000"/>
                </a:solidFill>
              </a:rPr>
              <a:t> добрив </a:t>
            </a:r>
            <a:r>
              <a:rPr lang="ru-RU" sz="2000" i="1" dirty="0" err="1" smtClean="0">
                <a:solidFill>
                  <a:srgbClr val="FFC000"/>
                </a:solidFill>
              </a:rPr>
              <a:t>сприяє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збільшенню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врожайності</a:t>
            </a:r>
            <a:r>
              <a:rPr lang="ru-RU" sz="2000" i="1" dirty="0" smtClean="0">
                <a:solidFill>
                  <a:srgbClr val="FFC000"/>
                </a:solidFill>
              </a:rPr>
              <a:t> с.-г. культур, </a:t>
            </a:r>
            <a:r>
              <a:rPr lang="ru-RU" sz="2000" i="1" dirty="0" err="1" smtClean="0">
                <a:solidFill>
                  <a:srgbClr val="FFC000"/>
                </a:solidFill>
              </a:rPr>
              <a:t>покращенню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якості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продукції</a:t>
            </a:r>
            <a:r>
              <a:rPr lang="ru-RU" sz="2000" i="1" dirty="0" smtClean="0">
                <a:solidFill>
                  <a:srgbClr val="FFC000"/>
                </a:solidFill>
              </a:rPr>
              <a:t> та </a:t>
            </a:r>
            <a:r>
              <a:rPr lang="ru-RU" sz="2000" i="1" dirty="0" err="1" smtClean="0">
                <a:solidFill>
                  <a:srgbClr val="FFC000"/>
                </a:solidFill>
              </a:rPr>
              <a:t>спричиняється</a:t>
            </a:r>
            <a:r>
              <a:rPr lang="ru-RU" sz="2000" i="1" dirty="0" smtClean="0">
                <a:solidFill>
                  <a:srgbClr val="FFC000"/>
                </a:solidFill>
              </a:rPr>
              <a:t> до </a:t>
            </a:r>
            <a:r>
              <a:rPr lang="ru-RU" sz="2000" i="1" dirty="0" err="1" smtClean="0">
                <a:solidFill>
                  <a:srgbClr val="FFC000"/>
                </a:solidFill>
              </a:rPr>
              <a:t>підвищення</a:t>
            </a:r>
            <a:endParaRPr lang="ru-RU" sz="2000" i="1" dirty="0" smtClean="0">
              <a:solidFill>
                <a:srgbClr val="FFC000"/>
              </a:solidFill>
            </a:endParaRPr>
          </a:p>
          <a:p>
            <a:pPr algn="ctr">
              <a:buNone/>
            </a:pPr>
            <a:r>
              <a:rPr lang="ru-RU" sz="2000" i="1" dirty="0" smtClean="0">
                <a:solidFill>
                  <a:srgbClr val="FFC000"/>
                </a:solidFill>
              </a:rPr>
              <a:t>      </a:t>
            </a:r>
            <a:r>
              <a:rPr lang="ru-RU" sz="2000" i="1" dirty="0" err="1" smtClean="0">
                <a:solidFill>
                  <a:srgbClr val="FFC000"/>
                </a:solidFill>
              </a:rPr>
              <a:t>стійкості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рослин</a:t>
            </a:r>
            <a:r>
              <a:rPr lang="ru-RU" sz="2000" i="1" dirty="0" smtClean="0">
                <a:solidFill>
                  <a:srgbClr val="FFC000"/>
                </a:solidFill>
              </a:rPr>
              <a:t> у </a:t>
            </a:r>
            <a:r>
              <a:rPr lang="ru-RU" sz="2000" i="1" dirty="0" err="1" smtClean="0">
                <a:solidFill>
                  <a:srgbClr val="FFC000"/>
                </a:solidFill>
              </a:rPr>
              <a:t>несприятливих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кліматичних</a:t>
            </a:r>
            <a:r>
              <a:rPr lang="ru-RU" sz="2000" i="1" dirty="0" smtClean="0">
                <a:solidFill>
                  <a:srgbClr val="FFC000"/>
                </a:solidFill>
              </a:rPr>
              <a:t> </a:t>
            </a:r>
            <a:r>
              <a:rPr lang="ru-RU" sz="2000" i="1" dirty="0" err="1" smtClean="0">
                <a:solidFill>
                  <a:srgbClr val="FFC000"/>
                </a:solidFill>
              </a:rPr>
              <a:t>умовах</a:t>
            </a:r>
            <a:endParaRPr lang="ru-RU" sz="2000" i="1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286124"/>
            <a:ext cx="7286644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285728"/>
            <a:ext cx="9144000" cy="2857520"/>
          </a:xfr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/>
              <a:t>       </a:t>
            </a:r>
            <a:r>
              <a:rPr lang="ru-RU" sz="1600" dirty="0" err="1" smtClean="0">
                <a:solidFill>
                  <a:srgbClr val="FFC000"/>
                </a:solidFill>
              </a:rPr>
              <a:t>Мінеральні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добрива</a:t>
            </a:r>
            <a:r>
              <a:rPr lang="ru-RU" sz="1600" dirty="0" smtClean="0">
                <a:solidFill>
                  <a:srgbClr val="FFC000"/>
                </a:solidFill>
              </a:rPr>
              <a:t> - </a:t>
            </a:r>
            <a:r>
              <a:rPr lang="ru-RU" sz="1600" dirty="0" err="1" smtClean="0">
                <a:solidFill>
                  <a:srgbClr val="FFC000"/>
                </a:solidFill>
              </a:rPr>
              <a:t>джерело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різних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поживних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елементів</a:t>
            </a:r>
            <a:r>
              <a:rPr lang="ru-RU" sz="1600" dirty="0" smtClean="0">
                <a:solidFill>
                  <a:srgbClr val="FFC000"/>
                </a:solidFill>
              </a:rPr>
              <a:t> для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властивостей</a:t>
            </a:r>
            <a:r>
              <a:rPr lang="ru-RU" sz="1600" dirty="0" smtClean="0">
                <a:solidFill>
                  <a:srgbClr val="FFC000"/>
                </a:solidFill>
              </a:rPr>
              <a:t> грунту, в першу </a:t>
            </a:r>
            <a:r>
              <a:rPr lang="ru-RU" sz="1600" dirty="0" err="1" smtClean="0">
                <a:solidFill>
                  <a:srgbClr val="FFC000"/>
                </a:solidFill>
              </a:rPr>
              <a:t>чергу</a:t>
            </a:r>
            <a:r>
              <a:rPr lang="ru-RU" sz="1600" dirty="0" smtClean="0">
                <a:solidFill>
                  <a:srgbClr val="FFC000"/>
                </a:solidFill>
              </a:rPr>
              <a:t> азоту, фосфору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калію</a:t>
            </a:r>
            <a:r>
              <a:rPr lang="ru-RU" sz="1600" dirty="0" smtClean="0">
                <a:solidFill>
                  <a:srgbClr val="FFC000"/>
                </a:solidFill>
              </a:rPr>
              <a:t>, а </a:t>
            </a:r>
            <a:r>
              <a:rPr lang="ru-RU" sz="1600" dirty="0" err="1" smtClean="0">
                <a:solidFill>
                  <a:srgbClr val="FFC000"/>
                </a:solidFill>
              </a:rPr>
              <a:t>потім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кальцію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магнію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сірки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заліза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r>
              <a:rPr lang="ru-RU" sz="1600" dirty="0" err="1" smtClean="0">
                <a:solidFill>
                  <a:srgbClr val="FFC000"/>
                </a:solidFill>
              </a:rPr>
              <a:t>Всі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ці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відносяться</a:t>
            </a:r>
            <a:r>
              <a:rPr lang="ru-RU" sz="1600" dirty="0" smtClean="0">
                <a:solidFill>
                  <a:srgbClr val="FFC000"/>
                </a:solidFill>
              </a:rPr>
              <a:t> до </a:t>
            </a:r>
            <a:r>
              <a:rPr lang="ru-RU" sz="1600" dirty="0" err="1" smtClean="0">
                <a:solidFill>
                  <a:srgbClr val="FFC000"/>
                </a:solidFill>
              </a:rPr>
              <a:t>групи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макроелементів</a:t>
            </a:r>
            <a:r>
              <a:rPr lang="ru-RU" sz="1600" dirty="0" smtClean="0">
                <a:solidFill>
                  <a:srgbClr val="FFC000"/>
                </a:solidFill>
              </a:rPr>
              <a:t> ( "Макрос" </a:t>
            </a:r>
            <a:r>
              <a:rPr lang="ru-RU" sz="1600" dirty="0" err="1" smtClean="0">
                <a:solidFill>
                  <a:srgbClr val="FFC000"/>
                </a:solidFill>
              </a:rPr>
              <a:t>по-грецьки</a:t>
            </a:r>
            <a:r>
              <a:rPr lang="ru-RU" sz="1600" dirty="0" smtClean="0">
                <a:solidFill>
                  <a:srgbClr val="FFC000"/>
                </a:solidFill>
              </a:rPr>
              <a:t> - великий), тому </a:t>
            </a:r>
            <a:r>
              <a:rPr lang="ru-RU" sz="1600" dirty="0" err="1" smtClean="0">
                <a:solidFill>
                  <a:srgbClr val="FFC000"/>
                </a:solidFill>
              </a:rPr>
              <a:t>що</a:t>
            </a:r>
            <a:r>
              <a:rPr lang="ru-RU" sz="1600" dirty="0" smtClean="0">
                <a:solidFill>
                  <a:srgbClr val="FFC000"/>
                </a:solidFill>
              </a:rPr>
              <a:t> вони </a:t>
            </a:r>
            <a:r>
              <a:rPr lang="ru-RU" sz="1600" dirty="0" err="1" smtClean="0">
                <a:solidFill>
                  <a:srgbClr val="FFC000"/>
                </a:solidFill>
              </a:rPr>
              <a:t>поглинаються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рослинами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значних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кількостях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r>
              <a:rPr lang="ru-RU" sz="1600" dirty="0" err="1" smtClean="0">
                <a:solidFill>
                  <a:srgbClr val="FFC000"/>
                </a:solidFill>
              </a:rPr>
              <a:t>Крім</a:t>
            </a:r>
            <a:r>
              <a:rPr lang="ru-RU" sz="1600" dirty="0" smtClean="0">
                <a:solidFill>
                  <a:srgbClr val="FFC000"/>
                </a:solidFill>
              </a:rPr>
              <a:t> того,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рослинам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необхідні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інші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елементи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хоча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дуже</a:t>
            </a:r>
            <a:r>
              <a:rPr lang="ru-RU" sz="1600" dirty="0" smtClean="0">
                <a:solidFill>
                  <a:srgbClr val="FFC000"/>
                </a:solidFill>
              </a:rPr>
              <a:t> невеликих </a:t>
            </a:r>
            <a:r>
              <a:rPr lang="ru-RU" sz="1600" dirty="0" err="1" smtClean="0">
                <a:solidFill>
                  <a:srgbClr val="FFC000"/>
                </a:solidFill>
              </a:rPr>
              <a:t>кількостях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r>
              <a:rPr lang="ru-RU" sz="1600" dirty="0" err="1" smtClean="0">
                <a:solidFill>
                  <a:srgbClr val="FFC000"/>
                </a:solidFill>
              </a:rPr>
              <a:t>Їх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називають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мікроелементами</a:t>
            </a:r>
            <a:r>
              <a:rPr lang="ru-RU" sz="1600" dirty="0" smtClean="0">
                <a:solidFill>
                  <a:srgbClr val="FFC000"/>
                </a:solidFill>
              </a:rPr>
              <a:t> ( "</a:t>
            </a:r>
            <a:r>
              <a:rPr lang="ru-RU" sz="1600" dirty="0" err="1" smtClean="0">
                <a:solidFill>
                  <a:srgbClr val="FFC000"/>
                </a:solidFill>
              </a:rPr>
              <a:t>Мікрос</a:t>
            </a:r>
            <a:r>
              <a:rPr lang="ru-RU" sz="1600" dirty="0" smtClean="0">
                <a:solidFill>
                  <a:srgbClr val="FFC000"/>
                </a:solidFill>
              </a:rPr>
              <a:t>" </a:t>
            </a:r>
            <a:r>
              <a:rPr lang="ru-RU" sz="1600" dirty="0" err="1" smtClean="0">
                <a:solidFill>
                  <a:srgbClr val="FFC000"/>
                </a:solidFill>
              </a:rPr>
              <a:t>по-грецьки</a:t>
            </a:r>
            <a:r>
              <a:rPr lang="ru-RU" sz="1600" dirty="0" smtClean="0">
                <a:solidFill>
                  <a:srgbClr val="FFC000"/>
                </a:solidFill>
              </a:rPr>
              <a:t> - маленький). До </a:t>
            </a:r>
            <a:r>
              <a:rPr lang="ru-RU" sz="1600" dirty="0" err="1" smtClean="0">
                <a:solidFill>
                  <a:srgbClr val="FFC000"/>
                </a:solidFill>
              </a:rPr>
              <a:t>мікроелементів</a:t>
            </a:r>
            <a:r>
              <a:rPr lang="ru-RU" sz="1600" dirty="0" smtClean="0">
                <a:solidFill>
                  <a:srgbClr val="FFC000"/>
                </a:solidFill>
              </a:rPr>
              <a:t> належать </a:t>
            </a:r>
            <a:r>
              <a:rPr lang="ru-RU" sz="1600" dirty="0" err="1" smtClean="0">
                <a:solidFill>
                  <a:srgbClr val="FFC000"/>
                </a:solidFill>
              </a:rPr>
              <a:t>марганець</a:t>
            </a:r>
            <a:r>
              <a:rPr lang="ru-RU" sz="1600" dirty="0" smtClean="0">
                <a:solidFill>
                  <a:srgbClr val="FFC000"/>
                </a:solidFill>
              </a:rPr>
              <a:t>, бор, </a:t>
            </a:r>
            <a:r>
              <a:rPr lang="ru-RU" sz="1600" dirty="0" err="1" smtClean="0">
                <a:solidFill>
                  <a:srgbClr val="FFC000"/>
                </a:solidFill>
              </a:rPr>
              <a:t>мідь</a:t>
            </a:r>
            <a:r>
              <a:rPr lang="ru-RU" sz="1600" dirty="0" smtClean="0">
                <a:solidFill>
                  <a:srgbClr val="FFC000"/>
                </a:solidFill>
              </a:rPr>
              <a:t>, цинк, </a:t>
            </a:r>
            <a:r>
              <a:rPr lang="ru-RU" sz="1600" dirty="0" err="1" smtClean="0">
                <a:solidFill>
                  <a:srgbClr val="FFC000"/>
                </a:solidFill>
              </a:rPr>
              <a:t>молібден</a:t>
            </a:r>
            <a:r>
              <a:rPr lang="ru-RU" sz="1600" dirty="0" smtClean="0">
                <a:solidFill>
                  <a:srgbClr val="FFC000"/>
                </a:solidFill>
              </a:rPr>
              <a:t>, йод, кобальт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деякі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інші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r>
              <a:rPr lang="ru-RU" sz="1600" dirty="0" err="1" smtClean="0">
                <a:solidFill>
                  <a:srgbClr val="FFC000"/>
                </a:solidFill>
              </a:rPr>
              <a:t>Всі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елементи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рівній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мірі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необхідні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рослинам</a:t>
            </a:r>
            <a:r>
              <a:rPr lang="ru-RU" sz="1600" dirty="0" smtClean="0">
                <a:solidFill>
                  <a:srgbClr val="FFC000"/>
                </a:solidFill>
              </a:rPr>
              <a:t>. При </a:t>
            </a:r>
            <a:r>
              <a:rPr lang="ru-RU" sz="1600" dirty="0" err="1" smtClean="0">
                <a:solidFill>
                  <a:srgbClr val="FFC000"/>
                </a:solidFill>
              </a:rPr>
              <a:t>повній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відсутності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будь-якого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елемента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грунті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рослина</a:t>
            </a:r>
            <a:r>
              <a:rPr lang="ru-RU" sz="1600" dirty="0" smtClean="0">
                <a:solidFill>
                  <a:srgbClr val="FFC000"/>
                </a:solidFill>
              </a:rPr>
              <a:t> не </a:t>
            </a:r>
            <a:r>
              <a:rPr lang="ru-RU" sz="1600" dirty="0" err="1" smtClean="0">
                <a:solidFill>
                  <a:srgbClr val="FFC000"/>
                </a:solidFill>
              </a:rPr>
              <a:t>може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рости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розвиватися</a:t>
            </a:r>
            <a:r>
              <a:rPr lang="ru-RU" sz="1600" dirty="0" smtClean="0">
                <a:solidFill>
                  <a:srgbClr val="FFC000"/>
                </a:solidFill>
              </a:rPr>
              <a:t> нормально. </a:t>
            </a:r>
            <a:r>
              <a:rPr lang="ru-RU" sz="1600" dirty="0" err="1" smtClean="0">
                <a:solidFill>
                  <a:srgbClr val="FFC000"/>
                </a:solidFill>
              </a:rPr>
              <a:t>Всі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мінеральні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елементи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беруть</a:t>
            </a:r>
            <a:r>
              <a:rPr lang="ru-RU" sz="1600" dirty="0" smtClean="0">
                <a:solidFill>
                  <a:srgbClr val="FFC000"/>
                </a:solidFill>
              </a:rPr>
              <a:t> участь у </a:t>
            </a:r>
            <a:r>
              <a:rPr lang="ru-RU" sz="1600" dirty="0" err="1" smtClean="0">
                <a:solidFill>
                  <a:srgbClr val="FFC000"/>
                </a:solidFill>
              </a:rPr>
              <a:t>складних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перетвореннях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органічних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речовин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що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утворюються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процесі</a:t>
            </a:r>
            <a:r>
              <a:rPr lang="ru-RU" sz="1600" dirty="0" smtClean="0">
                <a:solidFill>
                  <a:srgbClr val="FFC000"/>
                </a:solidFill>
              </a:rPr>
              <a:t> фотосинтезу. </a:t>
            </a:r>
            <a:r>
              <a:rPr lang="ru-RU" sz="1600" dirty="0" err="1" smtClean="0">
                <a:solidFill>
                  <a:srgbClr val="FFC000"/>
                </a:solidFill>
              </a:rPr>
              <a:t>Рослини</a:t>
            </a:r>
            <a:r>
              <a:rPr lang="ru-RU" sz="1600" dirty="0" smtClean="0">
                <a:solidFill>
                  <a:srgbClr val="FFC000"/>
                </a:solidFill>
              </a:rPr>
              <a:t> для </a:t>
            </a:r>
            <a:r>
              <a:rPr lang="ru-RU" sz="1600" dirty="0" err="1" smtClean="0">
                <a:solidFill>
                  <a:srgbClr val="FFC000"/>
                </a:solidFill>
              </a:rPr>
              <a:t>утворення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своїх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органів</a:t>
            </a:r>
            <a:r>
              <a:rPr lang="ru-RU" sz="1600" dirty="0" smtClean="0">
                <a:solidFill>
                  <a:srgbClr val="FFC000"/>
                </a:solidFill>
              </a:rPr>
              <a:t> - стебел, </a:t>
            </a:r>
            <a:r>
              <a:rPr lang="ru-RU" sz="1600" dirty="0" err="1" smtClean="0">
                <a:solidFill>
                  <a:srgbClr val="FFC000"/>
                </a:solidFill>
              </a:rPr>
              <a:t>листя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квіток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плодів</a:t>
            </a:r>
            <a:r>
              <a:rPr lang="ru-RU" sz="1600" dirty="0" smtClean="0">
                <a:solidFill>
                  <a:srgbClr val="FFC000"/>
                </a:solidFill>
              </a:rPr>
              <a:t>, </a:t>
            </a:r>
            <a:r>
              <a:rPr lang="ru-RU" sz="1600" dirty="0" err="1" smtClean="0">
                <a:solidFill>
                  <a:srgbClr val="FFC000"/>
                </a:solidFill>
              </a:rPr>
              <a:t>бульб</a:t>
            </a:r>
            <a:r>
              <a:rPr lang="ru-RU" sz="1600" dirty="0" smtClean="0">
                <a:solidFill>
                  <a:srgbClr val="FFC000"/>
                </a:solidFill>
              </a:rPr>
              <a:t> - </a:t>
            </a:r>
            <a:r>
              <a:rPr lang="ru-RU" sz="1600" dirty="0" err="1" smtClean="0">
                <a:solidFill>
                  <a:srgbClr val="FFC000"/>
                </a:solidFill>
              </a:rPr>
              <a:t>використовують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мінеральні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поживні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елементи</a:t>
            </a:r>
            <a:r>
              <a:rPr lang="ru-RU" sz="1600" dirty="0" smtClean="0">
                <a:solidFill>
                  <a:srgbClr val="FFC000"/>
                </a:solidFill>
              </a:rPr>
              <a:t> в </a:t>
            </a:r>
            <a:r>
              <a:rPr lang="ru-RU" sz="1600" dirty="0" err="1" smtClean="0">
                <a:solidFill>
                  <a:srgbClr val="FFC000"/>
                </a:solidFill>
              </a:rPr>
              <a:t>різних</a:t>
            </a:r>
            <a:r>
              <a:rPr lang="ru-RU" sz="1600" dirty="0" smtClean="0">
                <a:solidFill>
                  <a:srgbClr val="FFC000"/>
                </a:solidFill>
              </a:rPr>
              <a:t> </a:t>
            </a:r>
            <a:r>
              <a:rPr lang="ru-RU" sz="1600" dirty="0" err="1" smtClean="0">
                <a:solidFill>
                  <a:srgbClr val="FFC000"/>
                </a:solidFill>
              </a:rPr>
              <a:t>співвідношеннях</a:t>
            </a:r>
            <a:r>
              <a:rPr lang="ru-RU" sz="1600" dirty="0" smtClean="0">
                <a:solidFill>
                  <a:srgbClr val="FFC000"/>
                </a:solidFill>
              </a:rPr>
              <a:t>. </a:t>
            </a:r>
            <a:endParaRPr lang="ru-RU" sz="16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f20100916090143-719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3786190"/>
            <a:ext cx="5214974" cy="221457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92D050"/>
                </a:solidFill>
              </a:rPr>
              <a:t>Користь мінеральних добрив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1600" dirty="0" smtClean="0"/>
              <a:t>  При </a:t>
            </a:r>
            <a:r>
              <a:rPr lang="ru-RU" sz="1600" dirty="0" err="1" smtClean="0"/>
              <a:t>щорічному</a:t>
            </a:r>
            <a:r>
              <a:rPr lang="ru-RU" sz="1600" dirty="0" smtClean="0"/>
              <a:t> </a:t>
            </a:r>
            <a:r>
              <a:rPr lang="ru-RU" sz="1600" dirty="0" err="1" smtClean="0"/>
              <a:t>вирощуванні</a:t>
            </a:r>
            <a:r>
              <a:rPr lang="ru-RU" sz="1600" dirty="0" smtClean="0"/>
              <a:t> </a:t>
            </a:r>
            <a:r>
              <a:rPr lang="ru-RU" sz="1600" dirty="0" err="1" smtClean="0"/>
              <a:t>врожаю</a:t>
            </a:r>
            <a:r>
              <a:rPr lang="ru-RU" sz="1600" dirty="0" smtClean="0"/>
              <a:t> </a:t>
            </a:r>
            <a:r>
              <a:rPr lang="ru-RU" sz="1600" dirty="0" err="1" smtClean="0"/>
              <a:t>сільськогосподарські</a:t>
            </a:r>
            <a:r>
              <a:rPr lang="ru-RU" sz="1600" dirty="0" smtClean="0"/>
              <a:t> </a:t>
            </a:r>
            <a:r>
              <a:rPr lang="ru-RU" sz="1600" dirty="0" err="1" smtClean="0"/>
              <a:t>землі</a:t>
            </a:r>
            <a:r>
              <a:rPr lang="ru-RU" sz="1600" dirty="0" smtClean="0"/>
              <a:t> </a:t>
            </a:r>
            <a:r>
              <a:rPr lang="ru-RU" sz="1600" dirty="0" err="1" smtClean="0"/>
              <a:t>досить</a:t>
            </a:r>
            <a:r>
              <a:rPr lang="ru-RU" sz="1600" dirty="0" smtClean="0"/>
              <a:t> </a:t>
            </a:r>
            <a:r>
              <a:rPr lang="ru-RU" sz="1600" dirty="0" err="1" smtClean="0"/>
              <a:t>швидко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виснажуються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втрачають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речовини</a:t>
            </a:r>
            <a:r>
              <a:rPr lang="ru-RU" sz="1600" dirty="0" smtClean="0"/>
              <a:t>, </a:t>
            </a:r>
            <a:r>
              <a:rPr lang="ru-RU" sz="1600" dirty="0" err="1" smtClean="0"/>
              <a:t>необхідні</a:t>
            </a:r>
            <a:r>
              <a:rPr lang="ru-RU" sz="1600" dirty="0" smtClean="0"/>
              <a:t> для нормального </a:t>
            </a:r>
            <a:r>
              <a:rPr lang="ru-RU" sz="1600" dirty="0" err="1" smtClean="0"/>
              <a:t>розвитку</a:t>
            </a:r>
            <a:r>
              <a:rPr lang="ru-RU" sz="1600" dirty="0" smtClean="0"/>
              <a:t> та росту </a:t>
            </a:r>
            <a:r>
              <a:rPr lang="ru-RU" sz="1600" dirty="0" err="1" smtClean="0"/>
              <a:t>рослин</a:t>
            </a:r>
            <a:r>
              <a:rPr lang="ru-RU" sz="1600" dirty="0" smtClean="0"/>
              <a:t>. Тому </a:t>
            </a:r>
            <a:r>
              <a:rPr lang="ru-RU" sz="1600" dirty="0" err="1" smtClean="0"/>
              <a:t>необхідно</a:t>
            </a:r>
            <a:r>
              <a:rPr lang="ru-RU" sz="1600" dirty="0" smtClean="0"/>
              <a:t> </a:t>
            </a:r>
            <a:r>
              <a:rPr lang="ru-RU" sz="1600" dirty="0" err="1" smtClean="0"/>
              <a:t>застосовувати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органічні</a:t>
            </a:r>
            <a:r>
              <a:rPr lang="ru-RU" sz="1600" dirty="0" smtClean="0"/>
              <a:t> та </a:t>
            </a:r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добрива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відновлення</a:t>
            </a:r>
            <a:r>
              <a:rPr lang="ru-RU" sz="1600" dirty="0" smtClean="0"/>
              <a:t> </a:t>
            </a:r>
            <a:r>
              <a:rPr lang="ru-RU" sz="1600" dirty="0" err="1" smtClean="0"/>
              <a:t>поживних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властивостей</a:t>
            </a:r>
            <a:r>
              <a:rPr lang="ru-RU" sz="1600" dirty="0" smtClean="0"/>
              <a:t> грунту. </a:t>
            </a:r>
            <a:r>
              <a:rPr lang="ru-RU" sz="1600" dirty="0" err="1" smtClean="0"/>
              <a:t>Мінеральні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зазвичай</a:t>
            </a:r>
            <a:r>
              <a:rPr lang="ru-RU" sz="1600" dirty="0" smtClean="0"/>
              <a:t> </a:t>
            </a:r>
            <a:r>
              <a:rPr lang="ru-RU" sz="1600" dirty="0" err="1" smtClean="0"/>
              <a:t>містять</a:t>
            </a:r>
            <a:r>
              <a:rPr lang="ru-RU" sz="1600" dirty="0" smtClean="0"/>
              <a:t> </a:t>
            </a:r>
            <a:r>
              <a:rPr lang="ru-RU" sz="1600" dirty="0" err="1" smtClean="0"/>
              <a:t>декілька</a:t>
            </a:r>
            <a:r>
              <a:rPr lang="ru-RU" sz="1600" dirty="0" smtClean="0"/>
              <a:t> </a:t>
            </a:r>
            <a:r>
              <a:rPr lang="ru-RU" sz="1600" dirty="0" err="1" smtClean="0"/>
              <a:t>висококонцентрованих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поживних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- </a:t>
            </a:r>
            <a:r>
              <a:rPr lang="ru-RU" sz="1600" dirty="0" err="1" smtClean="0"/>
              <a:t>калію</a:t>
            </a:r>
            <a:r>
              <a:rPr lang="ru-RU" sz="1600" dirty="0" smtClean="0"/>
              <a:t>, фосфору, </a:t>
            </a:r>
            <a:r>
              <a:rPr lang="ru-RU" sz="1600" dirty="0" err="1" smtClean="0"/>
              <a:t>магнію</a:t>
            </a:r>
            <a:r>
              <a:rPr lang="ru-RU" sz="1600" dirty="0" smtClean="0"/>
              <a:t>, азоту та </a:t>
            </a:r>
            <a:r>
              <a:rPr lang="ru-RU" sz="1600" dirty="0" err="1" smtClean="0"/>
              <a:t>кальцію</a:t>
            </a:r>
            <a:r>
              <a:rPr lang="ru-RU" sz="1600" dirty="0" smtClean="0"/>
              <a:t>. </a:t>
            </a:r>
            <a:r>
              <a:rPr lang="ru-RU" sz="1600" dirty="0" err="1" smtClean="0"/>
              <a:t>Складні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змішані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добрива</a:t>
            </a:r>
            <a:r>
              <a:rPr lang="ru-RU" sz="1600" dirty="0" smtClean="0"/>
              <a:t> </a:t>
            </a:r>
            <a:r>
              <a:rPr lang="ru-RU" sz="1600" dirty="0" err="1" smtClean="0"/>
              <a:t>являють</a:t>
            </a:r>
            <a:r>
              <a:rPr lang="ru-RU" sz="1600" dirty="0" smtClean="0"/>
              <a:t> собою </a:t>
            </a:r>
            <a:r>
              <a:rPr lang="ru-RU" sz="1600" dirty="0" err="1" smtClean="0"/>
              <a:t>комплекси</a:t>
            </a:r>
            <a:r>
              <a:rPr lang="ru-RU" sz="1600" dirty="0" smtClean="0"/>
              <a:t> </a:t>
            </a:r>
            <a:r>
              <a:rPr lang="ru-RU" sz="1600" dirty="0" err="1" smtClean="0"/>
              <a:t>хімічних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елементів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неорганічних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речовин</a:t>
            </a:r>
            <a:r>
              <a:rPr lang="ru-RU" sz="1600" dirty="0" smtClean="0"/>
              <a:t> </a:t>
            </a:r>
            <a:r>
              <a:rPr lang="ru-RU" sz="1600" dirty="0" err="1" smtClean="0"/>
              <a:t>різного</a:t>
            </a:r>
            <a:r>
              <a:rPr lang="ru-RU" sz="1600" dirty="0" smtClean="0"/>
              <a:t> складу - для </a:t>
            </a:r>
            <a:r>
              <a:rPr lang="ru-RU" sz="1600" dirty="0" err="1" smtClean="0"/>
              <a:t>різних</a:t>
            </a:r>
            <a:r>
              <a:rPr lang="ru-RU" sz="1600" dirty="0" smtClean="0"/>
              <a:t> </a:t>
            </a:r>
            <a:r>
              <a:rPr lang="ru-RU" sz="1600" dirty="0" err="1" smtClean="0"/>
              <a:t>типів</a:t>
            </a:r>
            <a:r>
              <a:rPr lang="ru-RU" sz="1600" dirty="0" smtClean="0"/>
              <a:t> культур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грунтів</a:t>
            </a:r>
            <a:r>
              <a:rPr lang="ru-RU" sz="1600" dirty="0" smtClean="0"/>
              <a:t>. </a:t>
            </a:r>
            <a:r>
              <a:rPr lang="ru-RU" sz="1600" dirty="0" err="1" smtClean="0"/>
              <a:t>Застосовують</a:t>
            </a:r>
            <a:r>
              <a:rPr lang="ru-RU" sz="1600" dirty="0" smtClean="0"/>
              <a:t>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добрива</a:t>
            </a:r>
            <a:r>
              <a:rPr lang="ru-RU" sz="1600" dirty="0" smtClean="0"/>
              <a:t> як у </a:t>
            </a:r>
            <a:r>
              <a:rPr lang="ru-RU" sz="1600" dirty="0" err="1" smtClean="0"/>
              <a:t>теплицях</a:t>
            </a:r>
            <a:r>
              <a:rPr lang="ru-RU" sz="1600" dirty="0" smtClean="0"/>
              <a:t> </a:t>
            </a:r>
            <a:r>
              <a:rPr lang="ru-RU" sz="1600" dirty="0" err="1" smtClean="0"/>
              <a:t>і</a:t>
            </a:r>
            <a:r>
              <a:rPr lang="ru-RU" sz="1600" dirty="0" smtClean="0"/>
              <a:t> парниках, так </a:t>
            </a:r>
            <a:r>
              <a:rPr lang="ru-RU" sz="1600" dirty="0" err="1" smtClean="0"/>
              <a:t>і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відкритого</a:t>
            </a:r>
            <a:r>
              <a:rPr lang="ru-RU" sz="1600" dirty="0" smtClean="0"/>
              <a:t> грунту, а </a:t>
            </a:r>
            <a:r>
              <a:rPr lang="ru-RU" sz="1600" dirty="0" err="1" smtClean="0"/>
              <a:t>також</a:t>
            </a:r>
            <a:r>
              <a:rPr lang="ru-RU" sz="1600" dirty="0" smtClean="0"/>
              <a:t> для </a:t>
            </a:r>
            <a:r>
              <a:rPr lang="ru-RU" sz="1600" dirty="0" err="1" smtClean="0"/>
              <a:t>кімнатного</a:t>
            </a:r>
            <a:r>
              <a:rPr lang="ru-RU" sz="1600" dirty="0" smtClean="0"/>
              <a:t> </a:t>
            </a:r>
            <a:r>
              <a:rPr lang="ru-RU" sz="1600" dirty="0" err="1" smtClean="0"/>
              <a:t>квітникарства</a:t>
            </a:r>
            <a:r>
              <a:rPr lang="ru-RU" sz="1600" dirty="0" smtClean="0"/>
              <a:t>, на дачах </a:t>
            </a:r>
            <a:r>
              <a:rPr lang="ru-RU" sz="1600" dirty="0" err="1" smtClean="0"/>
              <a:t>і</a:t>
            </a:r>
            <a:r>
              <a:rPr lang="ru-RU" sz="1600" dirty="0" smtClean="0"/>
              <a:t> </a:t>
            </a:r>
            <a:r>
              <a:rPr lang="ru-RU" sz="1600" dirty="0" err="1" smtClean="0"/>
              <a:t>присадибних</a:t>
            </a:r>
            <a:r>
              <a:rPr lang="ru-RU" sz="1600" dirty="0" smtClean="0"/>
              <a:t> </a:t>
            </a:r>
            <a:r>
              <a:rPr lang="ru-RU" sz="1600" dirty="0" err="1" smtClean="0"/>
              <a:t>ділянках</a:t>
            </a:r>
            <a:r>
              <a:rPr lang="ru-RU" sz="1600" dirty="0" smtClean="0"/>
              <a:t>. </a:t>
            </a:r>
            <a:r>
              <a:rPr lang="ru-RU" sz="1600" dirty="0" err="1" smtClean="0"/>
              <a:t>Такі</a:t>
            </a:r>
            <a:r>
              <a:rPr lang="ru-RU" sz="1600" dirty="0" smtClean="0"/>
              <a:t> </a:t>
            </a:r>
            <a:r>
              <a:rPr lang="ru-RU" sz="1600" dirty="0" err="1" smtClean="0"/>
              <a:t>добрива</a:t>
            </a:r>
            <a:r>
              <a:rPr lang="ru-RU" sz="1600" dirty="0" smtClean="0"/>
              <a:t> </a:t>
            </a:r>
            <a:r>
              <a:rPr lang="ru-RU" sz="1600" dirty="0" err="1" smtClean="0"/>
              <a:t>зручні</a:t>
            </a:r>
            <a:r>
              <a:rPr lang="ru-RU" sz="1600" dirty="0" smtClean="0"/>
              <a:t> в </a:t>
            </a:r>
            <a:r>
              <a:rPr lang="ru-RU" sz="1600" dirty="0" err="1" smtClean="0"/>
              <a:t>застосуванні</a:t>
            </a:r>
            <a:r>
              <a:rPr lang="ru-RU" sz="1600" dirty="0" smtClean="0"/>
              <a:t>, добре </a:t>
            </a:r>
            <a:r>
              <a:rPr lang="ru-RU" sz="1600" dirty="0" err="1" smtClean="0"/>
              <a:t>засвоюються</a:t>
            </a:r>
            <a:r>
              <a:rPr lang="ru-RU" sz="1600" dirty="0" smtClean="0"/>
              <a:t> </a:t>
            </a:r>
            <a:r>
              <a:rPr lang="ru-RU" sz="1600" dirty="0" err="1" smtClean="0"/>
              <a:t>рослинами</a:t>
            </a:r>
            <a:r>
              <a:rPr lang="ru-RU" sz="1600" dirty="0" smtClean="0"/>
              <a:t> та </a:t>
            </a:r>
            <a:r>
              <a:rPr lang="ru-RU" sz="1600" dirty="0" err="1" smtClean="0"/>
              <a:t>економічно</a:t>
            </a:r>
            <a:r>
              <a:rPr lang="ru-RU" sz="1600" dirty="0" smtClean="0"/>
              <a:t> </a:t>
            </a:r>
            <a:r>
              <a:rPr lang="ru-RU" sz="1600" dirty="0" err="1" smtClean="0"/>
              <a:t>вигідні</a:t>
            </a:r>
            <a:r>
              <a:rPr lang="ru-RU" sz="1600" dirty="0" smtClean="0"/>
              <a:t>.</a:t>
            </a:r>
            <a:endParaRPr lang="ru-RU" sz="1600" dirty="0"/>
          </a:p>
        </p:txBody>
      </p:sp>
      <p:pic>
        <p:nvPicPr>
          <p:cNvPr id="4" name="Рисунок 3" descr="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3042" y="4143380"/>
            <a:ext cx="5857916" cy="239098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1" dirty="0" smtClean="0">
                <a:solidFill>
                  <a:srgbClr val="C00000"/>
                </a:solidFill>
              </a:rPr>
              <a:t>Шкода мінеральних добрив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800" dirty="0" err="1" smtClean="0"/>
              <a:t>Звичайно</a:t>
            </a:r>
            <a:r>
              <a:rPr lang="ru-RU" sz="1800" dirty="0" smtClean="0"/>
              <a:t>, </a:t>
            </a:r>
            <a:r>
              <a:rPr lang="ru-RU" sz="1800" dirty="0" err="1" smtClean="0"/>
              <a:t>усім</a:t>
            </a:r>
            <a:r>
              <a:rPr lang="ru-RU" sz="1800" dirty="0" smtClean="0"/>
              <a:t> </a:t>
            </a:r>
            <a:r>
              <a:rPr lang="ru-RU" sz="1800" dirty="0" err="1" smtClean="0"/>
              <a:t>відома</a:t>
            </a:r>
            <a:r>
              <a:rPr lang="ru-RU" sz="1800" dirty="0" smtClean="0"/>
              <a:t> </a:t>
            </a:r>
            <a:r>
              <a:rPr lang="ru-RU" sz="1800" dirty="0" err="1" smtClean="0"/>
              <a:t>користь</a:t>
            </a:r>
            <a:r>
              <a:rPr lang="ru-RU" sz="1800" dirty="0" smtClean="0"/>
              <a:t> </a:t>
            </a:r>
            <a:r>
              <a:rPr lang="ru-RU" sz="1800" dirty="0" err="1" smtClean="0"/>
              <a:t>мікроелементів</a:t>
            </a:r>
            <a:r>
              <a:rPr lang="ru-RU" sz="1800" dirty="0" smtClean="0"/>
              <a:t>. Але далеко не </a:t>
            </a:r>
            <a:r>
              <a:rPr lang="ru-RU" sz="1800" dirty="0" err="1" smtClean="0"/>
              <a:t>всі</a:t>
            </a:r>
            <a:r>
              <a:rPr lang="ru-RU" sz="1800" dirty="0" smtClean="0"/>
              <a:t> </a:t>
            </a:r>
            <a:r>
              <a:rPr lang="ru-RU" sz="1800" dirty="0" err="1" smtClean="0"/>
              <a:t>знають</a:t>
            </a:r>
            <a:r>
              <a:rPr lang="ru-RU" sz="1800" dirty="0" smtClean="0"/>
              <a:t>, </a:t>
            </a:r>
            <a:r>
              <a:rPr lang="ru-RU" sz="1800" dirty="0" err="1" smtClean="0"/>
              <a:t>що</a:t>
            </a:r>
            <a:r>
              <a:rPr lang="ru-RU" sz="1800" dirty="0" smtClean="0"/>
              <a:t> </a:t>
            </a:r>
            <a:r>
              <a:rPr lang="ru-RU" sz="1800" dirty="0" err="1" smtClean="0"/>
              <a:t>тільки</a:t>
            </a:r>
            <a:r>
              <a:rPr lang="ru-RU" sz="1800" dirty="0" smtClean="0"/>
              <a:t> мала </a:t>
            </a:r>
            <a:r>
              <a:rPr lang="ru-RU" sz="1800" dirty="0" err="1" smtClean="0"/>
              <a:t>їхня</a:t>
            </a:r>
            <a:r>
              <a:rPr lang="ru-RU" sz="1800" dirty="0" smtClean="0"/>
              <a:t> </a:t>
            </a:r>
            <a:r>
              <a:rPr lang="ru-RU" sz="1800" dirty="0" err="1" smtClean="0"/>
              <a:t>кількість</a:t>
            </a:r>
            <a:r>
              <a:rPr lang="ru-RU" sz="1800" dirty="0" smtClean="0"/>
              <a:t> у </a:t>
            </a:r>
            <a:r>
              <a:rPr lang="ru-RU" sz="1800" dirty="0" err="1" smtClean="0"/>
              <a:t>ґрунті</a:t>
            </a:r>
            <a:r>
              <a:rPr lang="ru-RU" sz="1800" dirty="0" smtClean="0"/>
              <a:t> позитивно </a:t>
            </a:r>
            <a:r>
              <a:rPr lang="ru-RU" sz="1800" dirty="0" err="1" smtClean="0"/>
              <a:t>позначається</a:t>
            </a:r>
            <a:r>
              <a:rPr lang="ru-RU" sz="1800" dirty="0" smtClean="0"/>
              <a:t> на </a:t>
            </a:r>
            <a:r>
              <a:rPr lang="ru-RU" sz="1800" dirty="0" err="1" smtClean="0"/>
              <a:t>врожаї</a:t>
            </a:r>
            <a:r>
              <a:rPr lang="ru-RU" sz="1800" dirty="0" smtClean="0"/>
              <a:t>. </a:t>
            </a:r>
            <a:r>
              <a:rPr lang="ru-RU" sz="1800" dirty="0" err="1" smtClean="0"/>
              <a:t>Варто</a:t>
            </a:r>
            <a:r>
              <a:rPr lang="ru-RU" sz="1800" dirty="0" smtClean="0"/>
              <a:t> перейти грань, </a:t>
            </a:r>
            <a:r>
              <a:rPr lang="ru-RU" sz="1800" dirty="0" err="1" smtClean="0"/>
              <a:t>і</a:t>
            </a:r>
            <a:r>
              <a:rPr lang="ru-RU" sz="1800" dirty="0" smtClean="0"/>
              <a:t> вони </a:t>
            </a:r>
            <a:r>
              <a:rPr lang="ru-RU" sz="1800" dirty="0" err="1" smtClean="0"/>
              <a:t>стають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отрутою</a:t>
            </a:r>
            <a:r>
              <a:rPr lang="ru-RU" sz="1800" dirty="0" smtClean="0"/>
              <a:t> для </a:t>
            </a:r>
            <a:r>
              <a:rPr lang="ru-RU" sz="1800" dirty="0" err="1" smtClean="0"/>
              <a:t>всього</a:t>
            </a:r>
            <a:r>
              <a:rPr lang="ru-RU" sz="1800" dirty="0" smtClean="0"/>
              <a:t> живого. </a:t>
            </a:r>
            <a:r>
              <a:rPr lang="ru-RU" sz="1800" dirty="0" err="1" smtClean="0"/>
              <a:t>Надмірне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внесення</a:t>
            </a:r>
            <a:r>
              <a:rPr lang="ru-RU" sz="1800" dirty="0" smtClean="0"/>
              <a:t> в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мінеральних</a:t>
            </a:r>
            <a:r>
              <a:rPr lang="ru-RU" sz="1800" dirty="0" smtClean="0"/>
              <a:t> добрив наносить </a:t>
            </a:r>
            <a:r>
              <a:rPr lang="ru-RU" sz="1800" dirty="0" err="1" smtClean="0"/>
              <a:t>їй</a:t>
            </a:r>
            <a:r>
              <a:rPr lang="ru-RU" sz="1800" dirty="0" smtClean="0"/>
              <a:t> </a:t>
            </a:r>
            <a:r>
              <a:rPr lang="ru-RU" sz="1800" dirty="0" err="1" smtClean="0"/>
              <a:t>і</a:t>
            </a:r>
            <a:r>
              <a:rPr lang="ru-RU" sz="1800" dirty="0" smtClean="0"/>
              <a:t> </a:t>
            </a:r>
            <a:r>
              <a:rPr lang="ru-RU" sz="1800" dirty="0" err="1" smtClean="0"/>
              <a:t>рослинам</a:t>
            </a:r>
            <a:r>
              <a:rPr lang="ru-RU" sz="1800" dirty="0" smtClean="0"/>
              <a:t> </a:t>
            </a:r>
            <a:r>
              <a:rPr lang="ru-RU" sz="1800" dirty="0" err="1" smtClean="0"/>
              <a:t>непоправна</a:t>
            </a:r>
            <a:r>
              <a:rPr lang="ru-RU" sz="1800" dirty="0" smtClean="0"/>
              <a:t> шкода. </a:t>
            </a:r>
            <a:r>
              <a:rPr lang="ru-RU" sz="1800" dirty="0" err="1" smtClean="0"/>
              <a:t>Наприклад</a:t>
            </a:r>
            <a:r>
              <a:rPr lang="ru-RU" sz="1800" dirty="0" smtClean="0"/>
              <a:t>, </a:t>
            </a:r>
            <a:r>
              <a:rPr lang="ru-RU" sz="1800" dirty="0" err="1" smtClean="0"/>
              <a:t>після</a:t>
            </a:r>
            <a:r>
              <a:rPr lang="ru-RU" sz="1800" dirty="0" smtClean="0"/>
              <a:t> </a:t>
            </a:r>
            <a:r>
              <a:rPr lang="ru-RU" sz="1800" dirty="0" err="1" smtClean="0"/>
              <a:t>внесення</a:t>
            </a:r>
            <a:r>
              <a:rPr lang="ru-RU" sz="1800" dirty="0" smtClean="0"/>
              <a:t> хлориду </a:t>
            </a:r>
            <a:r>
              <a:rPr lang="ru-RU" sz="1800" dirty="0" err="1" smtClean="0"/>
              <a:t>калію</a:t>
            </a:r>
            <a:r>
              <a:rPr lang="ru-RU" sz="1800" dirty="0" smtClean="0"/>
              <a:t> </a:t>
            </a:r>
            <a:r>
              <a:rPr lang="ru-RU" sz="1800" dirty="0" err="1" smtClean="0"/>
              <a:t>з'єднання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кальцію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вимиваються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поталими</a:t>
            </a:r>
            <a:r>
              <a:rPr lang="ru-RU" sz="1800" dirty="0" smtClean="0"/>
              <a:t> водами. </a:t>
            </a:r>
            <a:r>
              <a:rPr lang="ru-RU" sz="1800" dirty="0" err="1" smtClean="0"/>
              <a:t>Більші</a:t>
            </a:r>
            <a:r>
              <a:rPr lang="ru-RU" sz="1800" dirty="0" smtClean="0"/>
              <a:t> </a:t>
            </a:r>
            <a:r>
              <a:rPr lang="ru-RU" sz="1800" dirty="0" err="1" smtClean="0"/>
              <a:t>дози</a:t>
            </a:r>
            <a:r>
              <a:rPr lang="ru-RU" sz="1800" dirty="0" smtClean="0"/>
              <a:t> </a:t>
            </a:r>
            <a:r>
              <a:rPr lang="ru-RU" sz="1800" dirty="0" err="1" smtClean="0"/>
              <a:t>аміачних</a:t>
            </a:r>
            <a:r>
              <a:rPr lang="ru-RU" sz="1800" dirty="0" smtClean="0"/>
              <a:t> солей </a:t>
            </a:r>
            <a:r>
              <a:rPr lang="ru-RU" sz="1800" dirty="0" err="1" smtClean="0"/>
              <a:t>викликають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розчинення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</a:t>
            </a:r>
            <a:r>
              <a:rPr lang="ru-RU" sz="1800" dirty="0" err="1" smtClean="0"/>
              <a:t>наступне</a:t>
            </a:r>
            <a:r>
              <a:rPr lang="ru-RU" sz="1800" dirty="0" smtClean="0"/>
              <a:t> </a:t>
            </a:r>
            <a:r>
              <a:rPr lang="ru-RU" sz="1800" dirty="0" err="1" smtClean="0"/>
              <a:t>вимивання</a:t>
            </a:r>
            <a:r>
              <a:rPr lang="ru-RU" sz="1800" dirty="0" smtClean="0"/>
              <a:t> гумусу. </a:t>
            </a:r>
            <a:r>
              <a:rPr lang="ru-RU" sz="1800" dirty="0" err="1" smtClean="0"/>
              <a:t>Також</a:t>
            </a:r>
            <a:r>
              <a:rPr lang="ru-RU" sz="1800" dirty="0" smtClean="0"/>
              <a:t> погано </a:t>
            </a:r>
            <a:r>
              <a:rPr lang="ru-RU" sz="1800" dirty="0" err="1" smtClean="0"/>
              <a:t>впливає</a:t>
            </a:r>
            <a:r>
              <a:rPr lang="ru-RU" sz="1800" dirty="0" smtClean="0"/>
              <a:t> на </a:t>
            </a:r>
            <a:r>
              <a:rPr lang="ru-RU" sz="1800" dirty="0" err="1" smtClean="0"/>
              <a:t>ґрунт</a:t>
            </a:r>
            <a:r>
              <a:rPr lang="ru-RU" sz="1800" dirty="0" smtClean="0"/>
              <a:t> </a:t>
            </a:r>
            <a:r>
              <a:rPr lang="ru-RU" sz="1800" dirty="0" err="1" smtClean="0"/>
              <a:t>натрій</a:t>
            </a:r>
            <a:r>
              <a:rPr lang="ru-RU" sz="1800" dirty="0" smtClean="0"/>
              <a:t>. </a:t>
            </a:r>
            <a:r>
              <a:rPr lang="ru-RU" sz="1800" dirty="0" err="1" smtClean="0"/>
              <a:t>Це</a:t>
            </a:r>
            <a:r>
              <a:rPr lang="ru-RU" sz="1800" dirty="0" smtClean="0"/>
              <a:t> антикоагулянт для глин, </a:t>
            </a:r>
            <a:r>
              <a:rPr lang="ru-RU" sz="1800" dirty="0" err="1" smtClean="0"/>
              <a:t>він</a:t>
            </a:r>
            <a:r>
              <a:rPr lang="ru-RU" sz="1800" dirty="0" smtClean="0"/>
              <a:t> </a:t>
            </a:r>
            <a:r>
              <a:rPr lang="ru-RU" sz="1800" dirty="0" err="1" smtClean="0"/>
              <a:t>змушує</a:t>
            </a:r>
            <a:r>
              <a:rPr lang="ru-RU" sz="1800" dirty="0" smtClean="0"/>
              <a:t> </a:t>
            </a:r>
            <a:r>
              <a:rPr lang="ru-RU" sz="1800" dirty="0" err="1" smtClean="0"/>
              <a:t>їх</a:t>
            </a:r>
            <a:r>
              <a:rPr lang="ru-RU" sz="1800" dirty="0" smtClean="0"/>
              <a:t> </a:t>
            </a:r>
            <a:r>
              <a:rPr lang="ru-RU" sz="1800" dirty="0" err="1" smtClean="0"/>
              <a:t>склеюватися</a:t>
            </a:r>
            <a:r>
              <a:rPr lang="ru-RU" sz="1800" dirty="0" smtClean="0"/>
              <a:t>. Часто в </a:t>
            </a:r>
            <a:r>
              <a:rPr lang="ru-RU" sz="1800" dirty="0" err="1" smtClean="0"/>
              <a:t>боротьбі</a:t>
            </a:r>
            <a:r>
              <a:rPr lang="ru-RU" sz="1800" dirty="0" smtClean="0"/>
              <a:t> </a:t>
            </a:r>
            <a:r>
              <a:rPr lang="ru-RU" sz="1800" dirty="0" err="1" smtClean="0"/>
              <a:t>зі</a:t>
            </a:r>
            <a:r>
              <a:rPr lang="ru-RU" sz="1800" dirty="0" smtClean="0"/>
              <a:t> </a:t>
            </a:r>
            <a:r>
              <a:rPr lang="ru-RU" sz="1800" dirty="0" err="1" smtClean="0"/>
              <a:t>шкідниками</a:t>
            </a:r>
            <a:r>
              <a:rPr lang="ru-RU" sz="1800" dirty="0" smtClean="0"/>
              <a:t> </a:t>
            </a:r>
            <a:r>
              <a:rPr lang="ru-RU" sz="1800" dirty="0" err="1" smtClean="0"/>
              <a:t>й</a:t>
            </a:r>
            <a:r>
              <a:rPr lang="ru-RU" sz="1800" dirty="0" smtClean="0"/>
              <a:t> хворобами </a:t>
            </a:r>
            <a:r>
              <a:rPr lang="ru-RU" sz="1800" dirty="0" err="1" smtClean="0"/>
              <a:t>рослин</a:t>
            </a:r>
            <a:r>
              <a:rPr lang="ru-RU" sz="1800" dirty="0" smtClean="0"/>
              <a:t> </a:t>
            </a:r>
            <a:r>
              <a:rPr lang="ru-RU" sz="1800" dirty="0" err="1" smtClean="0"/>
              <a:t>проводяться</a:t>
            </a:r>
            <a:r>
              <a:rPr lang="ru-RU" sz="1800" dirty="0" smtClean="0"/>
              <a:t> </a:t>
            </a:r>
            <a:r>
              <a:rPr lang="ru-RU" sz="1800" dirty="0" err="1" smtClean="0"/>
              <a:t>поливи</a:t>
            </a:r>
            <a:r>
              <a:rPr lang="ru-RU" sz="1800" dirty="0" smtClean="0"/>
              <a:t> </a:t>
            </a:r>
            <a:r>
              <a:rPr lang="ru-RU" sz="1800" dirty="0" err="1" smtClean="0"/>
              <a:t>розчином</a:t>
            </a:r>
            <a:r>
              <a:rPr lang="ru-RU" sz="1800" dirty="0" smtClean="0"/>
              <a:t> </a:t>
            </a:r>
            <a:r>
              <a:rPr lang="ru-RU" sz="1800" dirty="0" err="1" smtClean="0"/>
              <a:t>повареної</a:t>
            </a:r>
            <a:r>
              <a:rPr lang="ru-RU" sz="1800" dirty="0" smtClean="0"/>
              <a:t> </a:t>
            </a:r>
            <a:r>
              <a:rPr lang="ru-RU" sz="1800" dirty="0" err="1" smtClean="0"/>
              <a:t>солі</a:t>
            </a:r>
            <a:r>
              <a:rPr lang="ru-RU" sz="1800" dirty="0" smtClean="0"/>
              <a:t>.</a:t>
            </a:r>
            <a:endParaRPr lang="ru-RU" sz="1800" dirty="0"/>
          </a:p>
        </p:txBody>
      </p:sp>
      <p:pic>
        <p:nvPicPr>
          <p:cNvPr id="4" name="Рисунок 3" descr="1-mineralni-dobriva-nitroamofosk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4214818"/>
            <a:ext cx="3124200" cy="22860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images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4214818"/>
            <a:ext cx="3143272" cy="22860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 spd="slow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6868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2000" dirty="0" smtClean="0">
                <a:solidFill>
                  <a:srgbClr val="FFC000"/>
                </a:solidFill>
              </a:rPr>
              <a:t>     </a:t>
            </a:r>
            <a:r>
              <a:rPr lang="ru-RU" sz="2000" dirty="0" err="1" smtClean="0">
                <a:solidFill>
                  <a:srgbClr val="FFC000"/>
                </a:solidFill>
              </a:rPr>
              <a:t>Життя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рослин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неможливе</a:t>
            </a:r>
            <a:r>
              <a:rPr lang="ru-RU" sz="2000" dirty="0" smtClean="0">
                <a:solidFill>
                  <a:srgbClr val="FFC000"/>
                </a:solidFill>
              </a:rPr>
              <a:t> без </a:t>
            </a:r>
            <a:r>
              <a:rPr lang="ru-RU" sz="2000" dirty="0" err="1" smtClean="0">
                <a:solidFill>
                  <a:srgbClr val="FFC000"/>
                </a:solidFill>
              </a:rPr>
              <a:t>мінеральних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речовин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які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є</a:t>
            </a:r>
            <a:r>
              <a:rPr lang="ru-RU" sz="2000" dirty="0" smtClean="0">
                <a:solidFill>
                  <a:srgbClr val="FFC000"/>
                </a:solidFill>
              </a:rPr>
              <a:t> основою </a:t>
            </a:r>
            <a:r>
              <a:rPr lang="ru-RU" sz="2000" dirty="0" err="1" smtClean="0">
                <a:solidFill>
                  <a:srgbClr val="FFC000"/>
                </a:solidFill>
              </a:rPr>
              <a:t>їхнього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харчування</a:t>
            </a:r>
            <a:r>
              <a:rPr lang="ru-RU" sz="2000" dirty="0" smtClean="0">
                <a:solidFill>
                  <a:srgbClr val="FFC000"/>
                </a:solidFill>
              </a:rPr>
              <a:t>. З одного боку, </a:t>
            </a:r>
            <a:r>
              <a:rPr lang="ru-RU" sz="2000" dirty="0" err="1" smtClean="0">
                <a:solidFill>
                  <a:srgbClr val="FFC000"/>
                </a:solidFill>
              </a:rPr>
              <a:t>використання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мінеральних</a:t>
            </a:r>
            <a:r>
              <a:rPr lang="ru-RU" sz="2000" dirty="0" smtClean="0">
                <a:solidFill>
                  <a:srgbClr val="FFC000"/>
                </a:solidFill>
              </a:rPr>
              <a:t> добрив – </a:t>
            </a:r>
            <a:r>
              <a:rPr lang="ru-RU" sz="2000" dirty="0" err="1" smtClean="0">
                <a:solidFill>
                  <a:srgbClr val="FFC000"/>
                </a:solidFill>
              </a:rPr>
              <a:t>це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користь</a:t>
            </a:r>
            <a:r>
              <a:rPr lang="ru-RU" sz="2000" dirty="0" smtClean="0">
                <a:solidFill>
                  <a:srgbClr val="FFC000"/>
                </a:solidFill>
              </a:rPr>
              <a:t> для </a:t>
            </a:r>
            <a:r>
              <a:rPr lang="ru-RU" sz="2000" dirty="0" err="1" smtClean="0">
                <a:solidFill>
                  <a:srgbClr val="FFC000"/>
                </a:solidFill>
              </a:rPr>
              <a:t>рослин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з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іншого</a:t>
            </a:r>
            <a:r>
              <a:rPr lang="ru-RU" sz="2000" dirty="0" smtClean="0">
                <a:solidFill>
                  <a:srgbClr val="FFC000"/>
                </a:solidFill>
              </a:rPr>
              <a:t> – </a:t>
            </a:r>
            <a:r>
              <a:rPr lang="ru-RU" sz="2000" dirty="0" err="1" smtClean="0">
                <a:solidFill>
                  <a:srgbClr val="FFC000"/>
                </a:solidFill>
              </a:rPr>
              <a:t>безсумнівний</a:t>
            </a:r>
            <a:r>
              <a:rPr lang="ru-RU" sz="2000" dirty="0" smtClean="0">
                <a:solidFill>
                  <a:srgbClr val="FFC000"/>
                </a:solidFill>
              </a:rPr>
              <a:t> шкоду грунту: в </a:t>
            </a:r>
            <a:r>
              <a:rPr lang="ru-RU" sz="2000" dirty="0" err="1" smtClean="0">
                <a:solidFill>
                  <a:srgbClr val="FFC000"/>
                </a:solidFill>
              </a:rPr>
              <a:t>результаті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підвищення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концентрації</a:t>
            </a:r>
            <a:r>
              <a:rPr lang="ru-RU" sz="2000" dirty="0" smtClean="0">
                <a:solidFill>
                  <a:srgbClr val="FFC000"/>
                </a:solidFill>
              </a:rPr>
              <a:t> грунтового </a:t>
            </a:r>
            <a:r>
              <a:rPr lang="ru-RU" sz="2000" dirty="0" err="1" smtClean="0">
                <a:solidFill>
                  <a:srgbClr val="FFC000"/>
                </a:solidFill>
              </a:rPr>
              <a:t>розчину</a:t>
            </a:r>
            <a:r>
              <a:rPr lang="ru-RU" sz="2000" dirty="0" smtClean="0">
                <a:solidFill>
                  <a:srgbClr val="FFC000"/>
                </a:solidFill>
              </a:rPr>
              <a:t> гинуть </a:t>
            </a:r>
            <a:r>
              <a:rPr lang="ru-RU" sz="2000" dirty="0" err="1" smtClean="0">
                <a:solidFill>
                  <a:srgbClr val="FFC000"/>
                </a:solidFill>
              </a:rPr>
              <a:t>усі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живі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мікроорганізми</a:t>
            </a:r>
            <a:r>
              <a:rPr lang="ru-RU" sz="2000" dirty="0" smtClean="0">
                <a:solidFill>
                  <a:srgbClr val="FFC000"/>
                </a:solidFill>
              </a:rPr>
              <a:t>, </a:t>
            </a:r>
            <a:r>
              <a:rPr lang="ru-RU" sz="2000" dirty="0" err="1" smtClean="0">
                <a:solidFill>
                  <a:srgbClr val="FFC000"/>
                </a:solidFill>
              </a:rPr>
              <a:t>комахи.Тому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використання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мінеральних</a:t>
            </a:r>
            <a:r>
              <a:rPr lang="ru-RU" sz="2000" dirty="0" smtClean="0">
                <a:solidFill>
                  <a:srgbClr val="FFC000"/>
                </a:solidFill>
              </a:rPr>
              <a:t> добрив повинно бути строго </a:t>
            </a:r>
            <a:r>
              <a:rPr lang="ru-RU" sz="2000" dirty="0" err="1" smtClean="0">
                <a:solidFill>
                  <a:srgbClr val="FFC000"/>
                </a:solidFill>
              </a:rPr>
              <a:t>дозованим</a:t>
            </a:r>
            <a:r>
              <a:rPr lang="ru-RU" sz="2000" dirty="0" smtClean="0">
                <a:solidFill>
                  <a:srgbClr val="FFC000"/>
                </a:solidFill>
              </a:rPr>
              <a:t>, особливо на </a:t>
            </a:r>
            <a:r>
              <a:rPr lang="ru-RU" sz="2000" dirty="0" err="1" smtClean="0">
                <a:solidFill>
                  <a:srgbClr val="FFC000"/>
                </a:solidFill>
              </a:rPr>
              <a:t>садових</a:t>
            </a:r>
            <a:r>
              <a:rPr lang="ru-RU" sz="2000" dirty="0" smtClean="0">
                <a:solidFill>
                  <a:srgbClr val="FFC000"/>
                </a:solidFill>
              </a:rPr>
              <a:t> </a:t>
            </a:r>
            <a:r>
              <a:rPr lang="ru-RU" sz="2000" dirty="0" err="1" smtClean="0">
                <a:solidFill>
                  <a:srgbClr val="FFC000"/>
                </a:solidFill>
              </a:rPr>
              <a:t>ділянках</a:t>
            </a:r>
            <a:r>
              <a:rPr lang="ru-RU" sz="2000" dirty="0" smtClean="0">
                <a:solidFill>
                  <a:srgbClr val="FFC000"/>
                </a:solidFill>
              </a:rPr>
              <a:t>.</a:t>
            </a:r>
            <a:endParaRPr lang="ru-RU" sz="2000" dirty="0">
              <a:solidFill>
                <a:srgbClr val="FFC000"/>
              </a:solidFill>
            </a:endParaRPr>
          </a:p>
        </p:txBody>
      </p:sp>
      <p:pic>
        <p:nvPicPr>
          <p:cNvPr id="4" name="Рисунок 3" descr="1321894919_minera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2643182"/>
            <a:ext cx="3857652" cy="3214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Рисунок 4" descr="mineral-fertilizer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2" y="2643182"/>
            <a:ext cx="3857652" cy="321471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1071546"/>
            <a:ext cx="5286412" cy="38592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642910" y="6072206"/>
            <a:ext cx="85010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Презентацію про користь та шкоду мінеральних добрив підготувала учениця 10-А класу, </a:t>
            </a:r>
            <a:r>
              <a:rPr lang="uk-UA" dirty="0" err="1" smtClean="0"/>
              <a:t>Новоселецька</a:t>
            </a:r>
            <a:r>
              <a:rPr lang="uk-UA" dirty="0" smtClean="0"/>
              <a:t> Тетяна</a:t>
            </a:r>
            <a:endParaRPr lang="ru-RU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EEEBA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38</TotalTime>
  <Words>518</Words>
  <Application>Microsoft Office PowerPoint</Application>
  <PresentationFormat>Экран (4:3)</PresentationFormat>
  <Paragraphs>10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Шкода та користь мінеральних добрив</vt:lpstr>
      <vt:lpstr>Слайд 2</vt:lpstr>
      <vt:lpstr>Слайд 3</vt:lpstr>
      <vt:lpstr>Користь мінеральних добрив</vt:lpstr>
      <vt:lpstr>Шкода мінеральних добрив</vt:lpstr>
      <vt:lpstr>Слайд 6</vt:lpstr>
      <vt:lpstr>Слайд 7</vt:lpstr>
    </vt:vector>
  </TitlesOfParts>
  <Company>Computer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Шкода та користь мінеральних добрив</dc:title>
  <dc:creator>User</dc:creator>
  <cp:lastModifiedBy>User</cp:lastModifiedBy>
  <cp:revision>5</cp:revision>
  <dcterms:created xsi:type="dcterms:W3CDTF">2013-02-06T19:34:56Z</dcterms:created>
  <dcterms:modified xsi:type="dcterms:W3CDTF">2014-02-23T18:20:35Z</dcterms:modified>
</cp:coreProperties>
</file>