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7" r:id="rId8"/>
    <p:sldId id="262" r:id="rId9"/>
    <p:sldId id="264" r:id="rId10"/>
    <p:sldId id="265" r:id="rId11"/>
    <p:sldId id="266" r:id="rId12"/>
    <p:sldId id="268" r:id="rId13"/>
    <p:sldId id="269" r:id="rId14"/>
    <p:sldId id="263" r:id="rId15"/>
    <p:sldId id="270" r:id="rId16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48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D28A166D-2BB6-41FA-8456-29ADC2BBA7EF}" type="datetimeFigureOut">
              <a:rPr lang="uk-UA" smtClean="0"/>
              <a:t>16.03.2014</a:t>
            </a:fld>
            <a:endParaRPr lang="uk-UA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1E7C29BB-B379-49FD-B43B-0B2F126EF7DC}" type="slidenum">
              <a:rPr lang="uk-UA" smtClean="0"/>
              <a:t>‹#›</a:t>
            </a:fld>
            <a:endParaRPr lang="uk-UA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A166D-2BB6-41FA-8456-29ADC2BBA7EF}" type="datetimeFigureOut">
              <a:rPr lang="uk-UA" smtClean="0"/>
              <a:t>16.03.2014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C29BB-B379-49FD-B43B-0B2F126EF7DC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A166D-2BB6-41FA-8456-29ADC2BBA7EF}" type="datetimeFigureOut">
              <a:rPr lang="uk-UA" smtClean="0"/>
              <a:t>16.03.2014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C29BB-B379-49FD-B43B-0B2F126EF7DC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A166D-2BB6-41FA-8456-29ADC2BBA7EF}" type="datetimeFigureOut">
              <a:rPr lang="uk-UA" smtClean="0"/>
              <a:t>16.03.2014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C29BB-B379-49FD-B43B-0B2F126EF7DC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A166D-2BB6-41FA-8456-29ADC2BBA7EF}" type="datetimeFigureOut">
              <a:rPr lang="uk-UA" smtClean="0"/>
              <a:t>16.03.2014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C29BB-B379-49FD-B43B-0B2F126EF7DC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A166D-2BB6-41FA-8456-29ADC2BBA7EF}" type="datetimeFigureOut">
              <a:rPr lang="uk-UA" smtClean="0"/>
              <a:t>16.03.2014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C29BB-B379-49FD-B43B-0B2F126EF7DC}" type="slidenum">
              <a:rPr lang="uk-UA" smtClean="0"/>
              <a:t>‹#›</a:t>
            </a:fld>
            <a:endParaRPr lang="uk-U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A166D-2BB6-41FA-8456-29ADC2BBA7EF}" type="datetimeFigureOut">
              <a:rPr lang="uk-UA" smtClean="0"/>
              <a:t>16.03.2014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C29BB-B379-49FD-B43B-0B2F126EF7DC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A166D-2BB6-41FA-8456-29ADC2BBA7EF}" type="datetimeFigureOut">
              <a:rPr lang="uk-UA" smtClean="0"/>
              <a:t>16.03.2014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C29BB-B379-49FD-B43B-0B2F126EF7DC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A166D-2BB6-41FA-8456-29ADC2BBA7EF}" type="datetimeFigureOut">
              <a:rPr lang="uk-UA" smtClean="0"/>
              <a:t>16.03.2014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C29BB-B379-49FD-B43B-0B2F126EF7DC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A166D-2BB6-41FA-8456-29ADC2BBA7EF}" type="datetimeFigureOut">
              <a:rPr lang="uk-UA" smtClean="0"/>
              <a:t>16.03.2014</a:t>
            </a:fld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C29BB-B379-49FD-B43B-0B2F126EF7DC}" type="slidenum">
              <a:rPr lang="uk-UA" smtClean="0"/>
              <a:t>‹#›</a:t>
            </a:fld>
            <a:endParaRPr lang="uk-UA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uk-U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A166D-2BB6-41FA-8456-29ADC2BBA7EF}" type="datetimeFigureOut">
              <a:rPr lang="uk-UA" smtClean="0"/>
              <a:t>16.03.2014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C29BB-B379-49FD-B43B-0B2F126EF7DC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D28A166D-2BB6-41FA-8456-29ADC2BBA7EF}" type="datetimeFigureOut">
              <a:rPr lang="uk-UA" smtClean="0"/>
              <a:t>16.03.2014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1E7C29BB-B379-49FD-B43B-0B2F126EF7DC}" type="slidenum">
              <a:rPr lang="uk-UA" smtClean="0"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788024" y="-531440"/>
            <a:ext cx="3313355" cy="2997860"/>
          </a:xfrm>
        </p:spPr>
        <p:txBody>
          <a:bodyPr>
            <a:normAutofit/>
          </a:bodyPr>
          <a:lstStyle/>
          <a:p>
            <a:r>
              <a:rPr lang="uk-UA" dirty="0"/>
              <a:t>Менделєєв Дмитро Іванович</a:t>
            </a:r>
            <a:br>
              <a:rPr lang="uk-UA" dirty="0"/>
            </a:b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672216"/>
          </a:xfrm>
        </p:spPr>
        <p:txBody>
          <a:bodyPr>
            <a:normAutofit lnSpcReduction="10000"/>
          </a:bodyPr>
          <a:lstStyle/>
          <a:p>
            <a:r>
              <a:rPr lang="uk-UA" dirty="0" smtClean="0"/>
              <a:t>Роботу виконав:</a:t>
            </a:r>
          </a:p>
          <a:p>
            <a:r>
              <a:rPr lang="uk-UA" dirty="0" smtClean="0"/>
              <a:t>Учень 11 -  Б класу</a:t>
            </a:r>
          </a:p>
          <a:p>
            <a:r>
              <a:rPr lang="uk-UA" dirty="0" err="1" smtClean="0"/>
              <a:t>Вдовіченко</a:t>
            </a:r>
            <a:r>
              <a:rPr lang="uk-UA" dirty="0" smtClean="0"/>
              <a:t>  І.</a:t>
            </a:r>
          </a:p>
          <a:p>
            <a:r>
              <a:rPr lang="uk-UA" dirty="0" smtClean="0"/>
              <a:t>Вчитель інформатики:</a:t>
            </a:r>
          </a:p>
          <a:p>
            <a:r>
              <a:rPr lang="uk-UA" dirty="0" err="1" smtClean="0"/>
              <a:t>Трибко</a:t>
            </a:r>
            <a:r>
              <a:rPr lang="uk-UA" dirty="0" smtClean="0"/>
              <a:t> О.Б.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4205305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620688"/>
            <a:ext cx="7888840" cy="2871192"/>
          </a:xfrm>
        </p:spPr>
        <p:txBody>
          <a:bodyPr>
            <a:normAutofit fontScale="90000"/>
          </a:bodyPr>
          <a:lstStyle/>
          <a:p>
            <a:r>
              <a:rPr lang="uk-UA" sz="2000" dirty="0"/>
              <a:t>У 1859 році він </a:t>
            </a:r>
            <a:r>
              <a:rPr lang="uk-UA" sz="2000" dirty="0" err="1"/>
              <a:t>сконструюва</a:t>
            </a:r>
            <a:r>
              <a:rPr lang="uk-UA" sz="2000" dirty="0"/>
              <a:t>в пікнометр — прилад для визначення густини рідини. У 1865–1887 роках Менделєєв створив гідратну теорію розчинів, розвинув ідеї про існування сполук змінного складу.</a:t>
            </a:r>
            <a:br>
              <a:rPr lang="uk-UA" sz="2000" dirty="0"/>
            </a:br>
            <a:r>
              <a:rPr lang="uk-UA" sz="2000" dirty="0"/>
              <a:t>Досліджуючи гази, Менделєєв знайшов у 1874 році загальне рівняння стану ідеального газу, що включає як частковість залежність стану газу від температури, виявлену у 1834 році фізиком Б. П. Е. Клапейроном (рівняння Клапейрона-Менделєєва).</a:t>
            </a:r>
            <a:br>
              <a:rPr lang="uk-UA" sz="2000" dirty="0"/>
            </a:br>
            <a:endParaRPr lang="uk-UA" sz="2000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9832" y="2996952"/>
            <a:ext cx="5184576" cy="340237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TextBox 4"/>
          <p:cNvSpPr txBox="1"/>
          <p:nvPr/>
        </p:nvSpPr>
        <p:spPr>
          <a:xfrm>
            <a:off x="611560" y="5644698"/>
            <a:ext cx="23042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600" dirty="0" err="1"/>
              <a:t>Пам'ятник</a:t>
            </a:r>
            <a:r>
              <a:rPr lang="ru-RU" sz="1600" dirty="0"/>
              <a:t> </a:t>
            </a:r>
            <a:endParaRPr lang="ru-RU" sz="1600" dirty="0" smtClean="0"/>
          </a:p>
          <a:p>
            <a:pPr algn="r"/>
            <a:r>
              <a:rPr lang="ru-RU" sz="1600" dirty="0" smtClean="0"/>
              <a:t>Д</a:t>
            </a:r>
            <a:r>
              <a:rPr lang="ru-RU" sz="1600" dirty="0"/>
              <a:t>. </a:t>
            </a:r>
            <a:r>
              <a:rPr lang="ru-RU" sz="1600" dirty="0" err="1"/>
              <a:t>Мендєлєєву</a:t>
            </a:r>
            <a:r>
              <a:rPr lang="ru-RU" sz="1600" dirty="0"/>
              <a:t> на </a:t>
            </a:r>
            <a:r>
              <a:rPr lang="ru-RU" sz="1600" dirty="0" err="1"/>
              <a:t>території</a:t>
            </a:r>
            <a:r>
              <a:rPr lang="ru-RU" sz="1600" dirty="0"/>
              <a:t> </a:t>
            </a:r>
            <a:r>
              <a:rPr lang="ru-RU" sz="1600" dirty="0" smtClean="0"/>
              <a:t>КПІ</a:t>
            </a:r>
            <a:endParaRPr lang="uk-UA" sz="1600" dirty="0"/>
          </a:p>
        </p:txBody>
      </p:sp>
    </p:spTree>
    <p:extLst>
      <p:ext uri="{BB962C8B-B14F-4D97-AF65-F5344CB8AC3E}">
        <p14:creationId xmlns:p14="http://schemas.microsoft.com/office/powerpoint/2010/main" val="35838565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1124744"/>
            <a:ext cx="7744824" cy="4959424"/>
          </a:xfrm>
        </p:spPr>
        <p:txBody>
          <a:bodyPr>
            <a:noAutofit/>
          </a:bodyPr>
          <a:lstStyle/>
          <a:p>
            <a:r>
              <a:rPr lang="uk-UA" sz="1600" dirty="0"/>
              <a:t>У 1877 році Менделєєв висунув гіпотезу </a:t>
            </a:r>
            <a:r>
              <a:rPr lang="uk-UA" sz="1600" dirty="0" err="1"/>
              <a:t>походження нафти з карб</a:t>
            </a:r>
            <a:r>
              <a:rPr lang="uk-UA" sz="1600" dirty="0"/>
              <a:t>ідів важких металів, яка, правда, на сьогодні більшістю вчених не приймається; запропонував принцип дробової перегонки при переробці нафти. У </a:t>
            </a:r>
            <a:r>
              <a:rPr lang="uk-UA" sz="1600" dirty="0" smtClean="0"/>
              <a:t>1880</a:t>
            </a:r>
            <a:r>
              <a:rPr lang="uk-UA" sz="1600" dirty="0"/>
              <a:t> році він висунув ідею підземної газифікації вугілля. Також Менделєєв займався питаннями хімізації сільського господарства, пропагував використання мінеральних добрив, зрошення посушливих земель. Спільно з І. М. </a:t>
            </a:r>
            <a:r>
              <a:rPr lang="uk-UA" sz="1600" dirty="0" err="1"/>
              <a:t>Чельцовим</a:t>
            </a:r>
            <a:r>
              <a:rPr lang="uk-UA" sz="1600" dirty="0"/>
              <a:t> брав у </a:t>
            </a:r>
            <a:r>
              <a:rPr lang="uk-UA" sz="1600" dirty="0" smtClean="0"/>
              <a:t>1890–1892</a:t>
            </a:r>
            <a:r>
              <a:rPr lang="uk-UA" sz="1600" dirty="0"/>
              <a:t> роках участь у розробці бездимного пороху.</a:t>
            </a:r>
            <a:br>
              <a:rPr lang="uk-UA" sz="1600" dirty="0"/>
            </a:br>
            <a:r>
              <a:rPr lang="uk-UA" sz="1600" dirty="0"/>
              <a:t>Дмитро Іванович Менделєєв є автором низки робіт з метрології: він створив точну теорію ваг, розробив найкращі </a:t>
            </a:r>
            <a:r>
              <a:rPr lang="uk-UA" sz="1600" dirty="0" err="1"/>
              <a:t>конструкції коромис</a:t>
            </a:r>
            <a:r>
              <a:rPr lang="uk-UA" sz="1600" dirty="0"/>
              <a:t>ла і аретира, запропонував найточніші прийоми зважування.</a:t>
            </a:r>
            <a:br>
              <a:rPr lang="uk-UA" sz="1600" dirty="0"/>
            </a:br>
            <a:r>
              <a:rPr lang="uk-UA" sz="1600" dirty="0"/>
              <a:t>Свого часу інтереси Менделєєва були близькі до мінералогії, його колекція мінералів дбайливо зберігається і зараз у Музеї кафедри мінералогії Санкт-Петербурзького університету, </a:t>
            </a:r>
            <a:r>
              <a:rPr lang="uk-UA" sz="1600" dirty="0" smtClean="0"/>
              <a:t>а друза</a:t>
            </a:r>
            <a:r>
              <a:rPr lang="uk-UA" sz="1600" dirty="0"/>
              <a:t> </a:t>
            </a:r>
            <a:r>
              <a:rPr lang="uk-UA" sz="1600" dirty="0" smtClean="0"/>
              <a:t>гірського </a:t>
            </a:r>
            <a:r>
              <a:rPr lang="uk-UA" sz="1600" dirty="0"/>
              <a:t>кришталю з його столу є одним з найкращих експонатів у вітрині кварцу. Малюнок цієї </a:t>
            </a:r>
            <a:r>
              <a:rPr lang="uk-UA" sz="1600" dirty="0" err="1"/>
              <a:t>друзи</a:t>
            </a:r>
            <a:r>
              <a:rPr lang="uk-UA" sz="1600" dirty="0"/>
              <a:t> він помістив у перше видання «Загальної хімії» (1903 рік). Студентська робота Дмитра Менделєєва була </a:t>
            </a:r>
            <a:r>
              <a:rPr lang="uk-UA" sz="1600" dirty="0" err="1"/>
              <a:t>присвячена із</a:t>
            </a:r>
            <a:r>
              <a:rPr lang="uk-UA" sz="1600" dirty="0"/>
              <a:t>оморфізму в мінералах.</a:t>
            </a:r>
            <a:br>
              <a:rPr lang="uk-UA" sz="1600" dirty="0"/>
            </a:br>
            <a:endParaRPr lang="uk-UA" sz="1600" dirty="0"/>
          </a:p>
        </p:txBody>
      </p:sp>
    </p:spTree>
    <p:extLst>
      <p:ext uri="{BB962C8B-B14F-4D97-AF65-F5344CB8AC3E}">
        <p14:creationId xmlns:p14="http://schemas.microsoft.com/office/powerpoint/2010/main" val="354530095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620688"/>
            <a:ext cx="7272808" cy="6523674"/>
          </a:xfrm>
        </p:spPr>
        <p:txBody>
          <a:bodyPr>
            <a:normAutofit fontScale="90000"/>
          </a:bodyPr>
          <a:lstStyle/>
          <a:p>
            <a:r>
              <a:rPr lang="uk-UA" sz="1600" b="1" dirty="0" err="1"/>
              <a:t>У Санкт-Петербурзі встановле</a:t>
            </a:r>
            <a:r>
              <a:rPr lang="uk-UA" sz="1600" b="1" dirty="0"/>
              <a:t>но пам'ятники</a:t>
            </a:r>
            <a:r>
              <a:rPr lang="uk-UA" sz="1400" dirty="0" smtClean="0"/>
              <a:t>:</a:t>
            </a:r>
            <a:br>
              <a:rPr lang="uk-UA" sz="1400" dirty="0" smtClean="0"/>
            </a:br>
            <a:r>
              <a:rPr lang="ru-RU" sz="1200" dirty="0"/>
              <a:t/>
            </a:r>
            <a:br>
              <a:rPr lang="ru-RU" sz="1200" dirty="0"/>
            </a:br>
            <a:r>
              <a:rPr lang="ru-RU" sz="1200" dirty="0" smtClean="0"/>
              <a:t>У </a:t>
            </a:r>
            <a:r>
              <a:rPr lang="ru-RU" sz="1200" dirty="0" err="1"/>
              <a:t>дворі</a:t>
            </a:r>
            <a:r>
              <a:rPr lang="ru-RU" sz="1200" dirty="0"/>
              <a:t> </a:t>
            </a:r>
            <a:r>
              <a:rPr lang="ru-RU" sz="1200" dirty="0" err="1"/>
              <a:t>Технологічного</a:t>
            </a:r>
            <a:r>
              <a:rPr lang="ru-RU" sz="1200" dirty="0"/>
              <a:t> </a:t>
            </a:r>
            <a:r>
              <a:rPr lang="ru-RU" sz="1200" dirty="0" err="1"/>
              <a:t>інституту</a:t>
            </a:r>
            <a:r>
              <a:rPr lang="ru-RU" sz="1200" dirty="0"/>
              <a:t> — </a:t>
            </a:r>
            <a:r>
              <a:rPr lang="ru-RU" sz="1200" dirty="0" err="1"/>
              <a:t>Московський</a:t>
            </a:r>
            <a:r>
              <a:rPr lang="ru-RU" sz="1200" dirty="0"/>
              <a:t> проспект, 26/49. Скульптор М. Г. </a:t>
            </a:r>
            <a:r>
              <a:rPr lang="ru-RU" sz="1200" dirty="0" err="1"/>
              <a:t>Манізер</a:t>
            </a:r>
            <a:r>
              <a:rPr lang="ru-RU" sz="1200" dirty="0"/>
              <a:t>. </a:t>
            </a:r>
            <a:r>
              <a:rPr lang="ru-RU" sz="1200" dirty="0" err="1"/>
              <a:t>Пам'ятник</a:t>
            </a:r>
            <a:r>
              <a:rPr lang="ru-RU" sz="1200" dirty="0"/>
              <a:t> </a:t>
            </a:r>
            <a:r>
              <a:rPr lang="ru-RU" sz="1200" dirty="0" err="1"/>
              <a:t>відкрито</a:t>
            </a:r>
            <a:r>
              <a:rPr lang="ru-RU" sz="1200" dirty="0"/>
              <a:t> 28 листопада 1928</a:t>
            </a:r>
            <a:r>
              <a:rPr lang="ru-RU" sz="1200" dirty="0" smtClean="0"/>
              <a:t>.</a:t>
            </a:r>
            <a:br>
              <a:rPr lang="ru-RU" sz="1200" dirty="0" smtClean="0"/>
            </a:br>
            <a:r>
              <a:rPr lang="uk-UA" sz="1200" dirty="0"/>
              <a:t/>
            </a:r>
            <a:br>
              <a:rPr lang="uk-UA" sz="1200" dirty="0"/>
            </a:br>
            <a:r>
              <a:rPr lang="uk-UA" sz="1200" dirty="0"/>
              <a:t>У будівлі Палати мір і ваг (нині ВНДІ метрології ім. Д. І. Менделєєва) — Московський проспект, 19. Скульптор І. Я. </a:t>
            </a:r>
            <a:r>
              <a:rPr lang="uk-UA" sz="1200" dirty="0" err="1"/>
              <a:t>Гінцбург</a:t>
            </a:r>
            <a:r>
              <a:rPr lang="uk-UA" sz="1200" dirty="0"/>
              <a:t>. Пам'ятник </a:t>
            </a:r>
            <a:r>
              <a:rPr lang="uk-UA" sz="1200" dirty="0" smtClean="0"/>
              <a:t>відкритий 2 </a:t>
            </a:r>
            <a:r>
              <a:rPr lang="uk-UA" sz="1200" dirty="0"/>
              <a:t>лютого 1932 року.</a:t>
            </a:r>
            <a:br>
              <a:rPr lang="uk-UA" sz="1200" dirty="0"/>
            </a:br>
            <a:r>
              <a:rPr lang="ru-RU" sz="1200" dirty="0"/>
              <a:t/>
            </a:r>
            <a:br>
              <a:rPr lang="ru-RU" sz="1200" dirty="0"/>
            </a:br>
            <a:r>
              <a:rPr lang="ru-RU" sz="1200" dirty="0"/>
              <a:t>У </a:t>
            </a:r>
            <a:r>
              <a:rPr lang="ru-RU" sz="1200" dirty="0" err="1"/>
              <a:t>дворі</a:t>
            </a:r>
            <a:r>
              <a:rPr lang="ru-RU" sz="1200" dirty="0"/>
              <a:t> </a:t>
            </a:r>
            <a:r>
              <a:rPr lang="ru-RU" sz="1200" dirty="0" err="1"/>
              <a:t>Інституту</a:t>
            </a:r>
            <a:r>
              <a:rPr lang="ru-RU" sz="1200" dirty="0"/>
              <a:t> </a:t>
            </a:r>
            <a:r>
              <a:rPr lang="ru-RU" sz="1200" dirty="0" err="1"/>
              <a:t>експериментальної</a:t>
            </a:r>
            <a:r>
              <a:rPr lang="ru-RU" sz="1200" dirty="0"/>
              <a:t> </a:t>
            </a:r>
            <a:r>
              <a:rPr lang="ru-RU" sz="1200" dirty="0" err="1"/>
              <a:t>медицини</a:t>
            </a:r>
            <a:r>
              <a:rPr lang="ru-RU" sz="1200" dirty="0"/>
              <a:t> (НІІЕМ СЗО РАМН). Автор І. Ф. </a:t>
            </a:r>
            <a:r>
              <a:rPr lang="ru-RU" sz="1200" dirty="0" err="1"/>
              <a:t>Безпалов</a:t>
            </a:r>
            <a:r>
              <a:rPr lang="ru-RU" sz="1200" dirty="0"/>
              <a:t> (1935).</a:t>
            </a:r>
            <a:br>
              <a:rPr lang="ru-RU" sz="1200" dirty="0"/>
            </a:br>
            <a:r>
              <a:rPr lang="ru-RU" sz="1200" dirty="0"/>
              <a:t/>
            </a:r>
            <a:br>
              <a:rPr lang="ru-RU" sz="1200" dirty="0"/>
            </a:br>
            <a:r>
              <a:rPr lang="ru-RU" sz="1200" dirty="0" err="1"/>
              <a:t>Мозаїчна</a:t>
            </a:r>
            <a:r>
              <a:rPr lang="ru-RU" sz="1200" dirty="0"/>
              <a:t> </a:t>
            </a:r>
            <a:r>
              <a:rPr lang="ru-RU" sz="1200" dirty="0" err="1"/>
              <a:t>періодична</a:t>
            </a:r>
            <a:r>
              <a:rPr lang="ru-RU" sz="1200" dirty="0"/>
              <a:t> </a:t>
            </a:r>
            <a:r>
              <a:rPr lang="ru-RU" sz="1200" dirty="0" err="1"/>
              <a:t>таблиця</a:t>
            </a:r>
            <a:r>
              <a:rPr lang="ru-RU" sz="1200" dirty="0"/>
              <a:t> </a:t>
            </a:r>
            <a:r>
              <a:rPr lang="ru-RU" sz="1200" dirty="0" err="1"/>
              <a:t>елементів</a:t>
            </a:r>
            <a:r>
              <a:rPr lang="ru-RU" sz="1200" dirty="0"/>
              <a:t>. 1935 р., худ. В. А. Фролов. </a:t>
            </a:r>
            <a:r>
              <a:rPr lang="ru-RU" sz="1200" dirty="0" err="1"/>
              <a:t>Пам'ятник</a:t>
            </a:r>
            <a:r>
              <a:rPr lang="ru-RU" sz="1200" dirty="0"/>
              <a:t> монументального </a:t>
            </a:r>
            <a:r>
              <a:rPr lang="ru-RU" sz="1200" dirty="0" err="1"/>
              <a:t>мистецтва</a:t>
            </a:r>
            <a:r>
              <a:rPr lang="ru-RU" sz="1200" dirty="0"/>
              <a:t> Федерального </a:t>
            </a:r>
            <a:r>
              <a:rPr lang="ru-RU" sz="1200" dirty="0" err="1"/>
              <a:t>значення</a:t>
            </a:r>
            <a:r>
              <a:rPr lang="ru-RU" sz="1200" dirty="0"/>
              <a:t> </a:t>
            </a:r>
            <a:r>
              <a:rPr lang="ru-RU" sz="1200" dirty="0" err="1"/>
              <a:t>Російської</a:t>
            </a:r>
            <a:r>
              <a:rPr lang="ru-RU" sz="1200" dirty="0"/>
              <a:t> </a:t>
            </a:r>
            <a:r>
              <a:rPr lang="ru-RU" sz="1200" dirty="0" err="1"/>
              <a:t>Федерації</a:t>
            </a:r>
            <a:r>
              <a:rPr lang="ru-RU" sz="1200" dirty="0"/>
              <a:t>.</a:t>
            </a:r>
            <a:br>
              <a:rPr lang="ru-RU" sz="1200" dirty="0"/>
            </a:br>
            <a:r>
              <a:rPr lang="ru-RU" sz="1200" dirty="0" smtClean="0"/>
              <a:t/>
            </a:r>
            <a:br>
              <a:rPr lang="ru-RU" sz="1200" dirty="0" smtClean="0"/>
            </a:br>
            <a:r>
              <a:rPr lang="uk-UA" sz="1600" b="1" dirty="0" smtClean="0"/>
              <a:t>У</a:t>
            </a:r>
            <a:r>
              <a:rPr lang="uk-UA" sz="1600" b="1" dirty="0"/>
              <a:t> Москві</a:t>
            </a:r>
            <a:r>
              <a:rPr lang="uk-UA" sz="1600" b="1" dirty="0" smtClean="0"/>
              <a:t>:</a:t>
            </a:r>
            <a:br>
              <a:rPr lang="uk-UA" sz="1600" b="1" dirty="0" smtClean="0"/>
            </a:br>
            <a:r>
              <a:rPr lang="ru-RU" sz="1200" dirty="0"/>
              <a:t>Перед входом в </a:t>
            </a:r>
            <a:r>
              <a:rPr lang="ru-RU" sz="1200" dirty="0" err="1"/>
              <a:t>будівлю</a:t>
            </a:r>
            <a:r>
              <a:rPr lang="ru-RU" sz="1200" dirty="0"/>
              <a:t> </a:t>
            </a:r>
            <a:r>
              <a:rPr lang="ru-RU" sz="1200" dirty="0" err="1"/>
              <a:t>Хімічного</a:t>
            </a:r>
            <a:r>
              <a:rPr lang="ru-RU" sz="1200" dirty="0"/>
              <a:t> факультету МГУ</a:t>
            </a:r>
            <a:r>
              <a:rPr lang="ru-RU" sz="1200" dirty="0" smtClean="0"/>
              <a:t>.</a:t>
            </a:r>
            <a:br>
              <a:rPr lang="ru-RU" sz="1200" dirty="0" smtClean="0"/>
            </a:br>
            <a:r>
              <a:rPr lang="ru-RU" sz="1200" dirty="0"/>
              <a:t/>
            </a:r>
            <a:br>
              <a:rPr lang="ru-RU" sz="1200" dirty="0"/>
            </a:br>
            <a:r>
              <a:rPr lang="ru-RU" sz="1200" dirty="0"/>
              <a:t>На </a:t>
            </a:r>
            <a:r>
              <a:rPr lang="ru-RU" sz="1200" dirty="0" err="1"/>
              <a:t>першому</a:t>
            </a:r>
            <a:r>
              <a:rPr lang="ru-RU" sz="1200" dirty="0"/>
              <a:t> </a:t>
            </a:r>
            <a:r>
              <a:rPr lang="ru-RU" sz="1200" dirty="0" err="1"/>
              <a:t>поверсі</a:t>
            </a:r>
            <a:r>
              <a:rPr lang="ru-RU" sz="1200" dirty="0"/>
              <a:t> головного корпусу </a:t>
            </a:r>
            <a:r>
              <a:rPr lang="ru-RU" sz="1200" dirty="0" err="1"/>
              <a:t>Російського</a:t>
            </a:r>
            <a:r>
              <a:rPr lang="ru-RU" sz="1200" dirty="0"/>
              <a:t> </a:t>
            </a:r>
            <a:r>
              <a:rPr lang="ru-RU" sz="1200" dirty="0" err="1"/>
              <a:t>хіміко-технологічного</a:t>
            </a:r>
            <a:r>
              <a:rPr lang="ru-RU" sz="1200" dirty="0"/>
              <a:t> </a:t>
            </a:r>
            <a:r>
              <a:rPr lang="ru-RU" sz="1200" dirty="0" err="1" smtClean="0"/>
              <a:t>університету</a:t>
            </a:r>
            <a:r>
              <a:rPr lang="ru-RU" sz="1200" dirty="0"/>
              <a:t> </a:t>
            </a:r>
            <a:r>
              <a:rPr lang="ru-RU" sz="1200" dirty="0" smtClean="0"/>
              <a:t> </a:t>
            </a:r>
            <a:r>
              <a:rPr lang="ru-RU" sz="1200" dirty="0" err="1" smtClean="0"/>
              <a:t>імені</a:t>
            </a:r>
            <a:r>
              <a:rPr lang="ru-RU" sz="1200" dirty="0" smtClean="0"/>
              <a:t> </a:t>
            </a:r>
            <a:r>
              <a:rPr lang="ru-RU" sz="1200" dirty="0" err="1"/>
              <a:t>Менделєєва</a:t>
            </a:r>
            <a:r>
              <a:rPr lang="ru-RU" sz="1200" dirty="0" smtClean="0"/>
              <a:t>.</a:t>
            </a:r>
            <a:br>
              <a:rPr lang="ru-RU" sz="1200" dirty="0" smtClean="0"/>
            </a:br>
            <a:r>
              <a:rPr lang="ru-RU" sz="1200" dirty="0"/>
              <a:t/>
            </a:r>
            <a:br>
              <a:rPr lang="ru-RU" sz="1200" dirty="0"/>
            </a:br>
            <a:r>
              <a:rPr lang="ru-RU" sz="1600" b="1" dirty="0" err="1"/>
              <a:t>Також</a:t>
            </a:r>
            <a:r>
              <a:rPr lang="ru-RU" sz="1600" b="1" dirty="0"/>
              <a:t> в </a:t>
            </a:r>
            <a:r>
              <a:rPr lang="ru-RU" sz="1600" b="1" dirty="0" err="1"/>
              <a:t>Росії</a:t>
            </a:r>
            <a:r>
              <a:rPr lang="ru-RU" sz="1600" b="1" dirty="0"/>
              <a:t> </a:t>
            </a:r>
            <a:r>
              <a:rPr lang="ru-RU" sz="1600" b="1" dirty="0" err="1"/>
              <a:t>пам'ятники</a:t>
            </a:r>
            <a:r>
              <a:rPr lang="ru-RU" sz="1600" b="1" dirty="0"/>
              <a:t> Д. І. </a:t>
            </a:r>
            <a:r>
              <a:rPr lang="ru-RU" sz="1600" b="1" dirty="0" err="1"/>
              <a:t>Менделєєву</a:t>
            </a:r>
            <a:r>
              <a:rPr lang="ru-RU" sz="1600" b="1" dirty="0"/>
              <a:t> </a:t>
            </a:r>
            <a:r>
              <a:rPr lang="ru-RU" sz="1600" b="1" dirty="0" err="1" smtClean="0"/>
              <a:t>встановлено</a:t>
            </a:r>
            <a:r>
              <a:rPr lang="ru-RU" sz="1600" b="1" dirty="0" smtClean="0"/>
              <a:t>:</a:t>
            </a:r>
            <a:br>
              <a:rPr lang="ru-RU" sz="1600" b="1" dirty="0" smtClean="0"/>
            </a:br>
            <a:r>
              <a:rPr lang="ru-RU" sz="1600" b="1" dirty="0" smtClean="0"/>
              <a:t/>
            </a:r>
            <a:br>
              <a:rPr lang="ru-RU" sz="1600" b="1" dirty="0" smtClean="0"/>
            </a:br>
            <a:r>
              <a:rPr lang="ru-RU" sz="1200" dirty="0" smtClean="0"/>
              <a:t>в </a:t>
            </a:r>
            <a:r>
              <a:rPr lang="ru-RU" sz="1200" dirty="0" err="1"/>
              <a:t>місті</a:t>
            </a:r>
            <a:r>
              <a:rPr lang="ru-RU" sz="1200" dirty="0"/>
              <a:t> </a:t>
            </a:r>
            <a:r>
              <a:rPr lang="ru-RU" sz="1200" dirty="0" err="1"/>
              <a:t>Тобольську</a:t>
            </a:r>
            <a:r>
              <a:rPr lang="ru-RU" sz="1200" dirty="0"/>
              <a:t> в </a:t>
            </a:r>
            <a:r>
              <a:rPr lang="ru-RU" sz="1200" dirty="0" err="1"/>
              <a:t>Сибіру</a:t>
            </a:r>
            <a:r>
              <a:rPr lang="ru-RU" sz="1200" dirty="0" smtClean="0"/>
              <a:t>.</a:t>
            </a:r>
            <a:br>
              <a:rPr lang="ru-RU" sz="1200" dirty="0" smtClean="0"/>
            </a:br>
            <a:r>
              <a:rPr lang="ru-RU" sz="1200" dirty="0" smtClean="0"/>
              <a:t/>
            </a:r>
            <a:br>
              <a:rPr lang="ru-RU" sz="1200" dirty="0" smtClean="0"/>
            </a:br>
            <a:r>
              <a:rPr lang="ru-RU" sz="1200" dirty="0"/>
              <a:t>у </a:t>
            </a:r>
            <a:r>
              <a:rPr lang="ru-RU" sz="1200" dirty="0" err="1"/>
              <a:t>селі</a:t>
            </a:r>
            <a:r>
              <a:rPr lang="ru-RU" sz="1200" dirty="0"/>
              <a:t> </a:t>
            </a:r>
            <a:r>
              <a:rPr lang="ru-RU" sz="1200" dirty="0" err="1"/>
              <a:t>Верхні</a:t>
            </a:r>
            <a:r>
              <a:rPr lang="ru-RU" sz="1200" dirty="0"/>
              <a:t> </a:t>
            </a:r>
            <a:r>
              <a:rPr lang="ru-RU" sz="1200" dirty="0" err="1"/>
              <a:t>Аремзяни</a:t>
            </a:r>
            <a:r>
              <a:rPr lang="ru-RU" sz="1200" dirty="0"/>
              <a:t> </a:t>
            </a:r>
            <a:r>
              <a:rPr lang="ru-RU" sz="1200" dirty="0" err="1"/>
              <a:t>Тобольського</a:t>
            </a:r>
            <a:r>
              <a:rPr lang="ru-RU" sz="1200" dirty="0"/>
              <a:t> району </a:t>
            </a:r>
            <a:r>
              <a:rPr lang="ru-RU" sz="1200" dirty="0" err="1"/>
              <a:t>Тюменської</a:t>
            </a:r>
            <a:r>
              <a:rPr lang="ru-RU" sz="1200" dirty="0"/>
              <a:t> </a:t>
            </a:r>
            <a:r>
              <a:rPr lang="ru-RU" sz="1200" dirty="0" err="1"/>
              <a:t>області</a:t>
            </a:r>
            <a:r>
              <a:rPr lang="ru-RU" sz="1200" dirty="0" smtClean="0"/>
              <a:t>.</a:t>
            </a:r>
            <a:br>
              <a:rPr lang="ru-RU" sz="1200" dirty="0" smtClean="0"/>
            </a:br>
            <a:r>
              <a:rPr lang="ru-RU" sz="1200" dirty="0" smtClean="0"/>
              <a:t/>
            </a:r>
            <a:br>
              <a:rPr lang="ru-RU" sz="1200" dirty="0" smtClean="0"/>
            </a:br>
            <a:r>
              <a:rPr lang="ru-RU" sz="1600" b="1" dirty="0" smtClean="0"/>
              <a:t>В </a:t>
            </a:r>
            <a:r>
              <a:rPr lang="ru-RU" sz="1600" b="1" dirty="0" err="1"/>
              <a:t>Україні</a:t>
            </a:r>
            <a:r>
              <a:rPr lang="ru-RU" sz="1600" b="1" dirty="0"/>
              <a:t> </a:t>
            </a:r>
            <a:r>
              <a:rPr lang="ru-RU" sz="1600" b="1" dirty="0" err="1"/>
              <a:t>пам'ятники</a:t>
            </a:r>
            <a:r>
              <a:rPr lang="ru-RU" sz="1600" b="1" dirty="0"/>
              <a:t> є у</a:t>
            </a:r>
            <a:r>
              <a:rPr lang="ru-RU" sz="1600" b="1" dirty="0" smtClean="0"/>
              <a:t>:</a:t>
            </a:r>
            <a:br>
              <a:rPr lang="ru-RU" sz="1600" b="1" dirty="0" smtClean="0"/>
            </a:br>
            <a:r>
              <a:rPr lang="ru-RU" sz="1100" dirty="0"/>
              <a:t/>
            </a:r>
            <a:br>
              <a:rPr lang="ru-RU" sz="1100" dirty="0"/>
            </a:br>
            <a:r>
              <a:rPr lang="ru-RU" sz="1200" dirty="0" err="1"/>
              <a:t>місті</a:t>
            </a:r>
            <a:r>
              <a:rPr lang="ru-RU" sz="1200" dirty="0"/>
              <a:t> </a:t>
            </a:r>
            <a:r>
              <a:rPr lang="ru-RU" sz="1200" dirty="0" err="1"/>
              <a:t>Києві</a:t>
            </a:r>
            <a:r>
              <a:rPr lang="ru-RU" sz="1200" dirty="0"/>
              <a:t>, на </a:t>
            </a:r>
            <a:r>
              <a:rPr lang="ru-RU" sz="1200" dirty="0" err="1"/>
              <a:t>Проспекті</a:t>
            </a:r>
            <a:r>
              <a:rPr lang="ru-RU" sz="1200" dirty="0"/>
              <a:t> Перемоги, 37 (перед входом в корпус </a:t>
            </a:r>
            <a:r>
              <a:rPr lang="ru-RU" sz="1200" dirty="0" err="1"/>
              <a:t>хіміко-технологічного</a:t>
            </a:r>
            <a:r>
              <a:rPr lang="ru-RU" sz="1200" dirty="0"/>
              <a:t> факультету НТУУ «КПІ»). </a:t>
            </a:r>
            <a:r>
              <a:rPr lang="ru-RU" sz="1200" dirty="0" err="1"/>
              <a:t>Пам'ятник</a:t>
            </a:r>
            <a:r>
              <a:rPr lang="ru-RU" sz="1200" dirty="0"/>
              <a:t> </a:t>
            </a:r>
            <a:r>
              <a:rPr lang="ru-RU" sz="1200" dirty="0" err="1"/>
              <a:t>відкрито</a:t>
            </a:r>
            <a:r>
              <a:rPr lang="ru-RU" sz="1200" dirty="0"/>
              <a:t> в </a:t>
            </a:r>
            <a:r>
              <a:rPr lang="ru-RU" sz="1200" dirty="0" err="1"/>
              <a:t>травні</a:t>
            </a:r>
            <a:r>
              <a:rPr lang="ru-RU" sz="1200" dirty="0"/>
              <a:t> 1998 року</a:t>
            </a:r>
            <a:r>
              <a:rPr lang="ru-RU" sz="1200" dirty="0" smtClean="0"/>
              <a:t>.</a:t>
            </a:r>
            <a:br>
              <a:rPr lang="ru-RU" sz="1200" dirty="0" smtClean="0"/>
            </a:br>
            <a:r>
              <a:rPr lang="ru-RU" sz="1200" dirty="0"/>
              <a:t/>
            </a:r>
            <a:br>
              <a:rPr lang="ru-RU" sz="1200" dirty="0"/>
            </a:br>
            <a:r>
              <a:rPr lang="ru-RU" sz="1200" dirty="0" err="1"/>
              <a:t>місті</a:t>
            </a:r>
            <a:r>
              <a:rPr lang="ru-RU" sz="1200" dirty="0"/>
              <a:t> </a:t>
            </a:r>
            <a:r>
              <a:rPr lang="ru-RU" sz="1200" dirty="0" err="1"/>
              <a:t>Рубіжному</a:t>
            </a:r>
            <a:r>
              <a:rPr lang="ru-RU" sz="1200" dirty="0"/>
              <a:t> </a:t>
            </a:r>
            <a:r>
              <a:rPr lang="ru-RU" sz="1200" dirty="0" err="1"/>
              <a:t>Луганської</a:t>
            </a:r>
            <a:r>
              <a:rPr lang="ru-RU" sz="1200" dirty="0"/>
              <a:t> </a:t>
            </a:r>
            <a:r>
              <a:rPr lang="ru-RU" sz="1200" dirty="0" err="1"/>
              <a:t>області</a:t>
            </a:r>
            <a:r>
              <a:rPr lang="ru-RU" sz="1200" dirty="0"/>
              <a:t> на </a:t>
            </a:r>
            <a:r>
              <a:rPr lang="ru-RU" sz="1200" dirty="0" err="1"/>
              <a:t>вулиці</a:t>
            </a:r>
            <a:r>
              <a:rPr lang="ru-RU" sz="1200" dirty="0"/>
              <a:t> </a:t>
            </a:r>
            <a:r>
              <a:rPr lang="ru-RU" sz="1200" dirty="0" err="1"/>
              <a:t>Менделєєва</a:t>
            </a:r>
            <a:r>
              <a:rPr lang="ru-RU" sz="1200" dirty="0"/>
              <a:t>.</a:t>
            </a:r>
            <a:r>
              <a:rPr lang="ru-RU" sz="1100" dirty="0"/>
              <a:t/>
            </a:r>
            <a:br>
              <a:rPr lang="ru-RU" sz="1100" dirty="0"/>
            </a:br>
            <a:r>
              <a:rPr lang="ru-RU" sz="1200" dirty="0"/>
              <a:t/>
            </a:r>
            <a:br>
              <a:rPr lang="ru-RU" sz="1200" dirty="0"/>
            </a:br>
            <a:r>
              <a:rPr lang="uk-UA" sz="1600" b="1" dirty="0"/>
              <a:t/>
            </a:r>
            <a:br>
              <a:rPr lang="uk-UA" sz="1600" b="1" dirty="0"/>
            </a:br>
            <a:r>
              <a:rPr lang="uk-UA" sz="1400" dirty="0"/>
              <a:t/>
            </a:r>
            <a:br>
              <a:rPr lang="uk-UA" sz="1400" dirty="0"/>
            </a:br>
            <a:r>
              <a:rPr lang="uk-UA" sz="1400" dirty="0" smtClean="0"/>
              <a:t/>
            </a:r>
            <a:br>
              <a:rPr lang="uk-UA" sz="1400" dirty="0" smtClean="0"/>
            </a:br>
            <a:endParaRPr lang="uk-UA" sz="1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-5005064" y="4365104"/>
            <a:ext cx="3824989" cy="988302"/>
          </a:xfrm>
        </p:spPr>
        <p:txBody>
          <a:bodyPr/>
          <a:lstStyle/>
          <a:p>
            <a:pPr marL="68580" indent="0">
              <a:buNone/>
            </a:pPr>
            <a:endParaRPr lang="uk-UA" dirty="0"/>
          </a:p>
        </p:txBody>
      </p:sp>
      <p:sp>
        <p:nvSpPr>
          <p:cNvPr id="4" name="TextBox 3"/>
          <p:cNvSpPr txBox="1"/>
          <p:nvPr/>
        </p:nvSpPr>
        <p:spPr>
          <a:xfrm>
            <a:off x="5436096" y="116632"/>
            <a:ext cx="24482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>
                <a:solidFill>
                  <a:schemeClr val="bg1"/>
                </a:solidFill>
              </a:rPr>
              <a:t>Пам'ятники:</a:t>
            </a:r>
            <a:endParaRPr lang="uk-UA" dirty="0">
              <a:solidFill>
                <a:schemeClr val="bg1"/>
              </a:solidFill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51695418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815603"/>
            <a:ext cx="3816424" cy="508856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3" name="TextBox 2"/>
          <p:cNvSpPr txBox="1"/>
          <p:nvPr/>
        </p:nvSpPr>
        <p:spPr>
          <a:xfrm>
            <a:off x="1007604" y="5904169"/>
            <a:ext cx="30243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400" dirty="0" smtClean="0"/>
              <a:t>Пам’ятник </a:t>
            </a:r>
            <a:r>
              <a:rPr lang="uk-UA" sz="1400" dirty="0"/>
              <a:t>Менделєєву </a:t>
            </a:r>
            <a:r>
              <a:rPr lang="uk-UA" sz="1400" dirty="0" smtClean="0"/>
              <a:t>Дмитру в місті Рубіжному</a:t>
            </a:r>
            <a:endParaRPr lang="uk-UA" sz="14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032" y="815603"/>
            <a:ext cx="3672408" cy="508856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5" name="TextBox 4"/>
          <p:cNvSpPr txBox="1"/>
          <p:nvPr/>
        </p:nvSpPr>
        <p:spPr>
          <a:xfrm>
            <a:off x="5364088" y="5904169"/>
            <a:ext cx="33843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400" dirty="0" smtClean="0"/>
              <a:t>Пам’ятник Менделєєву  в </a:t>
            </a:r>
            <a:r>
              <a:rPr lang="uk-UA" sz="1400" dirty="0" err="1" smtClean="0"/>
              <a:t>Тобольску</a:t>
            </a:r>
            <a:endParaRPr lang="uk-UA" sz="1400" dirty="0"/>
          </a:p>
        </p:txBody>
      </p:sp>
    </p:spTree>
    <p:extLst>
      <p:ext uri="{BB962C8B-B14F-4D97-AF65-F5344CB8AC3E}">
        <p14:creationId xmlns:p14="http://schemas.microsoft.com/office/powerpoint/2010/main" val="2098182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1124744"/>
            <a:ext cx="6912768" cy="1287016"/>
          </a:xfrm>
        </p:spPr>
        <p:txBody>
          <a:bodyPr>
            <a:noAutofit/>
          </a:bodyPr>
          <a:lstStyle/>
          <a:p>
            <a:pPr algn="ctr"/>
            <a:r>
              <a:rPr lang="ru-RU" sz="2800" dirty="0"/>
              <a:t>Помер </a:t>
            </a:r>
            <a:r>
              <a:rPr lang="ru-RU" sz="2800" dirty="0" err="1"/>
              <a:t>Дмитро</a:t>
            </a:r>
            <a:r>
              <a:rPr lang="ru-RU" sz="2800" dirty="0"/>
              <a:t> </a:t>
            </a:r>
            <a:r>
              <a:rPr lang="ru-RU" sz="2800" dirty="0" err="1"/>
              <a:t>Іванович</a:t>
            </a:r>
            <a:r>
              <a:rPr lang="ru-RU" sz="2800" dirty="0"/>
              <a:t> </a:t>
            </a:r>
            <a:r>
              <a:rPr lang="ru-RU" sz="2800" dirty="0" err="1"/>
              <a:t>Менделєєв</a:t>
            </a:r>
            <a:r>
              <a:rPr lang="ru-RU" sz="2800" dirty="0"/>
              <a:t> у лютому 1907 року в </a:t>
            </a:r>
            <a:r>
              <a:rPr lang="ru-RU" sz="2800" dirty="0" err="1"/>
              <a:t>Петербурзі</a:t>
            </a:r>
            <a:r>
              <a:rPr lang="ru-RU" sz="2800" dirty="0"/>
              <a:t> </a:t>
            </a:r>
            <a:r>
              <a:rPr lang="ru-RU" sz="2800" dirty="0" err="1"/>
              <a:t>від</a:t>
            </a:r>
            <a:r>
              <a:rPr lang="ru-RU" sz="2800" dirty="0"/>
              <a:t> </a:t>
            </a:r>
            <a:r>
              <a:rPr lang="ru-RU" sz="2800" dirty="0" err="1"/>
              <a:t>запалення</a:t>
            </a:r>
            <a:r>
              <a:rPr lang="ru-RU" sz="2800" dirty="0"/>
              <a:t> </a:t>
            </a:r>
            <a:r>
              <a:rPr lang="ru-RU" sz="2800" dirty="0" err="1"/>
              <a:t>легень</a:t>
            </a:r>
            <a:r>
              <a:rPr lang="ru-RU" sz="2800" dirty="0"/>
              <a:t>.</a:t>
            </a:r>
            <a:endParaRPr lang="uk-UA" sz="2800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1800" y="2564904"/>
            <a:ext cx="3712777" cy="3598788"/>
          </a:xfrm>
        </p:spPr>
      </p:pic>
    </p:spTree>
    <p:extLst>
      <p:ext uri="{BB962C8B-B14F-4D97-AF65-F5344CB8AC3E}">
        <p14:creationId xmlns:p14="http://schemas.microsoft.com/office/powerpoint/2010/main" val="743714614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44008" y="-571500"/>
            <a:ext cx="7024744" cy="1143000"/>
          </a:xfrm>
        </p:spPr>
        <p:txBody>
          <a:bodyPr>
            <a:normAutofit/>
          </a:bodyPr>
          <a:lstStyle/>
          <a:p>
            <a:r>
              <a:rPr lang="uk-UA" sz="2800" dirty="0" smtClean="0"/>
              <a:t>Інтернет ресурси:</a:t>
            </a:r>
            <a:endParaRPr lang="uk-UA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579066" y="620687"/>
            <a:ext cx="7992888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1</a:t>
            </a:r>
            <a:r>
              <a:rPr lang="uk-UA" sz="1200" dirty="0" smtClean="0"/>
              <a:t>. </a:t>
            </a:r>
          </a:p>
          <a:p>
            <a:r>
              <a:rPr lang="en-US" sz="1200" dirty="0" smtClean="0"/>
              <a:t> </a:t>
            </a:r>
            <a:r>
              <a:rPr lang="en-US" sz="1200" dirty="0"/>
              <a:t>http://uk.wikipedia.org/wiki/%D0%A4%D0%B0%D0%B9%D0%BB:DIMendeleevCab.jpg</a:t>
            </a:r>
          </a:p>
          <a:p>
            <a:r>
              <a:rPr lang="en-US" sz="1200" dirty="0" smtClean="0"/>
              <a:t>2</a:t>
            </a:r>
            <a:r>
              <a:rPr lang="uk-UA" sz="1200" dirty="0" smtClean="0"/>
              <a:t>.</a:t>
            </a:r>
            <a:r>
              <a:rPr lang="uk-UA" sz="1200" dirty="0"/>
              <a:t> </a:t>
            </a:r>
            <a:r>
              <a:rPr lang="en-US" sz="1200" dirty="0" smtClean="0"/>
              <a:t>http</a:t>
            </a:r>
            <a:r>
              <a:rPr lang="en-US" sz="1200" dirty="0"/>
              <a:t>://uk.wikipedia.org/wiki/%D0%9C%D0%B5%D0%BD%D0%B4%D0%B5%D0%BB%D1%94%D1%94%D0%B2_%D0%94%D0%BC%D0%B8%D1%82%D1%80%D0%BE_%D0%86%D0%B2%D0%B0%D0%BD%D0%BE%D0%B2%D0%B8%D1%87</a:t>
            </a:r>
          </a:p>
          <a:p>
            <a:r>
              <a:rPr lang="en-US" sz="1200" dirty="0" smtClean="0"/>
              <a:t>3</a:t>
            </a:r>
            <a:r>
              <a:rPr lang="uk-UA" sz="1200" dirty="0" smtClean="0"/>
              <a:t>. </a:t>
            </a:r>
            <a:r>
              <a:rPr lang="en-US" sz="1200" dirty="0" smtClean="0"/>
              <a:t>https</a:t>
            </a:r>
            <a:r>
              <a:rPr lang="en-US" sz="1200" dirty="0"/>
              <a:t>://www.google.com.ua/search?q=%D0%BC%D0%B5%D0%BD%D0%B4%D0%B5%D0%BB%D0%B5%D0%B5%D0%B2&amp;source=lnms&amp;tbm=isch&amp;sa=X&amp;ei=43ElU_mNFaem4gTIxYDwDw&amp;ved=0CAcQ_AUoAQ&amp;biw=1366&amp;bih=610#facrc=_&amp;imgdii=_&amp;imgrc=UxK8N-ZDIv4qmM%253A%3BkE1tsH9I5nhlzM%3Bhttp%253A%252F%252Fastrus.su%252Fuserfiles%252F1c6c813bb9d5494160041c1c4ee2fb70_XL.jpg%3Bhttp%253A%252F%252Fastrus.su%252F38%252Fpage797.phtml%3B900%3B1284</a:t>
            </a:r>
          </a:p>
          <a:p>
            <a:r>
              <a:rPr lang="en-US" sz="1200" dirty="0" smtClean="0"/>
              <a:t>4</a:t>
            </a:r>
            <a:r>
              <a:rPr lang="uk-UA" sz="1200" dirty="0" smtClean="0"/>
              <a:t>. </a:t>
            </a:r>
            <a:r>
              <a:rPr lang="en-US" sz="1200" dirty="0" smtClean="0"/>
              <a:t>https</a:t>
            </a:r>
            <a:r>
              <a:rPr lang="en-US" sz="1200" dirty="0"/>
              <a:t>://www.google.com.ua/search?q=%D0%BC%D0%B5%D0%BD%D0%B4%D0%B5%D0%BB%D0%B5%D0%B5%D0%B2&amp;source=lnms&amp;tbm=isch&amp;sa=X&amp;ei=43ElU_mNFaem4gTIxYDwDw&amp;ved=0CAcQ_AUoAQ&amp;biw=1366&amp;bih=610#facrc=_&amp;imgdii=_&amp;imgrc=6dq43bBlx_AnkM%253A%3BWduWJNZ85bX9NM%3Bhttp%253A%252F%252Fupload.wikimedia.org%252Fwikipedia%252Fcommons%252Fd%252Fd4%252FKramskoy_Mendeleev_01.jpg%3Bhttp%253A%252F%252Fru.wikipedia.org%252Fwiki%252F%2525D0%25259C%2525D0%2525B5%2525D0%2525BD%2525D0%2525B4%2525D0%2525B5%2525D0%2525BB%2525D0%2525B5%2525D0%2525B5%2525D0%2525B2%252C_%2525D0%252594%2525D0%2525BC%2525D0%2525B8%2525D1%252582%2525D1%252580%2525D0%2525B8%2525D0%2525B9_%2525D0%252598%2525D0%2525B2%2525D0%2525B0%2525D0%2525BD%2525D0%2525BE%2525D0%2525B2%2525D0%2525B8%2525D1%252587%3B2244%3B3131</a:t>
            </a:r>
          </a:p>
          <a:p>
            <a:r>
              <a:rPr lang="en-US" sz="1200" dirty="0" smtClean="0"/>
              <a:t>5</a:t>
            </a:r>
            <a:r>
              <a:rPr lang="uk-UA" sz="1200" dirty="0" smtClean="0"/>
              <a:t>.</a:t>
            </a:r>
          </a:p>
          <a:p>
            <a:r>
              <a:rPr lang="en-US" sz="1200" dirty="0" smtClean="0"/>
              <a:t> </a:t>
            </a:r>
            <a:r>
              <a:rPr lang="en-US" sz="1200" dirty="0"/>
              <a:t>http://uk.wikipedia.org/wiki/%D0%A4%D0%B0%D0%B9%D0%BB:Medeleeff_by_repin.jpg</a:t>
            </a:r>
          </a:p>
          <a:p>
            <a:r>
              <a:rPr lang="en-US" sz="1200" dirty="0" smtClean="0"/>
              <a:t>6</a:t>
            </a:r>
            <a:r>
              <a:rPr lang="uk-UA" sz="1200" dirty="0" smtClean="0"/>
              <a:t>. </a:t>
            </a:r>
            <a:r>
              <a:rPr lang="en-US" sz="1200" dirty="0" smtClean="0"/>
              <a:t>http</a:t>
            </a:r>
            <a:r>
              <a:rPr lang="en-US" sz="1200" dirty="0"/>
              <a:t>://uk.wikipedia.org/wiki/%D0%A4%D0%B0%D0%B9%D0%BB:%D0%9C%D0%B5%D0%BD%D0%B4%D0%B5%D0%BB%D1%94%D1%94%D0%B2_%D1%83_%D0%9A%D0%9F%D0%86.JPG</a:t>
            </a:r>
          </a:p>
          <a:p>
            <a:r>
              <a:rPr lang="en-US" sz="1200" dirty="0" smtClean="0"/>
              <a:t>7</a:t>
            </a:r>
            <a:r>
              <a:rPr lang="uk-UA" sz="1200" dirty="0" smtClean="0"/>
              <a:t>.</a:t>
            </a:r>
          </a:p>
          <a:p>
            <a:r>
              <a:rPr lang="en-US" sz="1200" dirty="0" smtClean="0"/>
              <a:t>http</a:t>
            </a:r>
            <a:r>
              <a:rPr lang="en-US" sz="1200" dirty="0"/>
              <a:t>://uk.wikipedia.org/wiki/%D0%A4%D0%B0%D0%B9%D0%BB:Mend_vul_rubizhne.jpg</a:t>
            </a:r>
          </a:p>
          <a:p>
            <a:r>
              <a:rPr lang="en-US" sz="1200" dirty="0" smtClean="0"/>
              <a:t>8</a:t>
            </a:r>
            <a:r>
              <a:rPr lang="uk-UA" sz="1200" dirty="0" smtClean="0"/>
              <a:t>.</a:t>
            </a:r>
          </a:p>
          <a:p>
            <a:r>
              <a:rPr lang="en-US" sz="1200" dirty="0" smtClean="0"/>
              <a:t>http</a:t>
            </a:r>
            <a:r>
              <a:rPr lang="en-US" sz="1200" dirty="0"/>
              <a:t>://commons.wikimedia.org/wiki/File:Monument_to_Mendeleev_in_Tobolsk.jpg?uselang=ru</a:t>
            </a:r>
            <a:endParaRPr lang="uk-UA" sz="1200" dirty="0"/>
          </a:p>
        </p:txBody>
      </p:sp>
    </p:spTree>
    <p:extLst>
      <p:ext uri="{BB962C8B-B14F-4D97-AF65-F5344CB8AC3E}">
        <p14:creationId xmlns:p14="http://schemas.microsoft.com/office/powerpoint/2010/main" val="70827017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60032" y="980728"/>
            <a:ext cx="3528510" cy="2113304"/>
          </a:xfrm>
        </p:spPr>
        <p:txBody>
          <a:bodyPr>
            <a:normAutofit/>
          </a:bodyPr>
          <a:lstStyle/>
          <a:p>
            <a:pPr algn="ctr"/>
            <a:r>
              <a:rPr lang="uk-UA" b="1" dirty="0"/>
              <a:t>Дмитро Іванович Менделєєв</a:t>
            </a:r>
            <a:endParaRPr lang="uk-UA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908720"/>
            <a:ext cx="3557964" cy="4999480"/>
          </a:xfrm>
        </p:spPr>
      </p:pic>
      <p:sp>
        <p:nvSpPr>
          <p:cNvPr id="6" name="TextBox 5"/>
          <p:cNvSpPr txBox="1"/>
          <p:nvPr/>
        </p:nvSpPr>
        <p:spPr>
          <a:xfrm>
            <a:off x="5364088" y="3770355"/>
            <a:ext cx="24482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i="1" dirty="0" smtClean="0"/>
              <a:t>* 8 лютого</a:t>
            </a:r>
          </a:p>
          <a:p>
            <a:pPr algn="ctr"/>
            <a:r>
              <a:rPr lang="uk-UA" dirty="0" smtClean="0"/>
              <a:t>† </a:t>
            </a:r>
            <a:r>
              <a:rPr lang="uk-UA" i="1" dirty="0" smtClean="0"/>
              <a:t>2 лютого</a:t>
            </a:r>
            <a:endParaRPr lang="uk-UA" i="1" dirty="0"/>
          </a:p>
        </p:txBody>
      </p:sp>
      <p:sp>
        <p:nvSpPr>
          <p:cNvPr id="7" name="TextBox 6"/>
          <p:cNvSpPr txBox="1"/>
          <p:nvPr/>
        </p:nvSpPr>
        <p:spPr>
          <a:xfrm>
            <a:off x="5184068" y="4658029"/>
            <a:ext cx="2808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/>
              <a:t> </a:t>
            </a:r>
            <a:r>
              <a:rPr lang="uk-UA" i="1" dirty="0" smtClean="0"/>
              <a:t>російський хімік</a:t>
            </a:r>
            <a:endParaRPr lang="uk-UA" i="1" dirty="0"/>
          </a:p>
        </p:txBody>
      </p:sp>
    </p:spTree>
    <p:extLst>
      <p:ext uri="{BB962C8B-B14F-4D97-AF65-F5344CB8AC3E}">
        <p14:creationId xmlns:p14="http://schemas.microsoft.com/office/powerpoint/2010/main" val="255549616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0" y="1484784"/>
            <a:ext cx="4104456" cy="4023320"/>
          </a:xfrm>
        </p:spPr>
        <p:txBody>
          <a:bodyPr>
            <a:noAutofit/>
          </a:bodyPr>
          <a:lstStyle/>
          <a:p>
            <a:r>
              <a:rPr lang="ru-RU" sz="2400" dirty="0" err="1"/>
              <a:t>Дмитро</a:t>
            </a:r>
            <a:r>
              <a:rPr lang="ru-RU" sz="2400" dirty="0"/>
              <a:t> </a:t>
            </a:r>
            <a:r>
              <a:rPr lang="ru-RU" sz="2400" dirty="0" err="1"/>
              <a:t>Іванович</a:t>
            </a:r>
            <a:r>
              <a:rPr lang="ru-RU" sz="2400" dirty="0"/>
              <a:t> </a:t>
            </a:r>
            <a:r>
              <a:rPr lang="ru-RU" sz="2400" dirty="0" err="1"/>
              <a:t>Менделєєв</a:t>
            </a:r>
            <a:r>
              <a:rPr lang="ru-RU" sz="2400" dirty="0"/>
              <a:t> </a:t>
            </a:r>
            <a:r>
              <a:rPr lang="ru-RU" sz="2400" dirty="0" err="1"/>
              <a:t>народився</a:t>
            </a:r>
            <a:r>
              <a:rPr lang="ru-RU" sz="2400" dirty="0"/>
              <a:t> </a:t>
            </a:r>
            <a:r>
              <a:rPr lang="ru-RU" sz="2400" dirty="0" smtClean="0"/>
              <a:t>8 лютого</a:t>
            </a:r>
            <a:r>
              <a:rPr lang="ru-RU" sz="2400" dirty="0"/>
              <a:t> 1834 року у </a:t>
            </a:r>
            <a:r>
              <a:rPr lang="ru-RU" sz="2400" dirty="0" err="1"/>
              <a:t>Тобольську</a:t>
            </a:r>
            <a:r>
              <a:rPr lang="ru-RU" sz="2400" dirty="0"/>
              <a:t>, у </a:t>
            </a:r>
            <a:r>
              <a:rPr lang="ru-RU" sz="2400" dirty="0" err="1"/>
              <a:t>родині</a:t>
            </a:r>
            <a:r>
              <a:rPr lang="ru-RU" sz="2400" dirty="0"/>
              <a:t> директора </a:t>
            </a:r>
            <a:r>
              <a:rPr lang="ru-RU" sz="2400" dirty="0" err="1"/>
              <a:t>місцевої</a:t>
            </a:r>
            <a:r>
              <a:rPr lang="ru-RU" sz="2400" dirty="0"/>
              <a:t> </a:t>
            </a:r>
            <a:r>
              <a:rPr lang="ru-RU" sz="2400" dirty="0" err="1"/>
              <a:t>гімназії</a:t>
            </a:r>
            <a:r>
              <a:rPr lang="ru-RU" sz="2400" dirty="0"/>
              <a:t>. З </a:t>
            </a:r>
            <a:r>
              <a:rPr lang="ru-RU" sz="2400" dirty="0" smtClean="0"/>
              <a:t>1850</a:t>
            </a:r>
            <a:r>
              <a:rPr lang="ru-RU" sz="2400" dirty="0"/>
              <a:t> року </a:t>
            </a:r>
            <a:r>
              <a:rPr lang="ru-RU" sz="2400" dirty="0" err="1"/>
              <a:t>навчався</a:t>
            </a:r>
            <a:r>
              <a:rPr lang="ru-RU" sz="2400" dirty="0"/>
              <a:t> на </a:t>
            </a:r>
            <a:r>
              <a:rPr lang="ru-RU" sz="2400" dirty="0" err="1"/>
              <a:t>фізико-математичному</a:t>
            </a:r>
            <a:r>
              <a:rPr lang="ru-RU" sz="2400" dirty="0"/>
              <a:t> </a:t>
            </a:r>
            <a:r>
              <a:rPr lang="ru-RU" sz="2400" dirty="0" err="1"/>
              <a:t>факультеті</a:t>
            </a:r>
            <a:r>
              <a:rPr lang="ru-RU" sz="2400" dirty="0"/>
              <a:t> </a:t>
            </a:r>
            <a:r>
              <a:rPr lang="ru-RU" sz="2400" dirty="0" err="1"/>
              <a:t>Петербурзького</a:t>
            </a:r>
            <a:r>
              <a:rPr lang="ru-RU" sz="2400" dirty="0"/>
              <a:t> </a:t>
            </a:r>
            <a:r>
              <a:rPr lang="ru-RU" sz="2400" dirty="0" err="1"/>
              <a:t>педагогічного</a:t>
            </a:r>
            <a:r>
              <a:rPr lang="ru-RU" sz="2400" dirty="0"/>
              <a:t> </a:t>
            </a:r>
            <a:r>
              <a:rPr lang="ru-RU" sz="2400" dirty="0" err="1"/>
              <a:t>інституту</a:t>
            </a:r>
            <a:r>
              <a:rPr lang="ru-RU" sz="2400" dirty="0"/>
              <a:t>. </a:t>
            </a:r>
            <a:endParaRPr lang="uk-UA" sz="2400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692696"/>
            <a:ext cx="3456384" cy="5461086"/>
          </a:xfrm>
        </p:spPr>
      </p:pic>
      <p:sp>
        <p:nvSpPr>
          <p:cNvPr id="5" name="TextBox 4"/>
          <p:cNvSpPr txBox="1"/>
          <p:nvPr/>
        </p:nvSpPr>
        <p:spPr>
          <a:xfrm>
            <a:off x="5302601" y="15950"/>
            <a:ext cx="28803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i="1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Біографія:</a:t>
            </a:r>
            <a:endParaRPr lang="uk-UA" sz="2800" i="1" dirty="0">
              <a:solidFill>
                <a:schemeClr val="bg2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447089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99992" y="980728"/>
            <a:ext cx="4176464" cy="4752528"/>
          </a:xfrm>
        </p:spPr>
        <p:txBody>
          <a:bodyPr>
            <a:noAutofit/>
          </a:bodyPr>
          <a:lstStyle/>
          <a:p>
            <a:r>
              <a:rPr lang="uk-UA" sz="2000" dirty="0"/>
              <a:t>У </a:t>
            </a:r>
            <a:r>
              <a:rPr lang="uk-UA" sz="2000" dirty="0" smtClean="0"/>
              <a:t>1855</a:t>
            </a:r>
            <a:r>
              <a:rPr lang="uk-UA" sz="2000" dirty="0"/>
              <a:t> </a:t>
            </a:r>
            <a:r>
              <a:rPr lang="uk-UA" sz="2000" dirty="0" smtClean="0"/>
              <a:t>році </a:t>
            </a:r>
            <a:r>
              <a:rPr lang="uk-UA" sz="2000" dirty="0"/>
              <a:t>закінчив його з золотою медаллю і був направлений учителем гімназії спочатку в Сімферополь, а потім в </a:t>
            </a:r>
            <a:r>
              <a:rPr lang="uk-UA" sz="2000" dirty="0" smtClean="0"/>
              <a:t>Одесу</a:t>
            </a:r>
            <a:r>
              <a:rPr lang="uk-UA" sz="2000" dirty="0"/>
              <a:t>.</a:t>
            </a:r>
            <a:r>
              <a:rPr lang="uk-UA" sz="2000" dirty="0" smtClean="0"/>
              <a:t> </a:t>
            </a:r>
            <a:r>
              <a:rPr lang="uk-UA" sz="2000" dirty="0"/>
              <a:t>У 1856 році Дмитро Менделєєв відправився </a:t>
            </a:r>
            <a:r>
              <a:rPr lang="uk-UA" sz="2000" dirty="0" smtClean="0"/>
              <a:t>у Петербург </a:t>
            </a:r>
            <a:r>
              <a:rPr lang="uk-UA" sz="2000" dirty="0"/>
              <a:t> і захистив магістерську дисертацію за темою «Про питомі об'єми», після чого на </a:t>
            </a:r>
            <a:r>
              <a:rPr lang="uk-UA" sz="2000" dirty="0" smtClean="0"/>
              <a:t>початку1857 </a:t>
            </a:r>
            <a:r>
              <a:rPr lang="uk-UA" sz="2000" dirty="0"/>
              <a:t> року був прийнятий приват-доцентом на кафедру хімії Петербурзького університету.</a:t>
            </a: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836712"/>
            <a:ext cx="3672408" cy="5184576"/>
          </a:xfrm>
        </p:spPr>
      </p:pic>
    </p:spTree>
    <p:extLst>
      <p:ext uri="{BB962C8B-B14F-4D97-AF65-F5344CB8AC3E}">
        <p14:creationId xmlns:p14="http://schemas.microsoft.com/office/powerpoint/2010/main" val="2899701309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16016" y="1124744"/>
            <a:ext cx="3640250" cy="4455368"/>
          </a:xfrm>
        </p:spPr>
        <p:txBody>
          <a:bodyPr>
            <a:noAutofit/>
          </a:bodyPr>
          <a:lstStyle/>
          <a:p>
            <a:r>
              <a:rPr lang="ru-RU" sz="2000" dirty="0"/>
              <a:t>У 1867 </a:t>
            </a:r>
            <a:r>
              <a:rPr lang="ru-RU" sz="2000" dirty="0" err="1"/>
              <a:t>році</a:t>
            </a:r>
            <a:r>
              <a:rPr lang="ru-RU" sz="2000" dirty="0"/>
              <a:t> </a:t>
            </a:r>
            <a:r>
              <a:rPr lang="ru-RU" sz="2000" dirty="0" err="1"/>
              <a:t>Менделєєв</a:t>
            </a:r>
            <a:r>
              <a:rPr lang="ru-RU" sz="2000" dirty="0"/>
              <a:t> </a:t>
            </a:r>
            <a:r>
              <a:rPr lang="ru-RU" sz="2000" dirty="0" err="1"/>
              <a:t>перейшов</a:t>
            </a:r>
            <a:r>
              <a:rPr lang="ru-RU" sz="2000" dirty="0"/>
              <a:t> у </a:t>
            </a:r>
            <a:r>
              <a:rPr lang="ru-RU" sz="2000" dirty="0" err="1"/>
              <a:t>Петербурзький</a:t>
            </a:r>
            <a:r>
              <a:rPr lang="ru-RU" sz="2000" dirty="0"/>
              <a:t> </a:t>
            </a:r>
            <a:r>
              <a:rPr lang="ru-RU" sz="2000" dirty="0" err="1"/>
              <a:t>університет</a:t>
            </a:r>
            <a:r>
              <a:rPr lang="ru-RU" sz="2000" dirty="0"/>
              <a:t> на посаду </a:t>
            </a:r>
            <a:r>
              <a:rPr lang="ru-RU" sz="2000" dirty="0" err="1"/>
              <a:t>професора</a:t>
            </a:r>
            <a:r>
              <a:rPr lang="ru-RU" sz="2000" dirty="0"/>
              <a:t> </a:t>
            </a:r>
            <a:r>
              <a:rPr lang="ru-RU" sz="2000" dirty="0" err="1"/>
              <a:t>хімії</a:t>
            </a:r>
            <a:r>
              <a:rPr lang="ru-RU" sz="2000" dirty="0"/>
              <a:t> і повинен </a:t>
            </a:r>
            <a:r>
              <a:rPr lang="ru-RU" sz="2000" dirty="0" err="1"/>
              <a:t>був</a:t>
            </a:r>
            <a:r>
              <a:rPr lang="ru-RU" sz="2000" dirty="0"/>
              <a:t> </a:t>
            </a:r>
            <a:r>
              <a:rPr lang="ru-RU" sz="2000" dirty="0" err="1"/>
              <a:t>читати</a:t>
            </a:r>
            <a:r>
              <a:rPr lang="ru-RU" sz="2000" dirty="0"/>
              <a:t> </a:t>
            </a:r>
            <a:r>
              <a:rPr lang="ru-RU" sz="2000" dirty="0" err="1"/>
              <a:t>лекції</a:t>
            </a:r>
            <a:r>
              <a:rPr lang="ru-RU" sz="2000" dirty="0"/>
              <a:t> з </a:t>
            </a:r>
            <a:r>
              <a:rPr lang="ru-RU" sz="2000" dirty="0" err="1"/>
              <a:t>неорганічної</a:t>
            </a:r>
            <a:r>
              <a:rPr lang="ru-RU" sz="2000" dirty="0"/>
              <a:t> </a:t>
            </a:r>
            <a:r>
              <a:rPr lang="ru-RU" sz="2000" dirty="0" err="1"/>
              <a:t>хімії</a:t>
            </a:r>
            <a:r>
              <a:rPr lang="ru-RU" sz="2000" dirty="0"/>
              <a:t>. </a:t>
            </a:r>
            <a:r>
              <a:rPr lang="ru-RU" sz="2000" dirty="0" err="1"/>
              <a:t>Однак</a:t>
            </a:r>
            <a:r>
              <a:rPr lang="ru-RU" sz="2000" dirty="0"/>
              <a:t>, на </a:t>
            </a:r>
            <a:r>
              <a:rPr lang="ru-RU" sz="2000" dirty="0" err="1"/>
              <a:t>його</a:t>
            </a:r>
            <a:r>
              <a:rPr lang="ru-RU" sz="2000" dirty="0"/>
              <a:t> думку, </a:t>
            </a:r>
            <a:r>
              <a:rPr lang="ru-RU" sz="2000" dirty="0" err="1"/>
              <a:t>ні</a:t>
            </a:r>
            <a:r>
              <a:rPr lang="ru-RU" sz="2000" dirty="0"/>
              <a:t> в </a:t>
            </a:r>
            <a:r>
              <a:rPr lang="ru-RU" sz="2000" dirty="0" err="1"/>
              <a:t>Росії</a:t>
            </a:r>
            <a:r>
              <a:rPr lang="ru-RU" sz="2000" dirty="0"/>
              <a:t>, </a:t>
            </a:r>
            <a:r>
              <a:rPr lang="ru-RU" sz="2000" dirty="0" err="1"/>
              <a:t>ні</a:t>
            </a:r>
            <a:r>
              <a:rPr lang="ru-RU" sz="2000" dirty="0"/>
              <a:t> за кордоном не </a:t>
            </a:r>
            <a:r>
              <a:rPr lang="ru-RU" sz="2000" dirty="0" err="1"/>
              <a:t>було</a:t>
            </a:r>
            <a:r>
              <a:rPr lang="ru-RU" sz="2000" dirty="0"/>
              <a:t> курсу </a:t>
            </a:r>
            <a:r>
              <a:rPr lang="ru-RU" sz="2000" dirty="0" err="1"/>
              <a:t>загальної</a:t>
            </a:r>
            <a:r>
              <a:rPr lang="ru-RU" sz="2000" dirty="0"/>
              <a:t> </a:t>
            </a:r>
            <a:r>
              <a:rPr lang="ru-RU" sz="2000" dirty="0" err="1"/>
              <a:t>хімії</a:t>
            </a:r>
            <a:r>
              <a:rPr lang="ru-RU" sz="2000" dirty="0"/>
              <a:t>, </a:t>
            </a:r>
            <a:r>
              <a:rPr lang="ru-RU" sz="2000" dirty="0" err="1"/>
              <a:t>який</a:t>
            </a:r>
            <a:r>
              <a:rPr lang="ru-RU" sz="2000" dirty="0"/>
              <a:t> </a:t>
            </a:r>
            <a:r>
              <a:rPr lang="ru-RU" sz="2000" dirty="0" err="1"/>
              <a:t>можна</a:t>
            </a:r>
            <a:r>
              <a:rPr lang="ru-RU" sz="2000" dirty="0"/>
              <a:t> </a:t>
            </a:r>
            <a:r>
              <a:rPr lang="ru-RU" sz="2000" dirty="0" err="1"/>
              <a:t>було</a:t>
            </a:r>
            <a:r>
              <a:rPr lang="ru-RU" sz="2000" dirty="0"/>
              <a:t> б </a:t>
            </a:r>
            <a:r>
              <a:rPr lang="ru-RU" sz="2000" dirty="0" err="1"/>
              <a:t>рекомендувати</a:t>
            </a:r>
            <a:r>
              <a:rPr lang="ru-RU" sz="2000" dirty="0"/>
              <a:t> студентам. </a:t>
            </a:r>
            <a:r>
              <a:rPr lang="ru-RU" sz="2000" dirty="0" err="1"/>
              <a:t>Дмитро</a:t>
            </a:r>
            <a:r>
              <a:rPr lang="ru-RU" sz="2000" dirty="0"/>
              <a:t> </a:t>
            </a:r>
            <a:r>
              <a:rPr lang="ru-RU" sz="2000" dirty="0" err="1"/>
              <a:t>Іванович</a:t>
            </a:r>
            <a:r>
              <a:rPr lang="ru-RU" sz="2000" dirty="0"/>
              <a:t> </a:t>
            </a:r>
            <a:r>
              <a:rPr lang="ru-RU" sz="2000" dirty="0" err="1"/>
              <a:t>вирішив</a:t>
            </a:r>
            <a:r>
              <a:rPr lang="ru-RU" sz="2000" dirty="0"/>
              <a:t> </a:t>
            </a:r>
            <a:r>
              <a:rPr lang="ru-RU" sz="2000" dirty="0" err="1"/>
              <a:t>написати</a:t>
            </a:r>
            <a:r>
              <a:rPr lang="ru-RU" sz="2000" dirty="0"/>
              <a:t> </a:t>
            </a:r>
            <a:r>
              <a:rPr lang="ru-RU" sz="2000" dirty="0" err="1"/>
              <a:t>його</a:t>
            </a:r>
            <a:r>
              <a:rPr lang="ru-RU" sz="2000" dirty="0"/>
              <a:t> сам.</a:t>
            </a:r>
            <a:endParaRPr lang="uk-UA" sz="2000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836712"/>
            <a:ext cx="3735331" cy="520980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419279460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1155094"/>
            <a:ext cx="7776864" cy="5688632"/>
          </a:xfrm>
        </p:spPr>
        <p:txBody>
          <a:bodyPr>
            <a:noAutofit/>
          </a:bodyPr>
          <a:lstStyle/>
          <a:p>
            <a:r>
              <a:rPr lang="uk-UA" sz="1800" dirty="0"/>
              <a:t>Написавши на окремих картках назви елементів з позначенням їхньої атомної ваги і корінних властивостей, Менделєєв став розкладати їх у різноманітних комбінаціях, переставляючи і змінюючи </a:t>
            </a:r>
            <a:r>
              <a:rPr lang="uk-UA" sz="1800" dirty="0" smtClean="0"/>
              <a:t>місцями.</a:t>
            </a:r>
            <a:r>
              <a:rPr lang="en-US" sz="1800" dirty="0" smtClean="0"/>
              <a:t> </a:t>
            </a:r>
            <a:r>
              <a:rPr lang="uk-UA" sz="1800" dirty="0" smtClean="0"/>
              <a:t>Справа </a:t>
            </a:r>
            <a:r>
              <a:rPr lang="uk-UA" sz="1800" dirty="0"/>
              <a:t>ускладнювалася </a:t>
            </a:r>
            <a:r>
              <a:rPr lang="uk-UA" sz="1800" dirty="0" smtClean="0"/>
              <a:t>тим,що </a:t>
            </a:r>
            <a:r>
              <a:rPr lang="uk-UA" sz="1800" dirty="0"/>
              <a:t>багато елементів тоді ще не були </a:t>
            </a:r>
            <a:r>
              <a:rPr lang="uk-UA" sz="1800" dirty="0" smtClean="0"/>
              <a:t>відкриті,а </a:t>
            </a:r>
            <a:r>
              <a:rPr lang="uk-UA" sz="1800" dirty="0"/>
              <a:t>атомна вага уже відомих визначена з великими </a:t>
            </a:r>
            <a:r>
              <a:rPr lang="uk-UA" sz="1800" dirty="0" smtClean="0"/>
              <a:t>похибками.</a:t>
            </a:r>
            <a:r>
              <a:rPr lang="en-US" sz="1800" dirty="0" smtClean="0"/>
              <a:t> </a:t>
            </a:r>
            <a:r>
              <a:rPr lang="uk-UA" sz="1800" dirty="0" smtClean="0"/>
              <a:t>Однак </a:t>
            </a:r>
            <a:r>
              <a:rPr lang="uk-UA" sz="1800" dirty="0"/>
              <a:t>Дмитро Іванович незабаром виявив закономірність. У лютому 1869 року Менделєєв розіслав російським і закордонним хімікам надрукований на окремому аркуші «Досвід системи елементів, заснований на їхній атомній вазі і хімічній подібності».</a:t>
            </a:r>
            <a:br>
              <a:rPr lang="uk-UA" sz="1800" dirty="0"/>
            </a:br>
            <a:r>
              <a:rPr lang="uk-UA" sz="1800" dirty="0"/>
              <a:t>Перший варіант періодичної таблиці досить сильно відрізнявся від звичної таблиці </a:t>
            </a:r>
            <a:r>
              <a:rPr lang="uk-UA" sz="1800" dirty="0" smtClean="0"/>
              <a:t>Менделєєва.</a:t>
            </a:r>
            <a:r>
              <a:rPr lang="en-US" sz="1800" dirty="0" smtClean="0"/>
              <a:t> </a:t>
            </a:r>
            <a:r>
              <a:rPr lang="uk-UA" sz="1800" dirty="0" smtClean="0"/>
              <a:t>Кілька елементів,як </a:t>
            </a:r>
            <a:r>
              <a:rPr lang="uk-UA" sz="1800" dirty="0"/>
              <a:t>потім виявилося, були в цьому першому варіантові розміщені не за своїми </a:t>
            </a:r>
            <a:r>
              <a:rPr lang="uk-UA" sz="1800" dirty="0" smtClean="0"/>
              <a:t>місцями.</a:t>
            </a:r>
            <a:r>
              <a:rPr lang="en-US" sz="1800" dirty="0" smtClean="0"/>
              <a:t> </a:t>
            </a:r>
            <a:r>
              <a:rPr lang="uk-UA" sz="1800" dirty="0" smtClean="0"/>
              <a:t>Однак,зіставляючи </a:t>
            </a:r>
            <a:r>
              <a:rPr lang="uk-UA" sz="1800" dirty="0"/>
              <a:t>властивості </a:t>
            </a:r>
            <a:r>
              <a:rPr lang="uk-UA" sz="1800" dirty="0" smtClean="0"/>
              <a:t>елементів,що </a:t>
            </a:r>
            <a:r>
              <a:rPr lang="uk-UA" sz="1800" dirty="0"/>
              <a:t>потрапили у вертикальні </a:t>
            </a:r>
            <a:r>
              <a:rPr lang="uk-UA" sz="1800" dirty="0" smtClean="0"/>
              <a:t>стовпчики,можна </a:t>
            </a:r>
            <a:r>
              <a:rPr lang="uk-UA" sz="1800" dirty="0"/>
              <a:t>було ясно </a:t>
            </a:r>
            <a:r>
              <a:rPr lang="uk-UA" sz="1800" dirty="0" smtClean="0"/>
              <a:t>бачити,що </a:t>
            </a:r>
            <a:r>
              <a:rPr lang="uk-UA" sz="1800" dirty="0"/>
              <a:t>вони періодично змінюються мірою зростання атомної ваги. Незбіжність у своєму періодичному ряді Менделєєв пояснив тим, що науці відомі ще не всі хімічні </a:t>
            </a:r>
            <a:r>
              <a:rPr lang="uk-UA" sz="1800" dirty="0" smtClean="0"/>
              <a:t>елементи.</a:t>
            </a:r>
            <a:r>
              <a:rPr lang="en-US" sz="1800" dirty="0" smtClean="0"/>
              <a:t> </a:t>
            </a:r>
            <a:r>
              <a:rPr lang="uk-UA" sz="1800" dirty="0" smtClean="0"/>
              <a:t>Він </a:t>
            </a:r>
            <a:r>
              <a:rPr lang="uk-UA" sz="1800" dirty="0"/>
              <a:t>залишив у таблиці чотири незаповнені </a:t>
            </a:r>
            <a:r>
              <a:rPr lang="uk-UA" sz="1800" dirty="0" smtClean="0"/>
              <a:t>клітинки,але </a:t>
            </a:r>
            <a:r>
              <a:rPr lang="uk-UA" sz="1800" dirty="0"/>
              <a:t>спрогнозував їхню атомну вагу і хімічну </a:t>
            </a:r>
            <a:r>
              <a:rPr lang="uk-UA" sz="1800" dirty="0" smtClean="0"/>
              <a:t>подібність.</a:t>
            </a:r>
            <a:r>
              <a:rPr lang="en-US" sz="1800" dirty="0" smtClean="0"/>
              <a:t> </a:t>
            </a:r>
            <a:r>
              <a:rPr lang="uk-UA" sz="1800" dirty="0" smtClean="0"/>
              <a:t>Він </a:t>
            </a:r>
            <a:r>
              <a:rPr lang="uk-UA" sz="1800" dirty="0"/>
              <a:t>також виправив неточно визначені атомні маси </a:t>
            </a:r>
            <a:r>
              <a:rPr lang="uk-UA" sz="1800" dirty="0" smtClean="0"/>
              <a:t>елементів.</a:t>
            </a:r>
            <a:r>
              <a:rPr lang="uk-UA" sz="1800" dirty="0"/>
              <a:t/>
            </a:r>
            <a:br>
              <a:rPr lang="uk-UA" sz="1800" dirty="0"/>
            </a:br>
            <a:endParaRPr lang="uk-UA" sz="1800" dirty="0"/>
          </a:p>
        </p:txBody>
      </p:sp>
    </p:spTree>
    <p:extLst>
      <p:ext uri="{BB962C8B-B14F-4D97-AF65-F5344CB8AC3E}">
        <p14:creationId xmlns:p14="http://schemas.microsoft.com/office/powerpoint/2010/main" val="280115716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692696"/>
            <a:ext cx="8208658" cy="5832647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779181" y="0"/>
            <a:ext cx="31683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400" dirty="0" smtClean="0">
                <a:solidFill>
                  <a:schemeClr val="bg1"/>
                </a:solidFill>
              </a:rPr>
              <a:t>Періодична система хімічних елементів </a:t>
            </a:r>
            <a:endParaRPr lang="uk-UA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316726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1196752"/>
            <a:ext cx="7024744" cy="5832648"/>
          </a:xfrm>
        </p:spPr>
        <p:txBody>
          <a:bodyPr>
            <a:normAutofit fontScale="90000"/>
          </a:bodyPr>
          <a:lstStyle/>
          <a:p>
            <a:r>
              <a:rPr lang="uk-UA" dirty="0"/>
              <a:t> </a:t>
            </a:r>
            <a:r>
              <a:rPr lang="uk-UA" sz="2200" dirty="0"/>
              <a:t>Перший варіант таблиці Дмитро Іванович згодом </a:t>
            </a:r>
            <a:r>
              <a:rPr lang="uk-UA" sz="2200" dirty="0" err="1"/>
              <a:t>відкорегував</a:t>
            </a:r>
            <a:r>
              <a:rPr lang="uk-UA" sz="2200" dirty="0"/>
              <a:t>. Поряд з головними груповими елементами Менделєєв став виділяти підгрупи. Він виправив атомну вагу одинадцяти елементів і змінив місце розташування двадцятьох. У </a:t>
            </a:r>
            <a:r>
              <a:rPr lang="uk-UA" sz="2200" dirty="0" smtClean="0"/>
              <a:t>1871</a:t>
            </a:r>
            <a:r>
              <a:rPr lang="en-US" sz="2200" dirty="0" smtClean="0"/>
              <a:t> </a:t>
            </a:r>
            <a:r>
              <a:rPr lang="uk-UA" sz="2200" dirty="0" smtClean="0"/>
              <a:t>році </a:t>
            </a:r>
            <a:r>
              <a:rPr lang="uk-UA" sz="2200" dirty="0"/>
              <a:t>періодична таблиця прийняла цілком сучасний вигляд. Однак, ніхто з відомих європейських хіміків не оцінив важливості зробленого Менделєєвим відкриття.</a:t>
            </a:r>
            <a:br>
              <a:rPr lang="uk-UA" sz="2200" dirty="0"/>
            </a:br>
            <a:r>
              <a:rPr lang="uk-UA" sz="2200" dirty="0"/>
              <a:t>Ставлення до періодичного закону змінилося тільки в 1875 році, коли був відкритий елемент галій, властивості якого збігалися з прогнозами Менделєєва. Новим тріумфом Менделєєва стало відкриття в 1879 році скандію, а в 1886 — германію, властивості яких також відповідали описам Менделєєва.</a:t>
            </a:r>
            <a:r>
              <a:rPr lang="uk-UA" dirty="0"/>
              <a:t/>
            </a:r>
            <a:br>
              <a:rPr lang="uk-UA" dirty="0"/>
            </a:br>
            <a:r>
              <a:rPr lang="uk-UA" dirty="0"/>
              <a:t/>
            </a:r>
            <a:br>
              <a:rPr lang="uk-UA" dirty="0"/>
            </a:b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5644025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>
        <p14:pan dir="u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88024" y="980728"/>
            <a:ext cx="3728396" cy="4608512"/>
          </a:xfrm>
        </p:spPr>
        <p:txBody>
          <a:bodyPr>
            <a:noAutofit/>
          </a:bodyPr>
          <a:lstStyle/>
          <a:p>
            <a:r>
              <a:rPr lang="uk-UA" sz="2000" dirty="0"/>
              <a:t>Дмитро Іванович Менделєєв — автор фундаментальних досліджень з </a:t>
            </a:r>
            <a:r>
              <a:rPr lang="uk-UA" sz="2000" dirty="0" smtClean="0"/>
              <a:t>хімії</a:t>
            </a:r>
            <a:r>
              <a:rPr lang="uk-UA" sz="2000" dirty="0"/>
              <a:t>, фізики, метрології, метеорології, економіки, автор основних праць з повітроплавання, </a:t>
            </a:r>
            <a:r>
              <a:rPr lang="uk-UA" sz="2000" dirty="0" smtClean="0"/>
              <a:t>сільського </a:t>
            </a:r>
            <a:r>
              <a:rPr lang="uk-UA" sz="2000" dirty="0"/>
              <a:t>господарства, хімічної технології, народної освіти та інших робіт, тісно пов'язаних з потребами розвитку продуктивних сил Російської імперії.</a:t>
            </a:r>
            <a:endParaRPr lang="uk-UA" sz="2000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908720"/>
            <a:ext cx="3743937" cy="4660503"/>
          </a:xfrm>
        </p:spPr>
      </p:pic>
      <p:sp>
        <p:nvSpPr>
          <p:cNvPr id="4" name="TextBox 3"/>
          <p:cNvSpPr txBox="1"/>
          <p:nvPr/>
        </p:nvSpPr>
        <p:spPr>
          <a:xfrm>
            <a:off x="5220072" y="40943"/>
            <a:ext cx="2592288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i="1" dirty="0">
                <a:solidFill>
                  <a:schemeClr val="bg1"/>
                </a:solidFill>
              </a:rPr>
              <a:t>Науковий </a:t>
            </a:r>
            <a:r>
              <a:rPr lang="uk-UA" sz="2000" i="1" dirty="0" smtClean="0">
                <a:solidFill>
                  <a:schemeClr val="bg1"/>
                </a:solidFill>
              </a:rPr>
              <a:t>внесок</a:t>
            </a:r>
            <a:r>
              <a:rPr lang="uk-UA" sz="2000" i="1" dirty="0">
                <a:solidFill>
                  <a:schemeClr val="bg1"/>
                </a:solidFill>
              </a:rPr>
              <a:t>:</a:t>
            </a:r>
            <a:endParaRPr lang="uk-UA" sz="2000" i="1" dirty="0">
              <a:solidFill>
                <a:schemeClr val="bg1"/>
              </a:solidFill>
            </a:endParaRPr>
          </a:p>
          <a:p>
            <a:endParaRPr lang="uk-UA" dirty="0"/>
          </a:p>
        </p:txBody>
      </p:sp>
      <p:sp>
        <p:nvSpPr>
          <p:cNvPr id="6" name="TextBox 5"/>
          <p:cNvSpPr txBox="1"/>
          <p:nvPr/>
        </p:nvSpPr>
        <p:spPr>
          <a:xfrm>
            <a:off x="971600" y="5809619"/>
            <a:ext cx="31683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err="1"/>
              <a:t>Дмитро</a:t>
            </a:r>
            <a:r>
              <a:rPr lang="ru-RU" sz="1600" dirty="0"/>
              <a:t> </a:t>
            </a:r>
            <a:r>
              <a:rPr lang="ru-RU" sz="1600" dirty="0" err="1"/>
              <a:t>Менделєєв</a:t>
            </a:r>
            <a:r>
              <a:rPr lang="ru-RU" sz="1600" dirty="0"/>
              <a:t>. </a:t>
            </a:r>
            <a:r>
              <a:rPr lang="ru-RU" sz="1600" dirty="0" smtClean="0"/>
              <a:t>Портрет</a:t>
            </a:r>
          </a:p>
          <a:p>
            <a:r>
              <a:rPr lang="ru-RU" sz="1600" dirty="0" smtClean="0"/>
              <a:t>І</a:t>
            </a:r>
            <a:r>
              <a:rPr lang="ru-RU" sz="1600" dirty="0"/>
              <a:t>. Ю. </a:t>
            </a:r>
            <a:r>
              <a:rPr lang="ru-RU" sz="1600" dirty="0" err="1"/>
              <a:t>Рєпіна</a:t>
            </a:r>
            <a:endParaRPr lang="uk-UA" sz="1600" dirty="0"/>
          </a:p>
        </p:txBody>
      </p:sp>
    </p:spTree>
    <p:extLst>
      <p:ext uri="{BB962C8B-B14F-4D97-AF65-F5344CB8AC3E}">
        <p14:creationId xmlns:p14="http://schemas.microsoft.com/office/powerpoint/2010/main" val="337898120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стин">
  <a:themeElements>
    <a:clrScheme name="Остин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Остин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Остин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544</TotalTime>
  <Words>220</Words>
  <Application>Microsoft Office PowerPoint</Application>
  <PresentationFormat>Экран (4:3)</PresentationFormat>
  <Paragraphs>43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Остин</vt:lpstr>
      <vt:lpstr>Менделєєв Дмитро Іванович </vt:lpstr>
      <vt:lpstr>Дмитро Іванович Менделєєв</vt:lpstr>
      <vt:lpstr>Дмитро Іванович Менделєєв народився 8 лютого 1834 року у Тобольську, у родині директора місцевої гімназії. З 1850 року навчався на фізико-математичному факультеті Петербурзького педагогічного інституту. </vt:lpstr>
      <vt:lpstr>У 1855 році закінчив його з золотою медаллю і був направлений учителем гімназії спочатку в Сімферополь, а потім в Одесу. У 1856 році Дмитро Менделєєв відправився у Петербург  і захистив магістерську дисертацію за темою «Про питомі об'єми», після чого на початку1857  року був прийнятий приват-доцентом на кафедру хімії Петербурзького університету.</vt:lpstr>
      <vt:lpstr>У 1867 році Менделєєв перейшов у Петербурзький університет на посаду професора хімії і повинен був читати лекції з неорганічної хімії. Однак, на його думку, ні в Росії, ні за кордоном не було курсу загальної хімії, який можна було б рекомендувати студентам. Дмитро Іванович вирішив написати його сам.</vt:lpstr>
      <vt:lpstr>Написавши на окремих картках назви елементів з позначенням їхньої атомної ваги і корінних властивостей, Менделєєв став розкладати їх у різноманітних комбінаціях, переставляючи і змінюючи місцями. Справа ускладнювалася тим,що багато елементів тоді ще не були відкриті,а атомна вага уже відомих визначена з великими похибками. Однак Дмитро Іванович незабаром виявив закономірність. У лютому 1869 року Менделєєв розіслав російським і закордонним хімікам надрукований на окремому аркуші «Досвід системи елементів, заснований на їхній атомній вазі і хімічній подібності». Перший варіант періодичної таблиці досить сильно відрізнявся від звичної таблиці Менделєєва. Кілька елементів,як потім виявилося, були в цьому першому варіантові розміщені не за своїми місцями. Однак,зіставляючи властивості елементів,що потрапили у вертикальні стовпчики,можна було ясно бачити,що вони періодично змінюються мірою зростання атомної ваги. Незбіжність у своєму періодичному ряді Менделєєв пояснив тим, що науці відомі ще не всі хімічні елементи. Він залишив у таблиці чотири незаповнені клітинки,але спрогнозував їхню атомну вагу і хімічну подібність. Він також виправив неточно визначені атомні маси елементів. </vt:lpstr>
      <vt:lpstr>Презентация PowerPoint</vt:lpstr>
      <vt:lpstr> Перший варіант таблиці Дмитро Іванович згодом відкорегував. Поряд з головними груповими елементами Менделєєв став виділяти підгрупи. Він виправив атомну вагу одинадцяти елементів і змінив місце розташування двадцятьох. У 1871 році періодична таблиця прийняла цілком сучасний вигляд. Однак, ніхто з відомих європейських хіміків не оцінив важливості зробленого Менделєєвим відкриття. Ставлення до періодичного закону змінилося тільки в 1875 році, коли був відкритий елемент галій, властивості якого збігалися з прогнозами Менделєєва. Новим тріумфом Менделєєва стало відкриття в 1879 році скандію, а в 1886 — германію, властивості яких також відповідали описам Менделєєва.  </vt:lpstr>
      <vt:lpstr>Дмитро Іванович Менделєєв — автор фундаментальних досліджень з хімії, фізики, метрології, метеорології, економіки, автор основних праць з повітроплавання, сільського господарства, хімічної технології, народної освіти та інших робіт, тісно пов'язаних з потребами розвитку продуктивних сил Російської імперії.</vt:lpstr>
      <vt:lpstr>У 1859 році він сконструював пікнометр — прилад для визначення густини рідини. У 1865–1887 роках Менделєєв створив гідратну теорію розчинів, розвинув ідеї про існування сполук змінного складу. Досліджуючи гази, Менделєєв знайшов у 1874 році загальне рівняння стану ідеального газу, що включає як частковість залежність стану газу від температури, виявлену у 1834 році фізиком Б. П. Е. Клапейроном (рівняння Клапейрона-Менделєєва). </vt:lpstr>
      <vt:lpstr>У 1877 році Менделєєв висунув гіпотезу походження нафти з карбідів важких металів, яка, правда, на сьогодні більшістю вчених не приймається; запропонував принцип дробової перегонки при переробці нафти. У 1880 році він висунув ідею підземної газифікації вугілля. Також Менделєєв займався питаннями хімізації сільського господарства, пропагував використання мінеральних добрив, зрошення посушливих земель. Спільно з І. М. Чельцовим брав у 1890–1892 роках участь у розробці бездимного пороху. Дмитро Іванович Менделєєв є автором низки робіт з метрології: він створив точну теорію ваг, розробив найкращі конструкції коромисла і аретира, запропонував найточніші прийоми зважування. Свого часу інтереси Менделєєва були близькі до мінералогії, його колекція мінералів дбайливо зберігається і зараз у Музеї кафедри мінералогії Санкт-Петербурзького університету, а друза гірського кришталю з його столу є одним з найкращих експонатів у вітрині кварцу. Малюнок цієї друзи він помістив у перше видання «Загальної хімії» (1903 рік). Студентська робота Дмитра Менделєєва була присвячена ізоморфізму в мінералах. </vt:lpstr>
      <vt:lpstr>У Санкт-Петербурзі встановлено пам'ятники:  У дворі Технологічного інституту — Московський проспект, 26/49. Скульптор М. Г. Манізер. Пам'ятник відкрито 28 листопада 1928.  У будівлі Палати мір і ваг (нині ВНДІ метрології ім. Д. І. Менделєєва) — Московський проспект, 19. Скульптор І. Я. Гінцбург. Пам'ятник відкритий 2 лютого 1932 року.  У дворі Інституту експериментальної медицини (НІІЕМ СЗО РАМН). Автор І. Ф. Безпалов (1935).  Мозаїчна періодична таблиця елементів. 1935 р., худ. В. А. Фролов. Пам'ятник монументального мистецтва Федерального значення Російської Федерації.  У Москві: Перед входом в будівлю Хімічного факультету МГУ.  На першому поверсі головного корпусу Російського хіміко-технологічного університету  імені Менделєєва.  Також в Росії пам'ятники Д. І. Менделєєву встановлено:  в місті Тобольську в Сибіру.  у селі Верхні Аремзяни Тобольського району Тюменської області.  В Україні пам'ятники є у:  місті Києві, на Проспекті Перемоги, 37 (перед входом в корпус хіміко-технологічного факультету НТУУ «КПІ»). Пам'ятник відкрито в травні 1998 року.  місті Рубіжному Луганської області на вулиці Менделєєва.     </vt:lpstr>
      <vt:lpstr>Презентация PowerPoint</vt:lpstr>
      <vt:lpstr>Помер Дмитро Іванович Менделєєв у лютому 1907 року в Петербурзі від запалення легень.</vt:lpstr>
      <vt:lpstr>Інтернет ресурси:</vt:lpstr>
    </vt:vector>
  </TitlesOfParts>
  <Company>Krokoz™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Менделєєв Дмитро Іванович</dc:title>
  <dc:creator>Annetta</dc:creator>
  <cp:lastModifiedBy>Annetta</cp:lastModifiedBy>
  <cp:revision>17</cp:revision>
  <dcterms:created xsi:type="dcterms:W3CDTF">2014-03-14T13:40:04Z</dcterms:created>
  <dcterms:modified xsi:type="dcterms:W3CDTF">2014-03-16T16:04:14Z</dcterms:modified>
</cp:coreProperties>
</file>