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2"/>
  </p:sldMasterIdLst>
  <p:sldIdLst>
    <p:sldId id="256" r:id="rId3"/>
    <p:sldId id="270" r:id="rId4"/>
    <p:sldId id="271" r:id="rId5"/>
    <p:sldId id="262" r:id="rId6"/>
    <p:sldId id="263" r:id="rId7"/>
    <p:sldId id="268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1144" autoAdjust="0"/>
  </p:normalViewPr>
  <p:slideViewPr>
    <p:cSldViewPr>
      <p:cViewPr>
        <p:scale>
          <a:sx n="90" d="100"/>
          <a:sy n="90" d="100"/>
        </p:scale>
        <p:origin x="-9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Злаки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Рис</c:v>
                </c:pt>
                <c:pt idx="1">
                  <c:v>Пшеница</c:v>
                </c:pt>
                <c:pt idx="2">
                  <c:v>Кукуруза</c:v>
                </c:pt>
                <c:pt idx="3">
                  <c:v>Картофель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0.86000000000000021</c:v>
                </c:pt>
                <c:pt idx="1">
                  <c:v>0.75000000000000022</c:v>
                </c:pt>
                <c:pt idx="2">
                  <c:v>0.7200000000000002</c:v>
                </c:pt>
                <c:pt idx="3">
                  <c:v>0.24000000000000005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20000"/>
        <c:axId val="31993856"/>
      </c:barChart>
      <c:catAx>
        <c:axId val="73120000"/>
        <c:scaling>
          <c:orientation val="minMax"/>
        </c:scaling>
        <c:delete val="0"/>
        <c:axPos val="b"/>
        <c:majorTickMark val="none"/>
        <c:minorTickMark val="none"/>
        <c:tickLblPos val="nextTo"/>
        <c:crossAx val="31993856"/>
        <c:crosses val="autoZero"/>
        <c:auto val="1"/>
        <c:lblAlgn val="ctr"/>
        <c:lblOffset val="100"/>
        <c:noMultiLvlLbl val="0"/>
      </c:catAx>
      <c:valAx>
        <c:axId val="31993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312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E9E-73C1-49A9-AE4E-4714EA0FD64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C6BDCF-0CBE-4C55-8D3C-D121C1016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E9E-73C1-49A9-AE4E-4714EA0FD64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BDCF-0CBE-4C55-8D3C-D121C1016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E9E-73C1-49A9-AE4E-4714EA0FD64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BDCF-0CBE-4C55-8D3C-D121C1016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EA5E9E-73C1-49A9-AE4E-4714EA0FD64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EC6BDCF-0CBE-4C55-8D3C-D121C1016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E9E-73C1-49A9-AE4E-4714EA0FD64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BDCF-0CBE-4C55-8D3C-D121C1016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E9E-73C1-49A9-AE4E-4714EA0FD64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BDCF-0CBE-4C55-8D3C-D121C1016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BDCF-0CBE-4C55-8D3C-D121C1016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E9E-73C1-49A9-AE4E-4714EA0FD64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E9E-73C1-49A9-AE4E-4714EA0FD64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BDCF-0CBE-4C55-8D3C-D121C1016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E9E-73C1-49A9-AE4E-4714EA0FD64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BDCF-0CBE-4C55-8D3C-D121C1016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EA5E9E-73C1-49A9-AE4E-4714EA0FD64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C6BDCF-0CBE-4C55-8D3C-D121C1016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5E9E-73C1-49A9-AE4E-4714EA0FD64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C6BDCF-0CBE-4C55-8D3C-D121C1016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EA5E9E-73C1-49A9-AE4E-4714EA0FD64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EC6BDCF-0CBE-4C55-8D3C-D121C1016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43608" y="980728"/>
            <a:ext cx="6215062" cy="4714875"/>
          </a:xfrm>
          <a:blipFill>
            <a:blip r:embed="rId2" cstate="print"/>
            <a:tile tx="0" ty="0" sx="100000" sy="100000" flip="none" algn="tl"/>
          </a:blipFill>
          <a:ln w="76200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Left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  <a:sp3d prstMaterial="metal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ru-RU" sz="9600" dirty="0" smtClean="0"/>
              <a:t>Крахмал</a:t>
            </a:r>
            <a:r>
              <a:rPr lang="en-US" sz="9600" dirty="0" smtClean="0"/>
              <a:t> </a:t>
            </a:r>
            <a:r>
              <a:rPr lang="en-US" sz="1100" dirty="0" smtClean="0"/>
              <a:t>     </a:t>
            </a:r>
            <a:br>
              <a:rPr lang="en-US" sz="1100" dirty="0" smtClean="0"/>
            </a:br>
            <a:r>
              <a:rPr lang="en-US" sz="6600" dirty="0" smtClean="0"/>
              <a:t>(</a:t>
            </a:r>
            <a:r>
              <a:rPr lang="en-US" sz="6000" dirty="0" smtClean="0"/>
              <a:t>C</a:t>
            </a:r>
            <a:r>
              <a:rPr lang="en-US" sz="6000" baseline="-25000" dirty="0" smtClean="0">
                <a:ea typeface="Calibri"/>
                <a:cs typeface="Times New Roman"/>
              </a:rPr>
              <a:t>6</a:t>
            </a:r>
            <a:r>
              <a:rPr lang="en-US" sz="6000" dirty="0" smtClean="0"/>
              <a:t>H</a:t>
            </a:r>
            <a:r>
              <a:rPr lang="en-US" sz="6000" baseline="-25000" dirty="0" smtClean="0">
                <a:ea typeface="Calibri"/>
                <a:cs typeface="Times New Roman"/>
              </a:rPr>
              <a:t>10</a:t>
            </a:r>
            <a:r>
              <a:rPr lang="en-US" sz="6000" dirty="0" smtClean="0"/>
              <a:t>O</a:t>
            </a:r>
            <a:r>
              <a:rPr lang="en-US" sz="6600" baseline="-25000" dirty="0" smtClean="0"/>
              <a:t>5</a:t>
            </a:r>
            <a:r>
              <a:rPr lang="en-US" sz="6600" dirty="0" smtClean="0"/>
              <a:t>)</a:t>
            </a:r>
            <a:r>
              <a:rPr lang="en-US" sz="6600" baseline="-25000" dirty="0" smtClean="0"/>
              <a:t>n</a:t>
            </a:r>
            <a:r>
              <a:rPr lang="ru-RU" sz="9600" dirty="0"/>
              <a:t/>
            </a:r>
            <a:br>
              <a:rPr lang="ru-RU" sz="9600" dirty="0"/>
            </a:br>
            <a:endParaRPr lang="ru-RU" sz="960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142852"/>
            <a:ext cx="7786742" cy="4000528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Образовавшийся осадок сульфата кальция отфильтровывают, раствор упаривают и выделяют глюкозу. Если гидролиз крахмала не доводить до конца, то образуется смесь декстринов с глюкозой - патока, которую применяют в кондитерской промышленности. Получаемые с помощью крахмала декстрины используются в качестве клея, для загустения красок при нанесении рисунков на ткань.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Крахмал применяют для накрахмаливания белья. Под горячим утюгом происходит частичный гидролиз крахмала и превращение его в декстрины. Последние образуют на ткани плотную пленку, которая придает блеск ткани и предохраняет ее от загрянения.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Крахмал и его производные также применяются при производстве бумаги, текстильных изделий,  в литейном и других производствах, а также в фармацевтической промышленности.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4346" y="4293096"/>
            <a:ext cx="3151836" cy="2293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26051" y="4293096"/>
            <a:ext cx="2498620" cy="228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142852"/>
            <a:ext cx="7929618" cy="50006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Определение крахмала в пище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28728" y="785794"/>
            <a:ext cx="5857916" cy="3602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14282" y="4500570"/>
            <a:ext cx="8572560" cy="207170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Простым способом </a:t>
            </a:r>
            <a:r>
              <a:rPr lang="ru-RU" dirty="0" smtClean="0">
                <a:solidFill>
                  <a:schemeClr val="bg1"/>
                </a:solidFill>
              </a:rPr>
              <a:t>определения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содержания </a:t>
            </a:r>
            <a:r>
              <a:rPr lang="ru-RU" dirty="0">
                <a:solidFill>
                  <a:schemeClr val="bg1"/>
                </a:solidFill>
              </a:rPr>
              <a:t>в пище крахмала является</a:t>
            </a:r>
          </a:p>
          <a:p>
            <a:r>
              <a:rPr lang="ru-RU" dirty="0">
                <a:solidFill>
                  <a:schemeClr val="bg1"/>
                </a:solidFill>
              </a:rPr>
              <a:t>йодный тест.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Молекулы </a:t>
            </a:r>
            <a:r>
              <a:rPr lang="ru-RU" dirty="0">
                <a:solidFill>
                  <a:schemeClr val="bg1"/>
                </a:solidFill>
              </a:rPr>
              <a:t>крахмала имеют форму </a:t>
            </a:r>
            <a:r>
              <a:rPr lang="ru-RU" dirty="0" smtClean="0">
                <a:solidFill>
                  <a:schemeClr val="bg1"/>
                </a:solidFill>
              </a:rPr>
              <a:t>штопора.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Когда </a:t>
            </a:r>
            <a:r>
              <a:rPr lang="ru-RU" dirty="0">
                <a:solidFill>
                  <a:schemeClr val="bg1"/>
                </a:solidFill>
              </a:rPr>
              <a:t>молекула </a:t>
            </a:r>
            <a:r>
              <a:rPr lang="ru-RU" dirty="0" smtClean="0">
                <a:solidFill>
                  <a:schemeClr val="bg1"/>
                </a:solidFill>
              </a:rPr>
              <a:t>крахмала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контактирует 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раствором </a:t>
            </a:r>
            <a:r>
              <a:rPr lang="ru-RU" dirty="0">
                <a:solidFill>
                  <a:schemeClr val="bg1"/>
                </a:solidFill>
              </a:rPr>
              <a:t>йода, ионы йода </a:t>
            </a:r>
            <a:r>
              <a:rPr lang="ru-RU" dirty="0" smtClean="0">
                <a:solidFill>
                  <a:schemeClr val="bg1"/>
                </a:solidFill>
              </a:rPr>
              <a:t>проникают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внутрь </a:t>
            </a:r>
            <a:r>
              <a:rPr lang="ru-RU" dirty="0">
                <a:solidFill>
                  <a:schemeClr val="bg1"/>
                </a:solidFill>
              </a:rPr>
              <a:t>и формируют </a:t>
            </a:r>
            <a:r>
              <a:rPr lang="ru-RU" dirty="0" smtClean="0">
                <a:solidFill>
                  <a:schemeClr val="bg1"/>
                </a:solidFill>
              </a:rPr>
              <a:t>крахмально-полийодный </a:t>
            </a:r>
            <a:r>
              <a:rPr lang="ru-RU" dirty="0">
                <a:solidFill>
                  <a:schemeClr val="bg1"/>
                </a:solidFill>
              </a:rPr>
              <a:t>комплекс. В </a:t>
            </a:r>
            <a:r>
              <a:rPr lang="ru-RU" dirty="0" smtClean="0">
                <a:solidFill>
                  <a:schemeClr val="bg1"/>
                </a:solidFill>
              </a:rPr>
              <a:t>результате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процесса молекула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крахмала окрашивается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голубой цвет.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крахмала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7704856" cy="4680520"/>
          </a:xfrm>
        </p:spPr>
        <p:txBody>
          <a:bodyPr>
            <a:noAutofit/>
          </a:bodyPr>
          <a:lstStyle/>
          <a:p>
            <a:r>
              <a:rPr lang="ru-RU" sz="2000" dirty="0"/>
              <a:t>Крахмал состоит из 2 полисахаридов - амилозы и амилопектина, образованных остатками глюкозы. Экспериментально доказано, что химическая формула крахмала (C6H10O5)n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Установлено, что крахмал состоит не только из линейных молекул, но и из молекул разветвленной структуры. Этим объясняется зернистое строение крахмала. Накапливается в виде зерен, главным образом в клетках семян, луковиц, клубней, а также в листьях и стеблях. Крахмал - белый порошок, нерастворимый в холодной воде. В горячей воде он набухает и образует клейстер.</a:t>
            </a:r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56050"/>
            <a:ext cx="6815137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32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60748"/>
            <a:ext cx="5400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Безвкусный</a:t>
            </a:r>
            <a:r>
              <a:rPr lang="ru-RU" dirty="0"/>
              <a:t>, аморфный порошок белого цвета, нерастворимый в холодной воде; в горячей воде набухает (растворяется), образуя коллоидный раствор — клейстер. Под микроскопом видно, что это зернистый порошок; при сжатии порошка крахмала в руке он издаёт характерный «хруст», вызванный трением частиц.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5544616" cy="6843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Физические свойства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96" y="1268760"/>
            <a:ext cx="3195958" cy="238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Таня\Desktop\kleister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80" y="4077072"/>
            <a:ext cx="3339974" cy="22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13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00100" y="260648"/>
            <a:ext cx="7072362" cy="78581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Пищевое значение</a:t>
            </a:r>
            <a:endParaRPr lang="ru-RU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357158" y="1425730"/>
            <a:ext cx="8358246" cy="171451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желудочном тракте человека и животного крахмал поддаётся гидролизу и превращается в глюкозу, которая усваивается организмом.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Крахмал, как пищевая добавка, используется для загущения многих пищевых продуктов, приготовления киселей, заправок и соусов.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7544" y="3522582"/>
            <a:ext cx="3036599" cy="2859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52837" y="3542999"/>
            <a:ext cx="3709837" cy="278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2910" y="285728"/>
            <a:ext cx="7715304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Биологические свойства</a:t>
            </a:r>
            <a:endParaRPr lang="ru-RU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571472" y="1500174"/>
            <a:ext cx="7929618" cy="192882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Крахмал, являясь одним из продуктов фотосинтеза, широко распространен в природе. Для растений он является запасом питательных веществ и содержится в основном в плодах, семенах и клубнях. Наиболее богато крахмалом зерно злаковых растений: риса (до 86 %), пшеницы (до 75 %), кукурузы (до 72 %), а также клубни картофеля (до 24 %).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89458000"/>
              </p:ext>
            </p:extLst>
          </p:nvPr>
        </p:nvGraphicFramePr>
        <p:xfrm>
          <a:off x="1475656" y="3645024"/>
          <a:ext cx="580984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4348" y="4572008"/>
            <a:ext cx="7715304" cy="200026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Для организма человека крахмал наряду с сахарозой служит основным поставщиком углеводов — одного из важнейших компонентов пищи. Под действием ферментов крахмал гидролизуется до глюкозы, которая окисляется в клетках до углекислого газа и воды с выделением энергии, необходимой для функционирования живого организма.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2910" y="357165"/>
            <a:ext cx="2071702" cy="3046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071802" y="285728"/>
            <a:ext cx="1933575" cy="162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715008" y="785794"/>
            <a:ext cx="2959574" cy="2428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071802" y="2214554"/>
            <a:ext cx="2357454" cy="2160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4348" y="214290"/>
            <a:ext cx="7500990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Модификация крахмала</a:t>
            </a:r>
            <a:endParaRPr lang="ru-RU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395536" y="1052736"/>
            <a:ext cx="8572560" cy="542928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 промышленности превращение крахмала в глюкозу (процесс осахаривания) происходит путём кипячения его на протяжении нескольких часов с разбавленной серной кислотой (каталитическое влияние серной кислоты на осахаривание крахмала было обнаружено в 1811 г. К. С. Кирхгофом). Чтобы из полученного раствора удалить серную кислоту в него добавляют мел, получая из серной кислоты нерастворимый сульфат кальция. Последний отфильтровывают, и вещество выпаривают. Получается густая сладкая масса — крахмальная патока, которая содержит кроме глюкозы значительное количество остальных продуктов гидролиза крахмала.</a:t>
            </a: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Патока используется для приготовления кондитерских изделий и для разнообразных технических целей.</a:t>
            </a: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Если нужно получить чистую глюкозу, то кипячение крахмала ведут дольше, чем достигается более полное превращение его в глюкозу. Полученный после нейтрализации и фильтрования раствор сгущают, пока из него не начнут выпадать кристаллы глюкозы. Также в настоящее время гидролиз крахмала производят ферментативно, с использованием альфа-амилазы для получения декстринов различной длины, и глюкоамилазы − для дальнейшего их гидролиза с получением глюкозы.</a:t>
            </a:r>
          </a:p>
          <a:p>
            <a:pPr algn="ctr"/>
            <a:endParaRPr lang="ru-RU" sz="1100" dirty="0" smtClean="0">
              <a:solidFill>
                <a:schemeClr val="tx1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7158" y="285728"/>
            <a:ext cx="8358246" cy="271464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При нагревании сухого крахмала до 200—250°С происходит частичное его разложение и получается смесь менее сложных чем крахмал полисахаридов (декстрин и другие).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Физическое изменение позволяет получать крахмал с высокой способностью удерживать влагу, что в свою очередь придает конечному продукту желаемую консистенцию. Модифицированный крахмал не имеет никакого отношения к генномодифицированным организмам, так как не изменен на генном уровне.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71934" y="3214686"/>
            <a:ext cx="4286280" cy="3222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357158" y="3500438"/>
            <a:ext cx="3429024" cy="242889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Модифицированный крахмал</a:t>
            </a:r>
            <a:endParaRPr lang="ru-RU" sz="200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85852" y="214290"/>
            <a:ext cx="6572296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Применение крахмала.</a:t>
            </a:r>
            <a:endParaRPr lang="ru-RU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357158" y="1000108"/>
            <a:ext cx="8215370" cy="378621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Крахмал - основная часть важнейших продуктов питания: муки (75 - 80%), картофеля (25%), саго и др. Энергетическая ценность около 16,8 кДж/г.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Он является ценным питательным продуктом. Чтобы облегчить его усвоение, содержащие крахмал продукты подвергают действию высокой температуры, то есть картофель варят, хлеб пекут. В этих условиях происходит частичный гидролиз крахмала и образуются декстрины, растворимые в воде. Декстрины в пищеварительном тракте подвергаются дальнейшему гидролизу до глюкозы, которая усваивается организмом. Избыток глюкозы превращается в гликоген (животный крахмал). Состав гликогена такой же, как у крахмала, - </a:t>
            </a:r>
            <a:r>
              <a:rPr lang="ru-RU" sz="1600" dirty="0">
                <a:solidFill>
                  <a:schemeClr val="bg1"/>
                </a:solidFill>
              </a:rPr>
              <a:t>(C</a:t>
            </a:r>
            <a:r>
              <a:rPr lang="ru-RU" sz="1600" baseline="-25000" dirty="0">
                <a:solidFill>
                  <a:schemeClr val="bg1"/>
                </a:solidFill>
              </a:rPr>
              <a:t>6</a:t>
            </a:r>
            <a:r>
              <a:rPr lang="ru-RU" sz="1600" dirty="0">
                <a:solidFill>
                  <a:schemeClr val="bg1"/>
                </a:solidFill>
              </a:rPr>
              <a:t>H</a:t>
            </a:r>
            <a:r>
              <a:rPr lang="ru-RU" sz="1600" baseline="-25000" dirty="0">
                <a:solidFill>
                  <a:schemeClr val="bg1"/>
                </a:solidFill>
              </a:rPr>
              <a:t>10</a:t>
            </a:r>
            <a:r>
              <a:rPr lang="ru-RU" sz="1600" dirty="0">
                <a:solidFill>
                  <a:schemeClr val="bg1"/>
                </a:solidFill>
              </a:rPr>
              <a:t>O5)</a:t>
            </a:r>
            <a:r>
              <a:rPr lang="ru-RU" sz="1600" baseline="-25000" dirty="0">
                <a:solidFill>
                  <a:schemeClr val="bg1"/>
                </a:solidFill>
              </a:rPr>
              <a:t>n</a:t>
            </a:r>
            <a:r>
              <a:rPr lang="en-US" sz="1600" baseline="-250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, но его молекулы более разветвленные. Особенно много гликогена содержится в печени (до 10%). В организме гликоген является резервным веществом, которое превращается в глюкозу по мере ее расходования в клетках.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 промышленности крахмал путем гидролиза превращают в патоку и глюкозу. Для этого его нагревают с разбавленной серной кислотой, избыток которой затем нейтрализуют мелом.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4348" y="5072074"/>
            <a:ext cx="7844173" cy="114300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2009-09-07T19:40:42Z</outs:dateTime>
      <outs:isPinned>true</outs:isPinned>
    </outs:relatedDate>
    <outs:relatedDate>
      <outs:type>2</outs:type>
      <outs:displayName>Created</outs:displayName>
      <outs:dateTime>2009-09-05T12:48:59Z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Andy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Andy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045F7ED5-8C8B-442C-8922-B7E7C50DE3ED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256</TotalTime>
  <Words>857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     Крахмал       (C6H10O5)n </vt:lpstr>
      <vt:lpstr>Строение крахмала</vt:lpstr>
      <vt:lpstr>Физические свойства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Крахмал (C6H10O5)n</dc:title>
  <dc:creator>Andy</dc:creator>
  <cp:lastModifiedBy>Таня</cp:lastModifiedBy>
  <cp:revision>27</cp:revision>
  <dcterms:created xsi:type="dcterms:W3CDTF">2009-09-05T12:48:59Z</dcterms:created>
  <dcterms:modified xsi:type="dcterms:W3CDTF">2014-06-02T13:33:24Z</dcterms:modified>
</cp:coreProperties>
</file>