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2428BB1-28DA-4A2F-AAAB-93ABAB1DD1B0}">
          <p14:sldIdLst>
            <p14:sldId id="256"/>
            <p14:sldId id="257"/>
            <p14:sldId id="258"/>
            <p14:sldId id="259"/>
          </p14:sldIdLst>
        </p14:section>
        <p14:section name="Раздел без заголовка" id="{75587A84-0A9D-4BBC-87F0-D39FF5C83C69}">
          <p14:sldIdLst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559" autoAdjust="0"/>
    <p:restoredTop sz="86323" autoAdjust="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128D60-01BC-425E-B254-C776E328312B}" type="doc">
      <dgm:prSet loTypeId="urn:microsoft.com/office/officeart/2005/8/layout/vList2" loCatId="list" qsTypeId="urn:microsoft.com/office/officeart/2005/8/quickstyle/3d9" qsCatId="3D" csTypeId="urn:microsoft.com/office/officeart/2005/8/colors/accent3_2" csCatId="accent3"/>
      <dgm:spPr/>
      <dgm:t>
        <a:bodyPr/>
        <a:lstStyle/>
        <a:p>
          <a:endParaRPr lang="ru-RU"/>
        </a:p>
      </dgm:t>
    </dgm:pt>
    <dgm:pt modelId="{0F106D6A-5140-4537-B2BE-30CC108BA873}">
      <dgm:prSet/>
      <dgm:spPr/>
      <dgm:t>
        <a:bodyPr/>
        <a:lstStyle/>
        <a:p>
          <a:pPr rtl="0"/>
          <a:r>
            <a:rPr lang="ru-RU" i="1" smtClean="0"/>
            <a:t>Сплави алюмінію відрізняються малою щільністю, підвищеною корозійною стійкістю і високими технологічними властивостями: високою тепло- та електропровідністю, жароміцністю і пластичністю.</a:t>
          </a:r>
          <a:endParaRPr lang="ru-RU"/>
        </a:p>
      </dgm:t>
    </dgm:pt>
    <dgm:pt modelId="{B944A3FD-4E8C-4D51-866B-EF793298C7BB}" type="parTrans" cxnId="{7DF5AC61-E031-4A66-95AF-8ADCD275E318}">
      <dgm:prSet/>
      <dgm:spPr/>
      <dgm:t>
        <a:bodyPr/>
        <a:lstStyle/>
        <a:p>
          <a:endParaRPr lang="ru-RU"/>
        </a:p>
      </dgm:t>
    </dgm:pt>
    <dgm:pt modelId="{E9E2417D-A232-4DB0-B5CD-8CA2DDF1C0FC}" type="sibTrans" cxnId="{7DF5AC61-E031-4A66-95AF-8ADCD275E318}">
      <dgm:prSet/>
      <dgm:spPr/>
      <dgm:t>
        <a:bodyPr/>
        <a:lstStyle/>
        <a:p>
          <a:endParaRPr lang="ru-RU"/>
        </a:p>
      </dgm:t>
    </dgm:pt>
    <dgm:pt modelId="{6E20B503-27ED-4113-B23E-55878C225E30}" type="pres">
      <dgm:prSet presAssocID="{12128D60-01BC-425E-B254-C776E328312B}" presName="linear" presStyleCnt="0">
        <dgm:presLayoutVars>
          <dgm:animLvl val="lvl"/>
          <dgm:resizeHandles val="exact"/>
        </dgm:presLayoutVars>
      </dgm:prSet>
      <dgm:spPr/>
    </dgm:pt>
    <dgm:pt modelId="{7C9CFACC-E7B4-4978-8BBB-D2400752B049}" type="pres">
      <dgm:prSet presAssocID="{0F106D6A-5140-4537-B2BE-30CC108BA873}" presName="parentText" presStyleLbl="node1" presStyleIdx="0" presStyleCnt="1" custLinFactNeighborX="4220" custLinFactNeighborY="-2674">
        <dgm:presLayoutVars>
          <dgm:chMax val="0"/>
          <dgm:bulletEnabled val="1"/>
        </dgm:presLayoutVars>
      </dgm:prSet>
      <dgm:spPr/>
    </dgm:pt>
  </dgm:ptLst>
  <dgm:cxnLst>
    <dgm:cxn modelId="{7DF5AC61-E031-4A66-95AF-8ADCD275E318}" srcId="{12128D60-01BC-425E-B254-C776E328312B}" destId="{0F106D6A-5140-4537-B2BE-30CC108BA873}" srcOrd="0" destOrd="0" parTransId="{B944A3FD-4E8C-4D51-866B-EF793298C7BB}" sibTransId="{E9E2417D-A232-4DB0-B5CD-8CA2DDF1C0FC}"/>
    <dgm:cxn modelId="{01F7173A-E8B2-416F-9913-70CF9081258C}" type="presOf" srcId="{12128D60-01BC-425E-B254-C776E328312B}" destId="{6E20B503-27ED-4113-B23E-55878C225E30}" srcOrd="0" destOrd="0" presId="urn:microsoft.com/office/officeart/2005/8/layout/vList2"/>
    <dgm:cxn modelId="{78C35000-4398-4A53-80A7-CC2F36E0A45F}" type="presOf" srcId="{0F106D6A-5140-4537-B2BE-30CC108BA873}" destId="{7C9CFACC-E7B4-4978-8BBB-D2400752B049}" srcOrd="0" destOrd="0" presId="urn:microsoft.com/office/officeart/2005/8/layout/vList2"/>
    <dgm:cxn modelId="{96198A0A-83FD-4B0F-9BD5-016BF0848D48}" type="presParOf" srcId="{6E20B503-27ED-4113-B23E-55878C225E30}" destId="{7C9CFACC-E7B4-4978-8BBB-D2400752B0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4D234B-6160-4214-8720-B3FEFC58B97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B92133-8666-441E-8BB3-A8190F6B9083}">
      <dgm:prSet custT="1"/>
      <dgm:spPr/>
      <dgm:t>
        <a:bodyPr anchor="t"/>
        <a:lstStyle/>
        <a:p>
          <a:pPr rtl="0"/>
          <a:r>
            <a:rPr lang="ru-RU" sz="1800" b="1" dirty="0" err="1" smtClean="0">
              <a:solidFill>
                <a:schemeClr val="tx1"/>
              </a:solidFill>
            </a:rPr>
            <a:t>Сплави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800" b="1" dirty="0" err="1" smtClean="0">
              <a:solidFill>
                <a:schemeClr val="tx1"/>
              </a:solidFill>
            </a:rPr>
            <a:t>алюмінію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800" b="1" dirty="0" err="1" smtClean="0">
              <a:solidFill>
                <a:schemeClr val="tx1"/>
              </a:solidFill>
            </a:rPr>
            <a:t>застосовуються</a:t>
          </a:r>
          <a:r>
            <a:rPr lang="ru-RU" sz="1800" b="1" dirty="0" smtClean="0">
              <a:solidFill>
                <a:schemeClr val="tx1"/>
              </a:solidFill>
            </a:rPr>
            <a:t> в </a:t>
          </a:r>
          <a:r>
            <a:rPr lang="ru-RU" sz="1800" b="1" dirty="0" err="1" smtClean="0">
              <a:solidFill>
                <a:schemeClr val="tx1"/>
              </a:solidFill>
            </a:rPr>
            <a:t>будівництві</a:t>
          </a:r>
          <a:r>
            <a:rPr lang="ru-RU" sz="1800" b="1" dirty="0" smtClean="0">
              <a:solidFill>
                <a:schemeClr val="tx1"/>
              </a:solidFill>
            </a:rPr>
            <a:t> та </a:t>
          </a:r>
          <a:r>
            <a:rPr lang="ru-RU" sz="1800" b="1" dirty="0" err="1" smtClean="0">
              <a:solidFill>
                <a:schemeClr val="tx1"/>
              </a:solidFill>
            </a:rPr>
            <a:t>архітектурі</a:t>
          </a:r>
          <a:r>
            <a:rPr lang="ru-RU" sz="1800" b="1" dirty="0" smtClean="0">
              <a:solidFill>
                <a:schemeClr val="tx1"/>
              </a:solidFill>
            </a:rPr>
            <a:t>, в </a:t>
          </a:r>
          <a:r>
            <a:rPr lang="ru-RU" sz="1800" b="1" dirty="0" err="1" smtClean="0">
              <a:solidFill>
                <a:schemeClr val="tx1"/>
              </a:solidFill>
            </a:rPr>
            <a:t>автомобілебудува-нні</a:t>
          </a:r>
          <a:r>
            <a:rPr lang="ru-RU" sz="1800" b="1" dirty="0" smtClean="0">
              <a:solidFill>
                <a:schemeClr val="tx1"/>
              </a:solidFill>
            </a:rPr>
            <a:t>, в </a:t>
          </a:r>
          <a:r>
            <a:rPr lang="ru-RU" sz="1800" b="1" dirty="0" err="1" smtClean="0">
              <a:solidFill>
                <a:schemeClr val="tx1"/>
              </a:solidFill>
            </a:rPr>
            <a:t>суднобудуванні</a:t>
          </a:r>
          <a:r>
            <a:rPr lang="ru-RU" sz="1800" b="1" dirty="0" smtClean="0">
              <a:solidFill>
                <a:schemeClr val="tx1"/>
              </a:solidFill>
            </a:rPr>
            <a:t>, </a:t>
          </a:r>
          <a:r>
            <a:rPr lang="ru-RU" sz="1800" b="1" dirty="0" err="1" smtClean="0">
              <a:solidFill>
                <a:schemeClr val="tx1"/>
              </a:solidFill>
            </a:rPr>
            <a:t>авіаційній</a:t>
          </a:r>
          <a:r>
            <a:rPr lang="ru-RU" sz="1800" b="1" dirty="0" smtClean="0">
              <a:solidFill>
                <a:schemeClr val="tx1"/>
              </a:solidFill>
            </a:rPr>
            <a:t> і </a:t>
          </a:r>
          <a:r>
            <a:rPr lang="ru-RU" sz="1800" b="1" dirty="0" err="1" smtClean="0">
              <a:solidFill>
                <a:schemeClr val="tx1"/>
              </a:solidFill>
            </a:rPr>
            <a:t>космічній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800" b="1" dirty="0" err="1" smtClean="0">
              <a:solidFill>
                <a:schemeClr val="tx1"/>
              </a:solidFill>
            </a:rPr>
            <a:t>техніці</a:t>
          </a:r>
          <a:r>
            <a:rPr lang="ru-RU" sz="1800" b="1" dirty="0" smtClean="0">
              <a:solidFill>
                <a:schemeClr val="tx1"/>
              </a:solidFill>
            </a:rPr>
            <a:t>.</a:t>
          </a:r>
          <a:endParaRPr lang="ru-RU" sz="1800" b="1" dirty="0">
            <a:solidFill>
              <a:schemeClr val="tx1"/>
            </a:solidFill>
          </a:endParaRPr>
        </a:p>
      </dgm:t>
    </dgm:pt>
    <dgm:pt modelId="{3D0B25DA-E3E5-449B-A4B4-8DAB61CD540F}" type="parTrans" cxnId="{D46B2240-CAE3-4E7A-B7A5-49042EAC73D5}">
      <dgm:prSet/>
      <dgm:spPr/>
      <dgm:t>
        <a:bodyPr/>
        <a:lstStyle/>
        <a:p>
          <a:endParaRPr lang="ru-RU"/>
        </a:p>
      </dgm:t>
    </dgm:pt>
    <dgm:pt modelId="{AC5B7ABF-ADEF-40D6-B718-4732FEDB5942}" type="sibTrans" cxnId="{D46B2240-CAE3-4E7A-B7A5-49042EAC73D5}">
      <dgm:prSet/>
      <dgm:spPr/>
      <dgm:t>
        <a:bodyPr/>
        <a:lstStyle/>
        <a:p>
          <a:endParaRPr lang="ru-RU"/>
        </a:p>
      </dgm:t>
    </dgm:pt>
    <dgm:pt modelId="{C4E76C4C-46BC-4836-82D0-E068B3369A22}">
      <dgm:prSet custT="1"/>
      <dgm:spPr/>
      <dgm:t>
        <a:bodyPr/>
        <a:lstStyle/>
        <a:p>
          <a:pPr rtl="0"/>
          <a:r>
            <a:rPr lang="ru-RU" sz="1800" b="1" dirty="0" err="1" smtClean="0"/>
            <a:t>Ливарні</a:t>
          </a:r>
          <a:r>
            <a:rPr lang="ru-RU" sz="1800" b="1" dirty="0" smtClean="0"/>
            <a:t> </a:t>
          </a:r>
          <a:r>
            <a:rPr lang="ru-RU" sz="1800" b="1" dirty="0" err="1" smtClean="0"/>
            <a:t>алюмінієві</a:t>
          </a:r>
          <a:r>
            <a:rPr lang="ru-RU" sz="1800" b="1" dirty="0" smtClean="0"/>
            <a:t> </a:t>
          </a:r>
          <a:r>
            <a:rPr lang="ru-RU" sz="1800" b="1" dirty="0" err="1" smtClean="0"/>
            <a:t>сплави</a:t>
          </a:r>
          <a:r>
            <a:rPr lang="ru-RU" sz="1800" b="1" dirty="0" smtClean="0"/>
            <a:t> </a:t>
          </a:r>
          <a:r>
            <a:rPr lang="ru-RU" sz="1800" b="1" dirty="0" err="1" smtClean="0"/>
            <a:t>застосовуються</a:t>
          </a:r>
          <a:r>
            <a:rPr lang="ru-RU" sz="1800" b="1" dirty="0" smtClean="0"/>
            <a:t> у </a:t>
          </a:r>
          <a:r>
            <a:rPr lang="ru-RU" sz="1800" b="1" dirty="0" err="1" smtClean="0"/>
            <a:t>вигляді</a:t>
          </a:r>
          <a:r>
            <a:rPr lang="ru-RU" sz="1800" b="1" dirty="0" smtClean="0"/>
            <a:t> </a:t>
          </a:r>
          <a:r>
            <a:rPr lang="ru-RU" sz="1800" b="1" dirty="0" err="1" smtClean="0"/>
            <a:t>відливань</a:t>
          </a:r>
          <a:r>
            <a:rPr lang="ru-RU" sz="1800" b="1" dirty="0" smtClean="0"/>
            <a:t> в </a:t>
          </a:r>
          <a:r>
            <a:rPr lang="ru-RU" sz="1800" b="1" dirty="0" err="1" smtClean="0"/>
            <a:t>машинобудуванні</a:t>
          </a:r>
          <a:r>
            <a:rPr lang="ru-RU" sz="1800" b="1" dirty="0" smtClean="0"/>
            <a:t>; </a:t>
          </a:r>
          <a:r>
            <a:rPr lang="ru-RU" sz="1800" b="1" dirty="0" err="1" smtClean="0"/>
            <a:t>деформовані</a:t>
          </a:r>
          <a:r>
            <a:rPr lang="ru-RU" sz="1800" b="1" dirty="0" smtClean="0"/>
            <a:t> - в </a:t>
          </a:r>
          <a:r>
            <a:rPr lang="ru-RU" sz="1800" b="1" dirty="0" err="1" smtClean="0"/>
            <a:t>будівництві</a:t>
          </a:r>
          <a:r>
            <a:rPr lang="ru-RU" sz="1800" b="1" dirty="0" smtClean="0"/>
            <a:t> і в </a:t>
          </a:r>
          <a:r>
            <a:rPr lang="ru-RU" sz="1800" b="1" dirty="0" err="1" smtClean="0"/>
            <a:t>інших</a:t>
          </a:r>
          <a:r>
            <a:rPr lang="ru-RU" sz="1800" b="1" dirty="0" smtClean="0"/>
            <a:t> </a:t>
          </a:r>
          <a:r>
            <a:rPr lang="ru-RU" sz="1800" b="1" dirty="0" err="1" smtClean="0"/>
            <a:t>галузях</a:t>
          </a:r>
          <a:r>
            <a:rPr lang="ru-RU" sz="1800" b="1" dirty="0" smtClean="0"/>
            <a:t> народного </a:t>
          </a:r>
          <a:r>
            <a:rPr lang="ru-RU" sz="1800" b="1" dirty="0" err="1" smtClean="0"/>
            <a:t>господарства</a:t>
          </a:r>
          <a:r>
            <a:rPr lang="ru-RU" sz="1800" b="1" dirty="0" smtClean="0"/>
            <a:t>, для </a:t>
          </a:r>
          <a:r>
            <a:rPr lang="ru-RU" sz="1800" b="1" dirty="0" err="1" smtClean="0"/>
            <a:t>виготовлення</a:t>
          </a:r>
          <a:r>
            <a:rPr lang="ru-RU" sz="1800" b="1" dirty="0" smtClean="0"/>
            <a:t> </a:t>
          </a:r>
          <a:r>
            <a:rPr lang="ru-RU" sz="1800" b="1" dirty="0" err="1" smtClean="0"/>
            <a:t>різних</a:t>
          </a:r>
          <a:r>
            <a:rPr lang="ru-RU" sz="1800" b="1" dirty="0" smtClean="0"/>
            <a:t> </a:t>
          </a:r>
          <a:r>
            <a:rPr lang="ru-RU" sz="1800" b="1" dirty="0" err="1" smtClean="0"/>
            <a:t>профілів</a:t>
          </a:r>
          <a:r>
            <a:rPr lang="ru-RU" sz="1800" b="1" dirty="0" smtClean="0"/>
            <a:t> і </a:t>
          </a:r>
          <a:r>
            <a:rPr lang="ru-RU" sz="1800" b="1" dirty="0" err="1" smtClean="0"/>
            <a:t>листів</a:t>
          </a:r>
          <a:r>
            <a:rPr lang="ru-RU" sz="1800" b="1" dirty="0" smtClean="0"/>
            <a:t> шляхом </a:t>
          </a:r>
          <a:r>
            <a:rPr lang="ru-RU" sz="1800" b="1" dirty="0" err="1" smtClean="0"/>
            <a:t>пластичних</a:t>
          </a:r>
          <a:r>
            <a:rPr lang="ru-RU" sz="1800" b="1" dirty="0" smtClean="0"/>
            <a:t> </a:t>
          </a:r>
          <a:r>
            <a:rPr lang="ru-RU" sz="1800" b="1" dirty="0" err="1" smtClean="0"/>
            <a:t>деформацій</a:t>
          </a:r>
          <a:r>
            <a:rPr lang="ru-RU" sz="1800" b="1" dirty="0" smtClean="0"/>
            <a:t>.</a:t>
          </a:r>
          <a:endParaRPr lang="ru-RU" sz="1800" b="1" dirty="0"/>
        </a:p>
      </dgm:t>
    </dgm:pt>
    <dgm:pt modelId="{671AF097-C554-428F-B073-6A9E00C0AF7C}" type="parTrans" cxnId="{B7930795-F1E2-47C6-A4A7-2FCA3EB387D4}">
      <dgm:prSet/>
      <dgm:spPr/>
      <dgm:t>
        <a:bodyPr/>
        <a:lstStyle/>
        <a:p>
          <a:endParaRPr lang="ru-RU"/>
        </a:p>
      </dgm:t>
    </dgm:pt>
    <dgm:pt modelId="{3903A8AB-B7AA-4F71-AC45-6F6C20388F52}" type="sibTrans" cxnId="{B7930795-F1E2-47C6-A4A7-2FCA3EB387D4}">
      <dgm:prSet/>
      <dgm:spPr/>
      <dgm:t>
        <a:bodyPr/>
        <a:lstStyle/>
        <a:p>
          <a:endParaRPr lang="ru-RU"/>
        </a:p>
      </dgm:t>
    </dgm:pt>
    <dgm:pt modelId="{66883AF8-7F7D-428E-8FA2-6F414CA76867}" type="pres">
      <dgm:prSet presAssocID="{C14D234B-6160-4214-8720-B3FEFC58B97F}" presName="compositeShape" presStyleCnt="0">
        <dgm:presLayoutVars>
          <dgm:chMax val="7"/>
          <dgm:dir/>
          <dgm:resizeHandles val="exact"/>
        </dgm:presLayoutVars>
      </dgm:prSet>
      <dgm:spPr/>
    </dgm:pt>
    <dgm:pt modelId="{5F4CF4F1-5AF5-4B12-B68D-50700EB59AC5}" type="pres">
      <dgm:prSet presAssocID="{E5B92133-8666-441E-8BB3-A8190F6B9083}" presName="circ1" presStyleLbl="vennNode1" presStyleIdx="0" presStyleCnt="2" custScaleX="151051" custScaleY="144337" custLinFactNeighborX="21680" custLinFactNeighborY="-54446"/>
      <dgm:spPr/>
      <dgm:t>
        <a:bodyPr/>
        <a:lstStyle/>
        <a:p>
          <a:endParaRPr lang="ru-RU"/>
        </a:p>
      </dgm:t>
    </dgm:pt>
    <dgm:pt modelId="{6D454107-F538-47E1-9635-80C2EAEFA414}" type="pres">
      <dgm:prSet presAssocID="{E5B92133-8666-441E-8BB3-A8190F6B908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0D87D-52D0-4D09-9798-53FB68876ADE}" type="pres">
      <dgm:prSet presAssocID="{C4E76C4C-46BC-4836-82D0-E068B3369A22}" presName="circ2" presStyleLbl="vennNode1" presStyleIdx="1" presStyleCnt="2" custScaleX="155958" custScaleY="146986" custLinFactNeighborX="1053" custLinFactNeighborY="54938"/>
      <dgm:spPr/>
    </dgm:pt>
    <dgm:pt modelId="{B122C0C6-7CD0-43ED-8C52-3FA39D7D2374}" type="pres">
      <dgm:prSet presAssocID="{C4E76C4C-46BC-4836-82D0-E068B3369A2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2741138-FBDE-4E44-8F7F-C99E017337DB}" type="presOf" srcId="{C4E76C4C-46BC-4836-82D0-E068B3369A22}" destId="{8440D87D-52D0-4D09-9798-53FB68876ADE}" srcOrd="0" destOrd="0" presId="urn:microsoft.com/office/officeart/2005/8/layout/venn1"/>
    <dgm:cxn modelId="{C463E275-7D13-4081-8B6D-5C892851AD06}" type="presOf" srcId="{C14D234B-6160-4214-8720-B3FEFC58B97F}" destId="{66883AF8-7F7D-428E-8FA2-6F414CA76867}" srcOrd="0" destOrd="0" presId="urn:microsoft.com/office/officeart/2005/8/layout/venn1"/>
    <dgm:cxn modelId="{D46B2240-CAE3-4E7A-B7A5-49042EAC73D5}" srcId="{C14D234B-6160-4214-8720-B3FEFC58B97F}" destId="{E5B92133-8666-441E-8BB3-A8190F6B9083}" srcOrd="0" destOrd="0" parTransId="{3D0B25DA-E3E5-449B-A4B4-8DAB61CD540F}" sibTransId="{AC5B7ABF-ADEF-40D6-B718-4732FEDB5942}"/>
    <dgm:cxn modelId="{E49F2866-05E9-4D4C-9D7B-29A42648F2A7}" type="presOf" srcId="{C4E76C4C-46BC-4836-82D0-E068B3369A22}" destId="{B122C0C6-7CD0-43ED-8C52-3FA39D7D2374}" srcOrd="1" destOrd="0" presId="urn:microsoft.com/office/officeart/2005/8/layout/venn1"/>
    <dgm:cxn modelId="{556C6D9B-A23F-4B0C-BC42-905EB5BA13FF}" type="presOf" srcId="{E5B92133-8666-441E-8BB3-A8190F6B9083}" destId="{6D454107-F538-47E1-9635-80C2EAEFA414}" srcOrd="1" destOrd="0" presId="urn:microsoft.com/office/officeart/2005/8/layout/venn1"/>
    <dgm:cxn modelId="{B7930795-F1E2-47C6-A4A7-2FCA3EB387D4}" srcId="{C14D234B-6160-4214-8720-B3FEFC58B97F}" destId="{C4E76C4C-46BC-4836-82D0-E068B3369A22}" srcOrd="1" destOrd="0" parTransId="{671AF097-C554-428F-B073-6A9E00C0AF7C}" sibTransId="{3903A8AB-B7AA-4F71-AC45-6F6C20388F52}"/>
    <dgm:cxn modelId="{963AFEDE-A984-4491-ACEE-A535FA2698CB}" type="presOf" srcId="{E5B92133-8666-441E-8BB3-A8190F6B9083}" destId="{5F4CF4F1-5AF5-4B12-B68D-50700EB59AC5}" srcOrd="0" destOrd="0" presId="urn:microsoft.com/office/officeart/2005/8/layout/venn1"/>
    <dgm:cxn modelId="{DE854901-615C-4616-9B6D-FA11D940B380}" type="presParOf" srcId="{66883AF8-7F7D-428E-8FA2-6F414CA76867}" destId="{5F4CF4F1-5AF5-4B12-B68D-50700EB59AC5}" srcOrd="0" destOrd="0" presId="urn:microsoft.com/office/officeart/2005/8/layout/venn1"/>
    <dgm:cxn modelId="{5E0BD73B-B1B4-4B52-BAAD-70665CE51E26}" type="presParOf" srcId="{66883AF8-7F7D-428E-8FA2-6F414CA76867}" destId="{6D454107-F538-47E1-9635-80C2EAEFA414}" srcOrd="1" destOrd="0" presId="urn:microsoft.com/office/officeart/2005/8/layout/venn1"/>
    <dgm:cxn modelId="{E2595EBA-C6DB-49F0-A391-ACC0B3BF8428}" type="presParOf" srcId="{66883AF8-7F7D-428E-8FA2-6F414CA76867}" destId="{8440D87D-52D0-4D09-9798-53FB68876ADE}" srcOrd="2" destOrd="0" presId="urn:microsoft.com/office/officeart/2005/8/layout/venn1"/>
    <dgm:cxn modelId="{AB15546B-AE03-4E72-BED6-34EA3D35FF29}" type="presParOf" srcId="{66883AF8-7F7D-428E-8FA2-6F414CA76867}" destId="{B122C0C6-7CD0-43ED-8C52-3FA39D7D2374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CFACC-E7B4-4978-8BBB-D2400752B049}">
      <dsp:nvSpPr>
        <dsp:cNvPr id="0" name=""/>
        <dsp:cNvSpPr/>
      </dsp:nvSpPr>
      <dsp:spPr>
        <a:xfrm>
          <a:off x="0" y="144013"/>
          <a:ext cx="8325132" cy="2597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p3d extrusionH="28000" prstMaterial="matte"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i="1" kern="1200" smtClean="0"/>
            <a:t>Сплави алюмінію відрізняються малою щільністю, підвищеною корозійною стійкістю і високими технологічними властивостями: високою тепло- та електропровідністю, жароміцністю і пластичністю.</a:t>
          </a:r>
          <a:endParaRPr lang="ru-RU" sz="3000" kern="1200"/>
        </a:p>
      </dsp:txBody>
      <dsp:txXfrm>
        <a:off x="126795" y="270808"/>
        <a:ext cx="8071542" cy="23438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CF4F1-5AF5-4B12-B68D-50700EB59AC5}">
      <dsp:nvSpPr>
        <dsp:cNvPr id="0" name=""/>
        <dsp:cNvSpPr/>
      </dsp:nvSpPr>
      <dsp:spPr>
        <a:xfrm>
          <a:off x="-24208" y="0"/>
          <a:ext cx="3591391" cy="34317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1"/>
              </a:solidFill>
            </a:rPr>
            <a:t>Сплави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алюмінію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застосовуються</a:t>
          </a:r>
          <a:r>
            <a:rPr lang="ru-RU" sz="1800" b="1" kern="1200" dirty="0" smtClean="0">
              <a:solidFill>
                <a:schemeClr val="tx1"/>
              </a:solidFill>
            </a:rPr>
            <a:t> в </a:t>
          </a:r>
          <a:r>
            <a:rPr lang="ru-RU" sz="1800" b="1" kern="1200" dirty="0" err="1" smtClean="0">
              <a:solidFill>
                <a:schemeClr val="tx1"/>
              </a:solidFill>
            </a:rPr>
            <a:t>будівництві</a:t>
          </a:r>
          <a:r>
            <a:rPr lang="ru-RU" sz="1800" b="1" kern="1200" dirty="0" smtClean="0">
              <a:solidFill>
                <a:schemeClr val="tx1"/>
              </a:solidFill>
            </a:rPr>
            <a:t> та </a:t>
          </a:r>
          <a:r>
            <a:rPr lang="ru-RU" sz="1800" b="1" kern="1200" dirty="0" err="1" smtClean="0">
              <a:solidFill>
                <a:schemeClr val="tx1"/>
              </a:solidFill>
            </a:rPr>
            <a:t>архітектурі</a:t>
          </a:r>
          <a:r>
            <a:rPr lang="ru-RU" sz="1800" b="1" kern="1200" dirty="0" smtClean="0">
              <a:solidFill>
                <a:schemeClr val="tx1"/>
              </a:solidFill>
            </a:rPr>
            <a:t>, в </a:t>
          </a:r>
          <a:r>
            <a:rPr lang="ru-RU" sz="1800" b="1" kern="1200" dirty="0" err="1" smtClean="0">
              <a:solidFill>
                <a:schemeClr val="tx1"/>
              </a:solidFill>
            </a:rPr>
            <a:t>автомобілебудува-нні</a:t>
          </a:r>
          <a:r>
            <a:rPr lang="ru-RU" sz="1800" b="1" kern="1200" dirty="0" smtClean="0">
              <a:solidFill>
                <a:schemeClr val="tx1"/>
              </a:solidFill>
            </a:rPr>
            <a:t>, в </a:t>
          </a:r>
          <a:r>
            <a:rPr lang="ru-RU" sz="1800" b="1" kern="1200" dirty="0" err="1" smtClean="0">
              <a:solidFill>
                <a:schemeClr val="tx1"/>
              </a:solidFill>
            </a:rPr>
            <a:t>суднобудуванні</a:t>
          </a:r>
          <a:r>
            <a:rPr lang="ru-RU" sz="1800" b="1" kern="1200" dirty="0" smtClean="0">
              <a:solidFill>
                <a:schemeClr val="tx1"/>
              </a:solidFill>
            </a:rPr>
            <a:t>, </a:t>
          </a:r>
          <a:r>
            <a:rPr lang="ru-RU" sz="1800" b="1" kern="1200" dirty="0" err="1" smtClean="0">
              <a:solidFill>
                <a:schemeClr val="tx1"/>
              </a:solidFill>
            </a:rPr>
            <a:t>авіаційній</a:t>
          </a:r>
          <a:r>
            <a:rPr lang="ru-RU" sz="1800" b="1" kern="1200" dirty="0" smtClean="0">
              <a:solidFill>
                <a:schemeClr val="tx1"/>
              </a:solidFill>
            </a:rPr>
            <a:t> і </a:t>
          </a:r>
          <a:r>
            <a:rPr lang="ru-RU" sz="1800" b="1" kern="1200" dirty="0" err="1" smtClean="0">
              <a:solidFill>
                <a:schemeClr val="tx1"/>
              </a:solidFill>
            </a:rPr>
            <a:t>космічній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техніці</a:t>
          </a:r>
          <a:r>
            <a:rPr lang="ru-RU" sz="1800" b="1" kern="1200" dirty="0" smtClean="0">
              <a:solidFill>
                <a:schemeClr val="tx1"/>
              </a:solidFill>
            </a:rPr>
            <a:t>.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77292" y="404678"/>
        <a:ext cx="2070712" cy="2622403"/>
      </dsp:txXfrm>
    </dsp:sp>
    <dsp:sp modelId="{8440D87D-52D0-4D09-9798-53FB68876ADE}">
      <dsp:nvSpPr>
        <dsp:cNvPr id="0" name=""/>
        <dsp:cNvSpPr/>
      </dsp:nvSpPr>
      <dsp:spPr>
        <a:xfrm>
          <a:off x="1115579" y="2454536"/>
          <a:ext cx="3708060" cy="34947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Ливарні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алюмінієві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сплави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застосовуються</a:t>
          </a:r>
          <a:r>
            <a:rPr lang="ru-RU" sz="1800" b="1" kern="1200" dirty="0" smtClean="0"/>
            <a:t> у </a:t>
          </a:r>
          <a:r>
            <a:rPr lang="ru-RU" sz="1800" b="1" kern="1200" dirty="0" err="1" smtClean="0"/>
            <a:t>вигляді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відливань</a:t>
          </a:r>
          <a:r>
            <a:rPr lang="ru-RU" sz="1800" b="1" kern="1200" dirty="0" smtClean="0"/>
            <a:t> в </a:t>
          </a:r>
          <a:r>
            <a:rPr lang="ru-RU" sz="1800" b="1" kern="1200" dirty="0" err="1" smtClean="0"/>
            <a:t>машинобудуванні</a:t>
          </a:r>
          <a:r>
            <a:rPr lang="ru-RU" sz="1800" b="1" kern="1200" dirty="0" smtClean="0"/>
            <a:t>; </a:t>
          </a:r>
          <a:r>
            <a:rPr lang="ru-RU" sz="1800" b="1" kern="1200" dirty="0" err="1" smtClean="0"/>
            <a:t>деформовані</a:t>
          </a:r>
          <a:r>
            <a:rPr lang="ru-RU" sz="1800" b="1" kern="1200" dirty="0" smtClean="0"/>
            <a:t> - в </a:t>
          </a:r>
          <a:r>
            <a:rPr lang="ru-RU" sz="1800" b="1" kern="1200" dirty="0" err="1" smtClean="0"/>
            <a:t>будівництві</a:t>
          </a:r>
          <a:r>
            <a:rPr lang="ru-RU" sz="1800" b="1" kern="1200" dirty="0" smtClean="0"/>
            <a:t> і в </a:t>
          </a:r>
          <a:r>
            <a:rPr lang="ru-RU" sz="1800" b="1" kern="1200" dirty="0" err="1" smtClean="0"/>
            <a:t>інших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галузях</a:t>
          </a:r>
          <a:r>
            <a:rPr lang="ru-RU" sz="1800" b="1" kern="1200" dirty="0" smtClean="0"/>
            <a:t> народного </a:t>
          </a:r>
          <a:r>
            <a:rPr lang="ru-RU" sz="1800" b="1" kern="1200" dirty="0" err="1" smtClean="0"/>
            <a:t>господарства</a:t>
          </a:r>
          <a:r>
            <a:rPr lang="ru-RU" sz="1800" b="1" kern="1200" dirty="0" smtClean="0"/>
            <a:t>, для </a:t>
          </a:r>
          <a:r>
            <a:rPr lang="ru-RU" sz="1800" b="1" kern="1200" dirty="0" err="1" smtClean="0"/>
            <a:t>виготовлення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різних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профілів</a:t>
          </a:r>
          <a:r>
            <a:rPr lang="ru-RU" sz="1800" b="1" kern="1200" dirty="0" smtClean="0"/>
            <a:t> і </a:t>
          </a:r>
          <a:r>
            <a:rPr lang="ru-RU" sz="1800" b="1" kern="1200" dirty="0" err="1" smtClean="0"/>
            <a:t>листів</a:t>
          </a:r>
          <a:r>
            <a:rPr lang="ru-RU" sz="1800" b="1" kern="1200" dirty="0" smtClean="0"/>
            <a:t> шляхом </a:t>
          </a:r>
          <a:r>
            <a:rPr lang="ru-RU" sz="1800" b="1" kern="1200" dirty="0" err="1" smtClean="0"/>
            <a:t>пластичних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деформацій</a:t>
          </a:r>
          <a:r>
            <a:rPr lang="ru-RU" sz="1800" b="1" kern="1200" dirty="0" smtClean="0"/>
            <a:t>.</a:t>
          </a:r>
          <a:endParaRPr lang="ru-RU" sz="1800" b="1" kern="1200" dirty="0"/>
        </a:p>
      </dsp:txBody>
      <dsp:txXfrm>
        <a:off x="2167867" y="2866641"/>
        <a:ext cx="2137981" cy="2670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D60D-6D51-4895-85D6-57F1C6BA7611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1213-FE0F-40CA-9542-71B5E0802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2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D60D-6D51-4895-85D6-57F1C6BA7611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1213-FE0F-40CA-9542-71B5E0802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047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D60D-6D51-4895-85D6-57F1C6BA7611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1213-FE0F-40CA-9542-71B5E0802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946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D60D-6D51-4895-85D6-57F1C6BA7611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1213-FE0F-40CA-9542-71B5E0802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92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D60D-6D51-4895-85D6-57F1C6BA7611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1213-FE0F-40CA-9542-71B5E0802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9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D60D-6D51-4895-85D6-57F1C6BA7611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1213-FE0F-40CA-9542-71B5E0802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22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D60D-6D51-4895-85D6-57F1C6BA7611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1213-FE0F-40CA-9542-71B5E0802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108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D60D-6D51-4895-85D6-57F1C6BA7611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1213-FE0F-40CA-9542-71B5E0802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48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D60D-6D51-4895-85D6-57F1C6BA7611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1213-FE0F-40CA-9542-71B5E0802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58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D60D-6D51-4895-85D6-57F1C6BA7611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1213-FE0F-40CA-9542-71B5E0802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86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D60D-6D51-4895-85D6-57F1C6BA7611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1213-FE0F-40CA-9542-71B5E0802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22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6D60D-6D51-4895-85D6-57F1C6BA7611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01213-FE0F-40CA-9542-71B5E0802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77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bg.ru/upload/img13501190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62" y="-3124"/>
            <a:ext cx="9168261" cy="68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3668" y="1340768"/>
            <a:ext cx="7772400" cy="197165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АЛЮМІНІЄВІ СПЛАВИ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8773" y="4365104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uk-UA" sz="3600" i="1" dirty="0" smtClean="0">
                <a:solidFill>
                  <a:schemeClr val="tx1"/>
                </a:solidFill>
              </a:rPr>
              <a:t>Підготувала учениця 10 класу</a:t>
            </a:r>
          </a:p>
          <a:p>
            <a:pPr algn="r"/>
            <a:r>
              <a:rPr lang="uk-UA" sz="3600" i="1" dirty="0" err="1" smtClean="0">
                <a:solidFill>
                  <a:schemeClr val="tx1"/>
                </a:solidFill>
              </a:rPr>
              <a:t>Кисленко</a:t>
            </a:r>
            <a:r>
              <a:rPr lang="uk-UA" sz="3600" i="1" dirty="0" smtClean="0">
                <a:solidFill>
                  <a:schemeClr val="tx1"/>
                </a:solidFill>
              </a:rPr>
              <a:t> Єлизавета</a:t>
            </a:r>
            <a:endParaRPr lang="ru-RU" sz="3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70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llhomefood.com/modules/pages/pictures/474x283/folga.png_1237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76" y="0"/>
            <a:ext cx="92678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43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otobg.ru/upload/img13501190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62" y="-3124"/>
            <a:ext cx="9168261" cy="68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99592" y="1196752"/>
            <a:ext cx="7188668" cy="4343697"/>
          </a:xfrm>
          <a:solidFill>
            <a:srgbClr val="92D050"/>
          </a:solidFill>
          <a:ln w="76200">
            <a:solidFill>
              <a:srgbClr val="00B050"/>
            </a:solidFill>
            <a:prstDash val="lgDash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 fontScale="77500" lnSpcReduction="20000"/>
            <a:sp3d/>
          </a:bodyPr>
          <a:lstStyle/>
          <a:p>
            <a:r>
              <a:rPr lang="ru-RU" i="1" dirty="0" err="1">
                <a:solidFill>
                  <a:schemeClr val="tx1"/>
                </a:solidFill>
              </a:rPr>
              <a:t>Вже</a:t>
            </a:r>
            <a:r>
              <a:rPr lang="ru-RU" i="1" dirty="0">
                <a:solidFill>
                  <a:schemeClr val="tx1"/>
                </a:solidFill>
              </a:rPr>
              <a:t> зараз </a:t>
            </a:r>
            <a:r>
              <a:rPr lang="ru-RU" i="1" dirty="0" err="1">
                <a:solidFill>
                  <a:schemeClr val="tx1"/>
                </a:solidFill>
              </a:rPr>
              <a:t>важко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знайти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галузь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промисловості</a:t>
            </a:r>
            <a:r>
              <a:rPr lang="ru-RU" i="1" dirty="0">
                <a:solidFill>
                  <a:schemeClr val="tx1"/>
                </a:solidFill>
              </a:rPr>
              <a:t>, де б не </a:t>
            </a:r>
            <a:r>
              <a:rPr lang="ru-RU" i="1" dirty="0" err="1">
                <a:solidFill>
                  <a:schemeClr val="tx1"/>
                </a:solidFill>
              </a:rPr>
              <a:t>використовувався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алюміній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або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його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сплави</a:t>
            </a:r>
            <a:r>
              <a:rPr lang="ru-RU" i="1" dirty="0">
                <a:solidFill>
                  <a:schemeClr val="tx1"/>
                </a:solidFill>
              </a:rPr>
              <a:t> - ​​</a:t>
            </a:r>
            <a:r>
              <a:rPr lang="ru-RU" i="1" dirty="0" err="1">
                <a:solidFill>
                  <a:schemeClr val="tx1"/>
                </a:solidFill>
              </a:rPr>
              <a:t>від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мікроелектроніки</a:t>
            </a:r>
            <a:r>
              <a:rPr lang="ru-RU" i="1" dirty="0">
                <a:solidFill>
                  <a:schemeClr val="tx1"/>
                </a:solidFill>
              </a:rPr>
              <a:t> до </a:t>
            </a:r>
            <a:r>
              <a:rPr lang="ru-RU" i="1" dirty="0" err="1">
                <a:solidFill>
                  <a:schemeClr val="tx1"/>
                </a:solidFill>
              </a:rPr>
              <a:t>важкої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металургії</a:t>
            </a:r>
            <a:r>
              <a:rPr lang="ru-RU" i="1" dirty="0">
                <a:solidFill>
                  <a:schemeClr val="tx1"/>
                </a:solidFill>
              </a:rPr>
              <a:t>. </a:t>
            </a:r>
            <a:r>
              <a:rPr lang="ru-RU" i="1" dirty="0" err="1">
                <a:solidFill>
                  <a:schemeClr val="tx1"/>
                </a:solidFill>
              </a:rPr>
              <a:t>Це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обумовлюється</a:t>
            </a:r>
            <a:r>
              <a:rPr lang="ru-RU" i="1" dirty="0">
                <a:solidFill>
                  <a:schemeClr val="tx1"/>
                </a:solidFill>
              </a:rPr>
              <a:t> хорошими </a:t>
            </a:r>
            <a:r>
              <a:rPr lang="ru-RU" i="1" dirty="0" err="1">
                <a:solidFill>
                  <a:schemeClr val="tx1"/>
                </a:solidFill>
              </a:rPr>
              <a:t>механічними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якостями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легкістю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малої</a:t>
            </a:r>
            <a:r>
              <a:rPr lang="ru-RU" i="1" dirty="0">
                <a:solidFill>
                  <a:schemeClr val="tx1"/>
                </a:solidFill>
              </a:rPr>
              <a:t> температурою </a:t>
            </a:r>
            <a:r>
              <a:rPr lang="ru-RU" i="1" dirty="0" err="1">
                <a:solidFill>
                  <a:schemeClr val="tx1"/>
                </a:solidFill>
              </a:rPr>
              <a:t>плавлення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що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полегшує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обробку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високим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зовнішніми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якостями</a:t>
            </a:r>
            <a:r>
              <a:rPr lang="ru-RU" i="1" dirty="0">
                <a:solidFill>
                  <a:schemeClr val="tx1"/>
                </a:solidFill>
              </a:rPr>
              <a:t>, особливо </a:t>
            </a:r>
            <a:r>
              <a:rPr lang="ru-RU" i="1" dirty="0" err="1">
                <a:solidFill>
                  <a:schemeClr val="tx1"/>
                </a:solidFill>
              </a:rPr>
              <a:t>після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спеціальної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обробки</a:t>
            </a:r>
            <a:r>
              <a:rPr lang="ru-RU" i="1" dirty="0">
                <a:solidFill>
                  <a:schemeClr val="tx1"/>
                </a:solidFill>
              </a:rPr>
              <a:t>. З </a:t>
            </a:r>
            <a:r>
              <a:rPr lang="ru-RU" i="1" dirty="0" err="1">
                <a:solidFill>
                  <a:schemeClr val="tx1"/>
                </a:solidFill>
              </a:rPr>
              <a:t>огляду</a:t>
            </a:r>
            <a:r>
              <a:rPr lang="ru-RU" i="1" dirty="0">
                <a:solidFill>
                  <a:schemeClr val="tx1"/>
                </a:solidFill>
              </a:rPr>
              <a:t> на </a:t>
            </a:r>
            <a:r>
              <a:rPr lang="ru-RU" i="1" dirty="0" err="1">
                <a:solidFill>
                  <a:schemeClr val="tx1"/>
                </a:solidFill>
              </a:rPr>
              <a:t>перелічені</a:t>
            </a:r>
            <a:r>
              <a:rPr lang="ru-RU" i="1" dirty="0">
                <a:solidFill>
                  <a:schemeClr val="tx1"/>
                </a:solidFill>
              </a:rPr>
              <a:t> та </a:t>
            </a:r>
            <a:r>
              <a:rPr lang="ru-RU" i="1" dirty="0" err="1">
                <a:solidFill>
                  <a:schemeClr val="tx1"/>
                </a:solidFill>
              </a:rPr>
              <a:t>багато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інших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фізичні</a:t>
            </a:r>
            <a:r>
              <a:rPr lang="ru-RU" i="1" dirty="0">
                <a:solidFill>
                  <a:schemeClr val="tx1"/>
                </a:solidFill>
              </a:rPr>
              <a:t> і </a:t>
            </a:r>
            <a:r>
              <a:rPr lang="ru-RU" i="1" dirty="0" err="1">
                <a:solidFill>
                  <a:schemeClr val="tx1"/>
                </a:solidFill>
              </a:rPr>
              <a:t>хімічні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властивості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алюмінію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його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невичерпна</a:t>
            </a:r>
            <a:r>
              <a:rPr lang="ru-RU" i="1" dirty="0">
                <a:solidFill>
                  <a:schemeClr val="tx1"/>
                </a:solidFill>
              </a:rPr>
              <a:t> к</a:t>
            </a:r>
            <a:r>
              <a:rPr lang="de-DE" i="1" dirty="0">
                <a:solidFill>
                  <a:schemeClr val="tx1"/>
                </a:solidFill>
              </a:rPr>
              <a:t>i</a:t>
            </a:r>
            <a:r>
              <a:rPr lang="ru-RU" i="1" dirty="0" err="1">
                <a:solidFill>
                  <a:schemeClr val="tx1"/>
                </a:solidFill>
              </a:rPr>
              <a:t>льк</a:t>
            </a:r>
            <a:r>
              <a:rPr lang="de-DE" i="1" dirty="0">
                <a:solidFill>
                  <a:schemeClr val="tx1"/>
                </a:solidFill>
              </a:rPr>
              <a:t>i</a:t>
            </a:r>
            <a:r>
              <a:rPr lang="ru-RU" i="1" dirty="0" err="1">
                <a:solidFill>
                  <a:schemeClr val="tx1"/>
                </a:solidFill>
              </a:rPr>
              <a:t>сть</a:t>
            </a:r>
            <a:r>
              <a:rPr lang="ru-RU" i="1" dirty="0">
                <a:solidFill>
                  <a:schemeClr val="tx1"/>
                </a:solidFill>
              </a:rPr>
              <a:t> в </a:t>
            </a:r>
            <a:r>
              <a:rPr lang="ru-RU" i="1" dirty="0" err="1">
                <a:solidFill>
                  <a:schemeClr val="tx1"/>
                </a:solidFill>
              </a:rPr>
              <a:t>земній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корі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можна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сказати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що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алюміній</a:t>
            </a:r>
            <a:r>
              <a:rPr lang="ru-RU" i="1" dirty="0">
                <a:solidFill>
                  <a:schemeClr val="tx1"/>
                </a:solidFill>
              </a:rPr>
              <a:t> - один з </a:t>
            </a:r>
            <a:r>
              <a:rPr lang="ru-RU" i="1" dirty="0" err="1">
                <a:solidFill>
                  <a:schemeClr val="tx1"/>
                </a:solidFill>
              </a:rPr>
              <a:t>найперспективніших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матеріалів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майбутнього</a:t>
            </a:r>
            <a:r>
              <a:rPr lang="ru-RU" i="1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66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tobg.ru/upload/img13501190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62" y="-3124"/>
            <a:ext cx="9168261" cy="68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159185"/>
            <a:ext cx="8064897" cy="45365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endParaRPr lang="uk-UA" sz="2400" i="1" dirty="0" smtClean="0">
              <a:solidFill>
                <a:srgbClr val="00B050"/>
              </a:solidFill>
              <a:latin typeface="Calibri" pitchFamily="34" charset="0"/>
            </a:endParaRPr>
          </a:p>
          <a:p>
            <a:pPr algn="l"/>
            <a:r>
              <a:rPr lang="vi-VN" sz="2400" i="1" dirty="0" smtClean="0">
                <a:solidFill>
                  <a:srgbClr val="00B050"/>
                </a:solidFill>
                <a:latin typeface="Calibri" pitchFamily="34" charset="0"/>
              </a:rPr>
              <a:t>Алюмі́нієві спла́ви — легкі сплави на алюмінієвій основі, до складу яких входить один або декілька легуючих елементів. </a:t>
            </a:r>
            <a:r>
              <a:rPr lang="vi-VN" sz="2400" i="1" dirty="0" smtClean="0">
                <a:solidFill>
                  <a:srgbClr val="00B050"/>
                </a:solidFill>
                <a:latin typeface="Calibri" pitchFamily="34" charset="0"/>
              </a:rPr>
              <a:t>Переважно </a:t>
            </a:r>
            <a:r>
              <a:rPr lang="vi-VN" sz="2400" i="1" dirty="0" smtClean="0">
                <a:solidFill>
                  <a:srgbClr val="00B050"/>
                </a:solidFill>
                <a:latin typeface="Calibri" pitchFamily="34" charset="0"/>
              </a:rPr>
              <a:t>структура сплавів на основі алюмінію складається при кімнатній температурі з </a:t>
            </a:r>
            <a:r>
              <a:rPr lang="vi-VN" sz="2400" i="1" dirty="0" smtClean="0">
                <a:solidFill>
                  <a:srgbClr val="00B050"/>
                </a:solidFill>
                <a:latin typeface="Calibri" pitchFamily="34" charset="0"/>
              </a:rPr>
              <a:t>твердого </a:t>
            </a:r>
            <a:r>
              <a:rPr lang="vi-VN" sz="2400" i="1" dirty="0" smtClean="0">
                <a:solidFill>
                  <a:srgbClr val="00B050"/>
                </a:solidFill>
                <a:latin typeface="Calibri" pitchFamily="34" charset="0"/>
              </a:rPr>
              <a:t>розчину та інтерметалідної фази. Легуючі добавки (мідь, кремній, магній, цинк, манган) вводять в алюміній головним чином з метою підвищення його міцності.</a:t>
            </a:r>
            <a:endParaRPr lang="ru-RU" sz="2400" i="1" dirty="0">
              <a:solidFill>
                <a:srgbClr val="00B05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49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ua.all.biz/img/ua/catalog/1168343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034"/>
            <a:ext cx="9197416" cy="689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99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otobg.ru/upload/img13501190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62" y="-3124"/>
            <a:ext cx="9168261" cy="68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632848" cy="864096"/>
          </a:xfr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Характеристики </a:t>
            </a:r>
            <a:r>
              <a:rPr lang="ru-RU" dirty="0"/>
              <a:t>та </a:t>
            </a:r>
            <a:r>
              <a:rPr lang="ru-RU" dirty="0" err="1"/>
              <a:t>застосування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144000" cy="2088232"/>
          </a:xfr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600" i="1" dirty="0" err="1" smtClean="0">
                <a:solidFill>
                  <a:schemeClr val="tx1"/>
                </a:solidFill>
              </a:rPr>
              <a:t>Головними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err="1" smtClean="0">
                <a:solidFill>
                  <a:schemeClr val="tx1"/>
                </a:solidFill>
              </a:rPr>
              <a:t>перевагами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err="1" smtClean="0">
                <a:solidFill>
                  <a:schemeClr val="tx1"/>
                </a:solidFill>
              </a:rPr>
              <a:t>всіх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err="1" smtClean="0">
                <a:solidFill>
                  <a:schemeClr val="tx1"/>
                </a:solidFill>
              </a:rPr>
              <a:t>сплавів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err="1" smtClean="0">
                <a:solidFill>
                  <a:schemeClr val="tx1"/>
                </a:solidFill>
              </a:rPr>
              <a:t>алюмінію</a:t>
            </a:r>
            <a:r>
              <a:rPr lang="ru-RU" sz="1600" i="1" dirty="0" smtClean="0">
                <a:solidFill>
                  <a:schemeClr val="tx1"/>
                </a:solidFill>
              </a:rPr>
              <a:t> є </a:t>
            </a:r>
            <a:r>
              <a:rPr lang="ru-RU" sz="1600" i="1" dirty="0" err="1" smtClean="0">
                <a:solidFill>
                  <a:schemeClr val="tx1"/>
                </a:solidFill>
              </a:rPr>
              <a:t>їх</a:t>
            </a:r>
            <a:r>
              <a:rPr lang="ru-RU" sz="1600" i="1" dirty="0" smtClean="0">
                <a:solidFill>
                  <a:schemeClr val="tx1"/>
                </a:solidFill>
              </a:rPr>
              <a:t> мала </a:t>
            </a:r>
            <a:r>
              <a:rPr lang="ru-RU" sz="1600" i="1" dirty="0" err="1" smtClean="0">
                <a:solidFill>
                  <a:schemeClr val="tx1"/>
                </a:solidFill>
              </a:rPr>
              <a:t>густина</a:t>
            </a:r>
            <a:r>
              <a:rPr lang="ru-RU" sz="1600" i="1" dirty="0" smtClean="0">
                <a:solidFill>
                  <a:schemeClr val="tx1"/>
                </a:solidFill>
              </a:rPr>
              <a:t> (2,5…2,8 г/см³), </a:t>
            </a:r>
            <a:r>
              <a:rPr lang="ru-RU" sz="1600" i="1" dirty="0" err="1" smtClean="0">
                <a:solidFill>
                  <a:schemeClr val="tx1"/>
                </a:solidFill>
              </a:rPr>
              <a:t>висока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err="1" smtClean="0">
                <a:solidFill>
                  <a:schemeClr val="tx1"/>
                </a:solidFill>
              </a:rPr>
              <a:t>міцність</a:t>
            </a:r>
            <a:r>
              <a:rPr lang="ru-RU" sz="1600" i="1" dirty="0" smtClean="0">
                <a:solidFill>
                  <a:schemeClr val="tx1"/>
                </a:solidFill>
              </a:rPr>
              <a:t> (в </a:t>
            </a:r>
            <a:r>
              <a:rPr lang="ru-RU" sz="1600" i="1" dirty="0" err="1" smtClean="0">
                <a:solidFill>
                  <a:schemeClr val="tx1"/>
                </a:solidFill>
              </a:rPr>
              <a:t>перерахунку</a:t>
            </a:r>
            <a:r>
              <a:rPr lang="ru-RU" sz="1600" i="1" dirty="0" smtClean="0">
                <a:solidFill>
                  <a:schemeClr val="tx1"/>
                </a:solidFill>
              </a:rPr>
              <a:t> на </a:t>
            </a:r>
            <a:r>
              <a:rPr lang="ru-RU" sz="1600" i="1" dirty="0" err="1" smtClean="0">
                <a:solidFill>
                  <a:schemeClr val="tx1"/>
                </a:solidFill>
              </a:rPr>
              <a:t>одиницю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err="1" smtClean="0">
                <a:solidFill>
                  <a:schemeClr val="tx1"/>
                </a:solidFill>
              </a:rPr>
              <a:t>маси</a:t>
            </a:r>
            <a:r>
              <a:rPr lang="ru-RU" sz="1600" i="1" dirty="0" smtClean="0">
                <a:solidFill>
                  <a:schemeClr val="tx1"/>
                </a:solidFill>
              </a:rPr>
              <a:t>), </a:t>
            </a:r>
            <a:r>
              <a:rPr lang="ru-RU" sz="1600" i="1" dirty="0" err="1" smtClean="0">
                <a:solidFill>
                  <a:schemeClr val="tx1"/>
                </a:solidFill>
              </a:rPr>
              <a:t>задовільна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err="1" smtClean="0">
                <a:solidFill>
                  <a:schemeClr val="tx1"/>
                </a:solidFill>
              </a:rPr>
              <a:t>стійкість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err="1" smtClean="0">
                <a:solidFill>
                  <a:schemeClr val="tx1"/>
                </a:solidFill>
              </a:rPr>
              <a:t>проти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err="1" smtClean="0">
                <a:solidFill>
                  <a:schemeClr val="tx1"/>
                </a:solidFill>
              </a:rPr>
              <a:t>атмосферної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err="1" smtClean="0">
                <a:solidFill>
                  <a:schemeClr val="tx1"/>
                </a:solidFill>
              </a:rPr>
              <a:t>корозії</a:t>
            </a:r>
            <a:r>
              <a:rPr lang="ru-RU" sz="1600" i="1" dirty="0" smtClean="0">
                <a:solidFill>
                  <a:schemeClr val="tx1"/>
                </a:solidFill>
              </a:rPr>
              <a:t>, </a:t>
            </a:r>
            <a:r>
              <a:rPr lang="ru-RU" sz="1600" i="1" dirty="0" err="1" smtClean="0">
                <a:solidFill>
                  <a:schemeClr val="tx1"/>
                </a:solidFill>
              </a:rPr>
              <a:t>порівняно</a:t>
            </a:r>
            <a:r>
              <a:rPr lang="ru-RU" sz="1600" i="1" dirty="0" smtClean="0">
                <a:solidFill>
                  <a:schemeClr val="tx1"/>
                </a:solidFill>
              </a:rPr>
              <a:t> мала </a:t>
            </a:r>
            <a:r>
              <a:rPr lang="ru-RU" sz="1600" i="1" dirty="0" err="1" smtClean="0">
                <a:solidFill>
                  <a:schemeClr val="tx1"/>
                </a:solidFill>
              </a:rPr>
              <a:t>вартість</a:t>
            </a:r>
            <a:r>
              <a:rPr lang="ru-RU" sz="1600" i="1" dirty="0" smtClean="0">
                <a:solidFill>
                  <a:schemeClr val="tx1"/>
                </a:solidFill>
              </a:rPr>
              <a:t> та </a:t>
            </a:r>
            <a:r>
              <a:rPr lang="ru-RU" sz="1600" i="1" dirty="0" err="1" smtClean="0">
                <a:solidFill>
                  <a:schemeClr val="tx1"/>
                </a:solidFill>
              </a:rPr>
              <a:t>легкість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err="1" smtClean="0">
                <a:solidFill>
                  <a:schemeClr val="tx1"/>
                </a:solidFill>
              </a:rPr>
              <a:t>отримання</a:t>
            </a:r>
            <a:r>
              <a:rPr lang="ru-RU" sz="1600" i="1" dirty="0" smtClean="0">
                <a:solidFill>
                  <a:schemeClr val="tx1"/>
                </a:solidFill>
              </a:rPr>
              <a:t> і </a:t>
            </a:r>
            <a:r>
              <a:rPr lang="ru-RU" sz="1600" i="1" dirty="0" err="1" smtClean="0">
                <a:solidFill>
                  <a:schemeClr val="tx1"/>
                </a:solidFill>
              </a:rPr>
              <a:t>обробки</a:t>
            </a:r>
            <a:r>
              <a:rPr lang="ru-RU" sz="1600" i="1" dirty="0" smtClean="0">
                <a:solidFill>
                  <a:schemeClr val="tx1"/>
                </a:solidFill>
              </a:rPr>
              <a:t>. </a:t>
            </a:r>
            <a:r>
              <a:rPr lang="ru-RU" sz="1600" i="1" dirty="0" err="1" smtClean="0">
                <a:solidFill>
                  <a:schemeClr val="tx1"/>
                </a:solidFill>
              </a:rPr>
              <a:t>Застосовуються</a:t>
            </a:r>
            <a:r>
              <a:rPr lang="ru-RU" sz="1600" i="1" dirty="0" smtClean="0">
                <a:solidFill>
                  <a:schemeClr val="tx1"/>
                </a:solidFill>
              </a:rPr>
              <a:t> в </a:t>
            </a:r>
            <a:r>
              <a:rPr lang="ru-RU" sz="1600" i="1" dirty="0" err="1" smtClean="0">
                <a:solidFill>
                  <a:schemeClr val="tx1"/>
                </a:solidFill>
              </a:rPr>
              <a:t>авіаційній</a:t>
            </a:r>
            <a:r>
              <a:rPr lang="ru-RU" sz="1600" i="1" dirty="0" smtClean="0">
                <a:solidFill>
                  <a:schemeClr val="tx1"/>
                </a:solidFill>
              </a:rPr>
              <a:t> (обшивка </a:t>
            </a:r>
            <a:r>
              <a:rPr lang="ru-RU" sz="1600" i="1" dirty="0" err="1" smtClean="0">
                <a:solidFill>
                  <a:schemeClr val="tx1"/>
                </a:solidFill>
              </a:rPr>
              <a:t>літака</a:t>
            </a:r>
            <a:r>
              <a:rPr lang="ru-RU" sz="1600" i="1" dirty="0" smtClean="0">
                <a:solidFill>
                  <a:schemeClr val="tx1"/>
                </a:solidFill>
              </a:rPr>
              <a:t>, </a:t>
            </a:r>
            <a:r>
              <a:rPr lang="ru-RU" sz="1600" i="1" dirty="0" err="1" smtClean="0">
                <a:solidFill>
                  <a:schemeClr val="tx1"/>
                </a:solidFill>
              </a:rPr>
              <a:t>шпангоути</a:t>
            </a:r>
            <a:r>
              <a:rPr lang="ru-RU" sz="1600" i="1" dirty="0" smtClean="0">
                <a:solidFill>
                  <a:schemeClr val="tx1"/>
                </a:solidFill>
              </a:rPr>
              <a:t>, </a:t>
            </a:r>
            <a:r>
              <a:rPr lang="ru-RU" sz="1600" i="1" dirty="0" err="1" smtClean="0">
                <a:solidFill>
                  <a:schemeClr val="tx1"/>
                </a:solidFill>
              </a:rPr>
              <a:t>лонжерони</a:t>
            </a:r>
            <a:r>
              <a:rPr lang="ru-RU" sz="1600" i="1" dirty="0" smtClean="0">
                <a:solidFill>
                  <a:schemeClr val="tx1"/>
                </a:solidFill>
              </a:rPr>
              <a:t>, </a:t>
            </a:r>
            <a:r>
              <a:rPr lang="ru-RU" sz="1600" i="1" dirty="0" err="1" smtClean="0">
                <a:solidFill>
                  <a:schemeClr val="tx1"/>
                </a:solidFill>
              </a:rPr>
              <a:t>паливні</a:t>
            </a:r>
            <a:r>
              <a:rPr lang="ru-RU" sz="1600" i="1" dirty="0" smtClean="0">
                <a:solidFill>
                  <a:schemeClr val="tx1"/>
                </a:solidFill>
              </a:rPr>
              <a:t> та </a:t>
            </a:r>
            <a:r>
              <a:rPr lang="ru-RU" sz="1600" i="1" dirty="0" err="1" smtClean="0">
                <a:solidFill>
                  <a:schemeClr val="tx1"/>
                </a:solidFill>
              </a:rPr>
              <a:t>масляні</a:t>
            </a:r>
            <a:r>
              <a:rPr lang="ru-RU" sz="1600" i="1" dirty="0" smtClean="0">
                <a:solidFill>
                  <a:schemeClr val="tx1"/>
                </a:solidFill>
              </a:rPr>
              <a:t> баки), </a:t>
            </a:r>
            <a:r>
              <a:rPr lang="ru-RU" sz="1600" i="1" dirty="0" err="1" smtClean="0">
                <a:solidFill>
                  <a:schemeClr val="tx1"/>
                </a:solidFill>
              </a:rPr>
              <a:t>суднобудівній</a:t>
            </a:r>
            <a:r>
              <a:rPr lang="ru-RU" sz="1600" i="1" dirty="0" smtClean="0">
                <a:solidFill>
                  <a:schemeClr val="tx1"/>
                </a:solidFill>
              </a:rPr>
              <a:t> (</a:t>
            </a:r>
            <a:r>
              <a:rPr lang="ru-RU" sz="1600" i="1" dirty="0" err="1" smtClean="0">
                <a:solidFill>
                  <a:schemeClr val="tx1"/>
                </a:solidFill>
              </a:rPr>
              <a:t>корпуси</a:t>
            </a:r>
            <a:r>
              <a:rPr lang="ru-RU" sz="1600" i="1" dirty="0" smtClean="0">
                <a:solidFill>
                  <a:schemeClr val="tx1"/>
                </a:solidFill>
              </a:rPr>
              <a:t> суден), </a:t>
            </a:r>
            <a:r>
              <a:rPr lang="ru-RU" sz="1600" i="1" dirty="0" err="1" smtClean="0">
                <a:solidFill>
                  <a:schemeClr val="tx1"/>
                </a:solidFill>
              </a:rPr>
              <a:t>автомобільній</a:t>
            </a:r>
            <a:r>
              <a:rPr lang="ru-RU" sz="1600" i="1" dirty="0" smtClean="0">
                <a:solidFill>
                  <a:schemeClr val="tx1"/>
                </a:solidFill>
              </a:rPr>
              <a:t>, </a:t>
            </a:r>
            <a:r>
              <a:rPr lang="ru-RU" sz="1600" i="1" dirty="0" err="1" smtClean="0">
                <a:solidFill>
                  <a:schemeClr val="tx1"/>
                </a:solidFill>
              </a:rPr>
              <a:t>приладобудівній</a:t>
            </a:r>
            <a:r>
              <a:rPr lang="ru-RU" sz="1600" i="1" dirty="0" smtClean="0">
                <a:solidFill>
                  <a:schemeClr val="tx1"/>
                </a:solidFill>
              </a:rPr>
              <a:t> та </a:t>
            </a:r>
            <a:r>
              <a:rPr lang="ru-RU" sz="1600" i="1" dirty="0" err="1" smtClean="0">
                <a:solidFill>
                  <a:schemeClr val="tx1"/>
                </a:solidFill>
              </a:rPr>
              <a:t>інших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err="1" smtClean="0">
                <a:solidFill>
                  <a:schemeClr val="tx1"/>
                </a:solidFill>
              </a:rPr>
              <a:t>галузях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err="1" smtClean="0">
                <a:solidFill>
                  <a:schemeClr val="tx1"/>
                </a:solidFill>
              </a:rPr>
              <a:t>промисловості</a:t>
            </a:r>
            <a:r>
              <a:rPr lang="ru-RU" sz="1600" i="1" dirty="0" smtClean="0">
                <a:solidFill>
                  <a:schemeClr val="tx1"/>
                </a:solidFill>
              </a:rPr>
              <a:t>, а </a:t>
            </a:r>
            <a:r>
              <a:rPr lang="ru-RU" sz="1600" i="1" dirty="0" err="1" smtClean="0">
                <a:solidFill>
                  <a:schemeClr val="tx1"/>
                </a:solidFill>
              </a:rPr>
              <a:t>також</a:t>
            </a:r>
            <a:r>
              <a:rPr lang="ru-RU" sz="1600" i="1" dirty="0" smtClean="0">
                <a:solidFill>
                  <a:schemeClr val="tx1"/>
                </a:solidFill>
              </a:rPr>
              <a:t> у </a:t>
            </a:r>
            <a:r>
              <a:rPr lang="ru-RU" sz="1600" i="1" dirty="0" err="1" smtClean="0">
                <a:solidFill>
                  <a:schemeClr val="tx1"/>
                </a:solidFill>
              </a:rPr>
              <a:t>виробництві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err="1" smtClean="0">
                <a:solidFill>
                  <a:schemeClr val="tx1"/>
                </a:solidFill>
              </a:rPr>
              <a:t>товарів</a:t>
            </a:r>
            <a:r>
              <a:rPr lang="ru-RU" sz="1600" i="1" dirty="0" smtClean="0">
                <a:solidFill>
                  <a:schemeClr val="tx1"/>
                </a:solidFill>
              </a:rPr>
              <a:t> народного </a:t>
            </a:r>
            <a:r>
              <a:rPr lang="ru-RU" sz="1600" i="1" dirty="0" err="1" smtClean="0">
                <a:solidFill>
                  <a:schemeClr val="tx1"/>
                </a:solidFill>
              </a:rPr>
              <a:t>споживання</a:t>
            </a:r>
            <a:r>
              <a:rPr lang="ru-RU" sz="1600" i="1" dirty="0" smtClean="0">
                <a:solidFill>
                  <a:schemeClr val="tx1"/>
                </a:solidFill>
              </a:rPr>
              <a:t>. </a:t>
            </a:r>
            <a:r>
              <a:rPr lang="ru-RU" sz="1600" i="1" dirty="0" err="1" smtClean="0">
                <a:solidFill>
                  <a:schemeClr val="tx1"/>
                </a:solidFill>
              </a:rPr>
              <a:t>Сплави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err="1" smtClean="0">
                <a:solidFill>
                  <a:schemeClr val="tx1"/>
                </a:solidFill>
              </a:rPr>
              <a:t>алюмінію</a:t>
            </a:r>
            <a:r>
              <a:rPr lang="ru-RU" sz="1600" i="1" dirty="0" smtClean="0">
                <a:solidFill>
                  <a:schemeClr val="tx1"/>
                </a:solidFill>
              </a:rPr>
              <a:t> з цинком (</a:t>
            </a:r>
            <a:r>
              <a:rPr lang="ru-RU" sz="1600" i="1" dirty="0" err="1" smtClean="0">
                <a:solidFill>
                  <a:schemeClr val="tx1"/>
                </a:solidFill>
              </a:rPr>
              <a:t>алюцинк</a:t>
            </a:r>
            <a:r>
              <a:rPr lang="ru-RU" sz="1600" i="1" dirty="0" smtClean="0">
                <a:solidFill>
                  <a:schemeClr val="tx1"/>
                </a:solidFill>
              </a:rPr>
              <a:t>) </a:t>
            </a:r>
            <a:r>
              <a:rPr lang="ru-RU" sz="1600" i="1" dirty="0" err="1" smtClean="0">
                <a:solidFill>
                  <a:schemeClr val="tx1"/>
                </a:solidFill>
              </a:rPr>
              <a:t>використовуються</a:t>
            </a:r>
            <a:r>
              <a:rPr lang="ru-RU" sz="1600" i="1" dirty="0" smtClean="0">
                <a:solidFill>
                  <a:schemeClr val="tx1"/>
                </a:solidFill>
              </a:rPr>
              <a:t> як </a:t>
            </a:r>
            <a:r>
              <a:rPr lang="ru-RU" sz="1600" i="1" dirty="0" err="1" smtClean="0">
                <a:solidFill>
                  <a:schemeClr val="tx1"/>
                </a:solidFill>
              </a:rPr>
              <a:t>високоефективне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err="1" smtClean="0">
                <a:solidFill>
                  <a:schemeClr val="tx1"/>
                </a:solidFill>
              </a:rPr>
              <a:t>антикорозійне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err="1" smtClean="0">
                <a:solidFill>
                  <a:schemeClr val="tx1"/>
                </a:solidFill>
              </a:rPr>
              <a:t>захисне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err="1" smtClean="0">
                <a:solidFill>
                  <a:schemeClr val="tx1"/>
                </a:solidFill>
              </a:rPr>
              <a:t>покриття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err="1" smtClean="0">
                <a:solidFill>
                  <a:schemeClr val="tx1"/>
                </a:solidFill>
              </a:rPr>
              <a:t>сталевих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err="1" smtClean="0">
                <a:solidFill>
                  <a:schemeClr val="tx1"/>
                </a:solidFill>
              </a:rPr>
              <a:t>листів</a:t>
            </a:r>
            <a:r>
              <a:rPr lang="ru-RU" sz="1600" i="1" dirty="0" smtClean="0">
                <a:solidFill>
                  <a:schemeClr val="tx1"/>
                </a:solidFill>
              </a:rPr>
              <a:t> у </a:t>
            </a:r>
            <a:r>
              <a:rPr lang="ru-RU" sz="1600" i="1" dirty="0" err="1" smtClean="0">
                <a:solidFill>
                  <a:schemeClr val="tx1"/>
                </a:solidFill>
              </a:rPr>
              <a:t>багатьох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err="1" smtClean="0">
                <a:solidFill>
                  <a:schemeClr val="tx1"/>
                </a:solidFill>
              </a:rPr>
              <a:t>галузях</a:t>
            </a:r>
            <a:r>
              <a:rPr lang="ru-RU" sz="1600" i="1" dirty="0" smtClean="0">
                <a:solidFill>
                  <a:schemeClr val="tx1"/>
                </a:solidFill>
              </a:rPr>
              <a:t>.</a:t>
            </a:r>
            <a:endParaRPr lang="ru-RU" sz="1600" i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upload.wikimedia.org/wikipedia/commons/thumb/2/28/Final_assembly_3.jpg/200px-Final_assembly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5881">
            <a:off x="5959283" y="2705977"/>
            <a:ext cx="2948317" cy="39654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thumb/1/16/Pneumatische_regelaar.jpg/220px-Pneumatische_regela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139">
            <a:off x="877383" y="3150326"/>
            <a:ext cx="3456384" cy="30742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4899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otobg.ru/upload/img13501190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62" y="-3124"/>
            <a:ext cx="9168261" cy="68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764704"/>
            <a:ext cx="7772400" cy="1470025"/>
          </a:xfrm>
          <a:ln w="76200"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60000" endA="900" endPos="60000" dist="60007" dir="5400000" sy="-100000" algn="bl" rotWithShape="0"/>
                </a:effectLst>
              </a:rPr>
              <a:t>ФІЗИЧНІ ВЛАСТИВОСТІ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84296894"/>
              </p:ext>
            </p:extLst>
          </p:nvPr>
        </p:nvGraphicFramePr>
        <p:xfrm>
          <a:off x="467544" y="2492896"/>
          <a:ext cx="832513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2368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tobg.ru/upload/img13501190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9" y="-3124"/>
            <a:ext cx="9168261" cy="68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0"/>
            <a:ext cx="6548264" cy="1116977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cap="all" dirty="0"/>
              <a:t>ГАЛУЗЬ ЗАСТОСУВАННЯ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05717821"/>
              </p:ext>
            </p:extLst>
          </p:nvPr>
        </p:nvGraphicFramePr>
        <p:xfrm>
          <a:off x="0" y="908720"/>
          <a:ext cx="4283968" cy="5949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ttp://p-p.com.ua/-/uploads/articles/023/111/original-df01e2ce60ef03ca86f6802903dbcc7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31677"/>
            <a:ext cx="472372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ukrinform.ua/files/news/ukr/images/878/560/middle_d81a95b88cc7739c45ca98d757445d8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8013">
            <a:off x="5234610" y="3842728"/>
            <a:ext cx="3554685" cy="266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32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ukrmap.su/program2010/g11/g10-11_27_files/image00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60"/>
            <a:ext cx="9178027" cy="68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408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udivniztvo.com/_ph/1/2/94054842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878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6563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tobg.ru/upload/img13501190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62" y="-3124"/>
            <a:ext cx="9168261" cy="68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нутый угол 4"/>
          <p:cNvSpPr/>
          <p:nvPr/>
        </p:nvSpPr>
        <p:spPr>
          <a:xfrm>
            <a:off x="467544" y="836712"/>
            <a:ext cx="8280920" cy="5184576"/>
          </a:xfrm>
          <a:prstGeom prst="foldedCorner">
            <a:avLst/>
          </a:prstGeom>
          <a:solidFill>
            <a:srgbClr val="FFFF00">
              <a:alpha val="52000"/>
            </a:srgbClr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848872" cy="446449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i="1" dirty="0" smtClean="0">
                <a:solidFill>
                  <a:schemeClr val="tx1"/>
                </a:solidFill>
                <a:latin typeface="+mj-lt"/>
              </a:rPr>
              <a:t>За 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масштабами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застосування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алюміній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 і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його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сплави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займають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 друге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місце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після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заліза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 (</a:t>
            </a:r>
            <a:r>
              <a:rPr lang="de-DE" i="1" dirty="0" err="1">
                <a:solidFill>
                  <a:schemeClr val="tx1"/>
                </a:solidFill>
                <a:latin typeface="+mj-lt"/>
              </a:rPr>
              <a:t>Fe</a:t>
            </a:r>
            <a:r>
              <a:rPr lang="de-DE" i="1" dirty="0">
                <a:solidFill>
                  <a:schemeClr val="tx1"/>
                </a:solidFill>
                <a:latin typeface="+mj-lt"/>
              </a:rPr>
              <a:t>) 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і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його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сплавів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.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Широке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застосування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алюмінію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 в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різних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 областях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техніки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 і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побуту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пов'язано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 з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сукупністю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його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фізичних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механічних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 і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хімічних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+mj-lt"/>
              </a:rPr>
              <a:t>властивостей</a:t>
            </a:r>
            <a:r>
              <a:rPr lang="ru-RU" i="1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Алюміній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 легко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обробляється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різними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 способами -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куванням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штампуванням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прокаткою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 і </a:t>
            </a:r>
            <a:r>
              <a:rPr lang="ru-RU" i="1" dirty="0" err="1" smtClean="0">
                <a:solidFill>
                  <a:schemeClr val="tx1"/>
                </a:solidFill>
                <a:latin typeface="+mj-lt"/>
              </a:rPr>
              <a:t>ін</a:t>
            </a:r>
            <a:r>
              <a:rPr lang="ru-RU" i="1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Чистий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алюміній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застосовують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 для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виготовлення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 дроту </a:t>
            </a:r>
            <a:r>
              <a:rPr lang="ru-RU" i="1" dirty="0" smtClean="0">
                <a:solidFill>
                  <a:schemeClr val="tx1"/>
                </a:solidFill>
                <a:latin typeface="+mj-lt"/>
              </a:rPr>
              <a:t>і 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фольги,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використовуваної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 як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пакувальний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+mj-lt"/>
              </a:rPr>
              <a:t>матеріал</a:t>
            </a:r>
            <a:r>
              <a:rPr lang="ru-RU" i="1" dirty="0">
                <a:solidFill>
                  <a:schemeClr val="tx1"/>
                </a:solidFill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581959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389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АЛЮМІНІЄВІ СПЛАВИ</vt:lpstr>
      <vt:lpstr>Презентация PowerPoint</vt:lpstr>
      <vt:lpstr>Презентация PowerPoint</vt:lpstr>
      <vt:lpstr>  Характеристики та застосування  </vt:lpstr>
      <vt:lpstr>ФІЗИЧНІ ВЛАСТИВОСТІ</vt:lpstr>
      <vt:lpstr>ГАЛУЗЬ ЗАСТОСУВАННЯ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АЛЮМІНІЙ</dc:title>
  <dc:creator>Elizaveta</dc:creator>
  <cp:lastModifiedBy>Elizaveta</cp:lastModifiedBy>
  <cp:revision>14</cp:revision>
  <dcterms:created xsi:type="dcterms:W3CDTF">2013-03-17T11:12:35Z</dcterms:created>
  <dcterms:modified xsi:type="dcterms:W3CDTF">2013-03-17T21:52:40Z</dcterms:modified>
</cp:coreProperties>
</file>