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0FC"/>
    <a:srgbClr val="FF33CC"/>
    <a:srgbClr val="7040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0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7CE8005-4463-49FF-933A-1BB4C052C5EA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40AF5A7-C636-4953-9B37-B9775DBCEA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8005-4463-49FF-933A-1BB4C052C5EA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F5A7-C636-4953-9B37-B9775DBCE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8005-4463-49FF-933A-1BB4C052C5EA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F5A7-C636-4953-9B37-B9775DBCE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7CE8005-4463-49FF-933A-1BB4C052C5EA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40AF5A7-C636-4953-9B37-B9775DBCEA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CE8005-4463-49FF-933A-1BB4C052C5EA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40AF5A7-C636-4953-9B37-B9775DBCEA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8005-4463-49FF-933A-1BB4C052C5EA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F5A7-C636-4953-9B37-B9775DBCEA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8005-4463-49FF-933A-1BB4C052C5EA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F5A7-C636-4953-9B37-B9775DBCEA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CE8005-4463-49FF-933A-1BB4C052C5EA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0AF5A7-C636-4953-9B37-B9775DBCEA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8005-4463-49FF-933A-1BB4C052C5EA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F5A7-C636-4953-9B37-B9775DBCE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7CE8005-4463-49FF-933A-1BB4C052C5EA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40AF5A7-C636-4953-9B37-B9775DBCEA1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CE8005-4463-49FF-933A-1BB4C052C5EA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0AF5A7-C636-4953-9B37-B9775DBCEA1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7CE8005-4463-49FF-933A-1BB4C052C5EA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40AF5A7-C636-4953-9B37-B9775DBCEA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.ua/url?sa=i&amp;rct=j&amp;q=&amp;esrc=s&amp;source=images&amp;cd=&amp;cad=rja&amp;uact=8&amp;docid=CFtAvf57dnXB6M&amp;tbnid=M3-oXqdsEDcteM:&amp;ved=0CAYQjRw&amp;url=http%3A%2F%2Fwww.positiveactiononcancer.co.uk%2Fsoap-stories-boost-visits-to-pac-website&amp;ei=zuwpU729IvOr0gWn2ICIAg&amp;bvm=bv.62922401,d.bGQ&amp;psig=AFQjCNEfOxQ3YgA__7oXXnc_8ar-qrP41A&amp;ust=139534287617967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google.com.ua/url?sa=i&amp;rct=j&amp;q=&amp;esrc=s&amp;source=images&amp;cd=&amp;cad=rja&amp;uact=8&amp;docid=O3qGvGTkFGzMTM&amp;tbnid=MB5HPbN4trFz6M:&amp;ved=0CAYQjRw&amp;url=http%3A%2F%2Fwww.staceyreid.com%2Fnews%2F%3Fp%3D3907&amp;ei=5AEqU7vgCuSBywO_woCAAw&amp;psig=AFQjCNHvAp3HrY2qO4gaU3zMjS6INiQZAw&amp;ust=139534777013109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hyperlink" Target="http://upload.wikimedia.org/wikipedia/commons/f/f3/Distribution_of_Celts_in_Europe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ua/url?sa=i&amp;rct=j&amp;q=&amp;esrc=s&amp;source=images&amp;cd=&amp;cad=rja&amp;uact=8&amp;docid=7cx10CZoH8mgvM&amp;tbnid=zZuQokqOM0Ql8M:&amp;ved=0CAYQjRw&amp;url=http%3A%2F%2F3rdbillion.net%2F2013%2F10%2Fanimals-cartoon%2F&amp;ei=PA0qU-vIJcax0QX-xIGYAg&amp;bvm=bv.62922401,d.bGQ&amp;psig=AFQjCNG2jYcxF6GXlaejzxZ5ID7GftjBWw&amp;ust=1395351175984046" TargetMode="External"/><Relationship Id="rId5" Type="http://schemas.openxmlformats.org/officeDocument/2006/relationships/image" Target="../media/image5.gif"/><Relationship Id="rId4" Type="http://schemas.openxmlformats.org/officeDocument/2006/relationships/hyperlink" Target="http://www.google.com.ua/url?sa=i&amp;rct=j&amp;q=&amp;esrc=s&amp;source=images&amp;cd=&amp;cad=rja&amp;uact=8&amp;docid=NkQtutj8e1W5VM&amp;tbnid=26hUFyMm4ClNsM:&amp;ved=0CAYQjRw&amp;url=http%3A%2F%2Frome.mrdonn.org%2Fbritain.html&amp;ei=aAoqU6DpLuGl0QW3-4GwBw&amp;bvm=bv.62922401,d.bGQ&amp;psig=AFQjCNHrngYM-jv5zfzOIRDUSLH_xLyz8w&amp;ust=139535038757625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om.ua/url?sa=i&amp;rct=j&amp;q=&amp;esrc=s&amp;source=images&amp;cd=&amp;cad=rja&amp;uact=8&amp;docid=1yTpV6_85L10MM&amp;tbnid=w7hufZj-W1xvZM:&amp;ved=0CAYQjRw&amp;url=http%3A%2F%2Fancienthistory.mrdonn.org%2FIdeas.html&amp;ei=VfEpU7WSJKGu0QXtzIHQBA&amp;bvm=bv.62922401,d.bGQ&amp;psig=AFQjCNEES1giaABBfE4uOn_JRTCc_5d7Bg&amp;ust=139534404169156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hyperlink" Target="http://www.google.com.ua/url?sa=i&amp;rct=j&amp;q=&amp;esrc=s&amp;source=images&amp;cd=&amp;cad=rja&amp;uact=8&amp;docid=sj8UrEL2E-P2hM&amp;tbnid=EfAZVImW3YFdsM:&amp;ved=0CAYQjRw&amp;url=http%3A%2F%2Ffineartamerica.com%2Fnewcomments.html%3Fdate%3D12%2F17%2F2013%26page%3D8&amp;ei=2vopU8fANe-20QXi_IHAAQ&amp;psig=AFQjCNFaZIF445DPnHlSmbCk0rIgZxLGng&amp;ust=1395346487910998" TargetMode="External"/><Relationship Id="rId2" Type="http://schemas.openxmlformats.org/officeDocument/2006/relationships/hyperlink" Target="http://www.google.com.ua/url?sa=i&amp;rct=j&amp;q=&amp;esrc=s&amp;source=images&amp;cd=&amp;cad=rja&amp;uact=8&amp;docid=qI5ZPTbvvVx7AM&amp;tbnid=zD46izlhGRPXxM:&amp;ved=0CAYQjRw&amp;url=http%3A%2F%2Fwww.wallpaperhi.com%2FNature%2FMountains%2Fcartoon_network_mountains_landscapes_seas_illustrations_adventure_time_rivers_1920x1080_wallpaper_93076&amp;ei=1e8pU8L1FI6o0wXqooGoDQ&amp;bvm=bv.62922401,d.bGQ&amp;psig=AFQjCNGjzd-54Gs2LUMxG4apych4ydKFaQ&amp;ust=139534360077907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hyperlink" Target="http://www.google.com.ua/url?sa=i&amp;rct=j&amp;q=&amp;esrc=s&amp;source=images&amp;cd=&amp;cad=rja&amp;uact=8&amp;docid=MFNgJazrv6JCPM&amp;tbnid=4IBKL4-ro42HiM:&amp;ved=0CAYQjRw&amp;url=http%3A%2F%2Fgreece.mrdonn.org%2Fgreekgods%2Fathena.html&amp;ei=-PApU8yVL6Wi0QWa54CwAw&amp;bvm=bv.62922401,d.bGQ&amp;psig=AFQjCNGJaI0PqsLUVHRnCeyw2sgMhAh7gQ&amp;ust=139534392266515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ua/url?sa=i&amp;rct=j&amp;q=&amp;esrc=s&amp;source=images&amp;cd=&amp;cad=rja&amp;uact=8&amp;docid=dV1akoJXufoVYM&amp;tbnid=nLZCK1EFcHn-4M:&amp;ved=0CAYQjRw&amp;url=http%3A%2F%2Fafeatheradrift.wordpress.com%2F2013%2F04%2F&amp;ei=nwMqU_ffOaj_ygOB34LwDA&amp;bvm=bv.62922401,d.bGQ&amp;psig=AFQjCNE2GRXMGb9aL6QfJBmg8wwv9mcohw&amp;ust=1395348719516447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hyperlink" Target="http://www.google.com.ua/url?sa=i&amp;rct=j&amp;q=&amp;esrc=s&amp;source=images&amp;cd=&amp;cad=rja&amp;uact=8&amp;docid=PDjj4Ij5bUc7ZM&amp;tbnid=05uZ2AjGh1vE3M:&amp;ved=0CAYQjRw&amp;url=http%3A%2F%2Fwww.istockphoto.com%2Fstock-illustration-3951049-angry-housewife.php&amp;ei=f_4pU8q0AeS70wXU94DoCg&amp;psig=AFQjCNFHrjxV2MuXIJgBbfx3eiklwZ_-fQ&amp;ust=139534727128260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ua/url?sa=i&amp;rct=j&amp;q=&amp;esrc=s&amp;source=images&amp;cd=&amp;cad=rja&amp;uact=8&amp;docid=Ed4I74TdwStdxM&amp;tbnid=-DnNXsw-9z0PZM:&amp;ved=0CAYQjRw&amp;url=http%3A%2F%2Fmiraclesaffronblogs.com%2F&amp;ei=YQQqU7u5L5D_yAOS4oDYCQ&amp;psig=AFQjCNFL2CFvCQ8hdi4_IMeUlKy4b-uUPA&amp;ust=1395348671696055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4.gif"/><Relationship Id="rId10" Type="http://schemas.openxmlformats.org/officeDocument/2006/relationships/hyperlink" Target="http://www.google.com.ua/url?sa=i&amp;rct=j&amp;q=&amp;esrc=s&amp;source=images&amp;cd=&amp;cad=rja&amp;uact=8&amp;docid=Dkg1QnSozoOAIM&amp;tbnid=lskPsZVUEB0dMM:&amp;ved=0CAYQjRw&amp;url=http%3A%2F%2Fwww.glogster.com%2Fdejesus%2Fcell-comparison-poster%2Fg-6l9e6p49kto00kso4836la0&amp;ei=DAUqU7H1FeXNygOD1oGwAg&amp;psig=AFQjCNH_-ghVqu4DgJQoNaOxQjjUHYOI0w&amp;ust=1395349103413231" TargetMode="External"/><Relationship Id="rId4" Type="http://schemas.openxmlformats.org/officeDocument/2006/relationships/hyperlink" Target="http://www.google.com.ua/url?sa=i&amp;rct=j&amp;q=&amp;esrc=s&amp;source=images&amp;cd=&amp;cad=rja&amp;uact=8&amp;docid=kAipq3OP73ekWM&amp;tbnid=T0Z5CNjBlZF6HM:&amp;ved=0CAYQjRw&amp;url=http%3A%2F%2Fdreamar.wordpress.com%2Fpage%2F2%2F&amp;ei=3vwpU6qxPIOm0QX0mIGQAw&amp;psig=AFQjCNG0wg3beHrsqHOBIbwBAvl9XeBGww&amp;ust=1395347022034048" TargetMode="Externa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ua/url?sa=i&amp;rct=j&amp;q=&amp;esrc=s&amp;source=images&amp;cd=&amp;cad=rja&amp;uact=8&amp;docid=o_gttAo_g_MGgM&amp;tbnid=hIeVkgGWg-eSZM:&amp;ved=0CAYQjRw&amp;url=http%3A%2F%2Fwww.istockphoto.com%2Fstock-illustration-17778538-cartoon-map-of-mexico.php&amp;ei=EBEqU4jzGsTI0QXsx4CYBA&amp;psig=AFQjCNHxSeJDkMtsKGKNxV0URfhyIzsJdA&amp;ust=139535218448599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&amp;esrc=s&amp;source=images&amp;cd=&amp;cad=rja&amp;uact=8&amp;docid=G9iu17pcyWjHOM&amp;tbnid=5Y_zhcwrtoxtrM:&amp;ved=0CAYQjRw&amp;url=http%3A%2F%2Fwww.gll-getalife.com%2Fget-style%2Fentry%2Fguide-to-style-the-basics&amp;ei=bhQqU9eZLbST0QWq4oCQCw&amp;psig=AFQjCNG0ueuwKwP9GiS3XI70bI8t_PKMkQ&amp;ust=139535295859445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ua/url?sa=i&amp;rct=j&amp;q=&amp;esrc=s&amp;source=images&amp;cd=&amp;cad=rja&amp;uact=8&amp;docid=zlK_AnKTUiNQ4M&amp;tbnid=fKUpUbjq1087UM:&amp;ved=0CAYQjRw&amp;url=http%3A%2F%2Fcathyjune.blogspot.com%2F&amp;ei=0hgqU8OWG8r40gXh84DIBg&amp;psig=AFQjCNGHZISOrumcyXVpGESRgwg1NUQXVQ&amp;ust=1395354052499682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www.google.com.ua/url?sa=i&amp;rct=j&amp;q=&amp;esrc=s&amp;source=images&amp;cd=&amp;cad=rja&amp;uact=8&amp;docid=_QXcXbDW3A1MgM&amp;tbnid=ab9IyOAEhXBFAM:&amp;ved=0CAYQjRw&amp;url=http%3A%2F%2Fwww.addglitter.com%2Fgr%2Fbackgrounds%2Fbubbles%2F&amp;ei=8BUqU7SOFaK30QWN8oGgBQ&amp;psig=AFQjCNEWBn6M6Q6xhWFhtVbK2ewEzIPwyA&amp;ust=139535342897689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ua/url?sa=i&amp;rct=j&amp;q=&amp;esrc=s&amp;source=images&amp;cd=&amp;cad=rja&amp;uact=8&amp;docid=iiN1V1-UtqEXQM&amp;tbnid=hLp8-eOOEiEI7M:&amp;ved=0CAYQjRw&amp;url=http%3A%2F%2Fwww.search-best-cartoon.com%2Fcartoon-mouse-page-2.html&amp;ei=9xYqU7H9K8eV0AX3i4GgBg&amp;psig=AFQjCNHzg213xphbiZR90GJjxWfXRqmxQw&amp;ust=1395353651529094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google.com.ua/url?sa=i&amp;rct=j&amp;q=&amp;esrc=s&amp;source=images&amp;cd=&amp;cad=rja&amp;uact=8&amp;docid=9OlCv_zKnHvX5M&amp;tbnid=Yca_-PrORCBh0M:&amp;ved=0CAYQjRw&amp;url=http%3A%2F%2Fhealthadvocate.net.au%2Fred-wine-and-health-benefits%2F&amp;ei=UBYqU4XJEeL30gXJ84HwDg&amp;psig=AFQjCNGoLYQHGc7b541oxkVwpO0gw6MSvg&amp;ust=1395353516215595" TargetMode="External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positiveactiononcancer.co.uk/wp-content/uploads/2012/01/SoapBarBubble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0"/>
            <a:ext cx="7328512" cy="41764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4734272" cy="2393032"/>
          </a:xfrm>
        </p:spPr>
        <p:txBody>
          <a:bodyPr>
            <a:noAutofit/>
          </a:bodyPr>
          <a:lstStyle/>
          <a:p>
            <a:r>
              <a:rPr lang="uk-UA" sz="9600" dirty="0" smtClean="0">
                <a:solidFill>
                  <a:srgbClr val="70406A"/>
                </a:solidFill>
              </a:rPr>
              <a:t>Мило</a:t>
            </a:r>
            <a:endParaRPr lang="ru-RU" sz="9600" dirty="0">
              <a:solidFill>
                <a:srgbClr val="70406A"/>
              </a:solidFill>
            </a:endParaRPr>
          </a:p>
        </p:txBody>
      </p:sp>
      <p:pic>
        <p:nvPicPr>
          <p:cNvPr id="35844" name="Picture 4" descr="http://www.staceyreid.com/news/wp-content/uploads/2011/07/3626_question_mark_cartoon_character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7588">
            <a:off x="5826137" y="2544617"/>
            <a:ext cx="2036922" cy="32647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ile:Distribution of Celts in Europ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6151373" cy="4718993"/>
          </a:xfrm>
          <a:prstGeom prst="rect">
            <a:avLst/>
          </a:prstGeom>
          <a:ln w="127000" cap="rnd">
            <a:solidFill>
              <a:schemeClr val="tx1">
                <a:lumMod val="95000"/>
                <a:lumOff val="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4036" name="Picture 4" descr="http://rome.mrdonn.org/britain_boudicca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2862" y="2636912"/>
            <a:ext cx="2469561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03848" y="332656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/>
              <a:t>Кельти</a:t>
            </a:r>
            <a:endParaRPr lang="ru-RU" sz="5400" dirty="0"/>
          </a:p>
        </p:txBody>
      </p:sp>
      <p:sp>
        <p:nvSpPr>
          <p:cNvPr id="10" name="Стрелка вниз 9"/>
          <p:cNvSpPr/>
          <p:nvPr/>
        </p:nvSpPr>
        <p:spPr>
          <a:xfrm rot="487645">
            <a:off x="4869300" y="1178434"/>
            <a:ext cx="576064" cy="2209400"/>
          </a:xfrm>
          <a:prstGeom prst="downArrow">
            <a:avLst/>
          </a:prstGeom>
          <a:solidFill>
            <a:srgbClr val="FF33CC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гнутая влево стрелка 10"/>
          <p:cNvSpPr/>
          <p:nvPr/>
        </p:nvSpPr>
        <p:spPr>
          <a:xfrm rot="21315365">
            <a:off x="2243801" y="1020756"/>
            <a:ext cx="1090133" cy="2948883"/>
          </a:xfrm>
          <a:prstGeom prst="curvedRightArrow">
            <a:avLst/>
          </a:prstGeom>
          <a:solidFill>
            <a:srgbClr val="1010FC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4038" name="Picture 6" descr="http://3rdbillion.net/wp-content/uploads/2013/10/df4007659984df87b8a9c6971befd795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356992"/>
            <a:ext cx="2448272" cy="2649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992888" cy="1152128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002060"/>
                </a:solidFill>
              </a:rPr>
              <a:t>Чому саме </a:t>
            </a:r>
            <a:r>
              <a:rPr lang="en-US" sz="5400" dirty="0" smtClean="0">
                <a:solidFill>
                  <a:srgbClr val="002060"/>
                </a:solidFill>
              </a:rPr>
              <a:t>‘</a:t>
            </a:r>
            <a:r>
              <a:rPr lang="en-US" sz="5400" dirty="0" err="1" smtClean="0">
                <a:solidFill>
                  <a:srgbClr val="002060"/>
                </a:solidFill>
                <a:latin typeface="Goudy Stout" pitchFamily="18" charset="0"/>
              </a:rPr>
              <a:t>sapo</a:t>
            </a:r>
            <a:r>
              <a:rPr lang="en-US" sz="5400" dirty="0" smtClean="0">
                <a:solidFill>
                  <a:srgbClr val="002060"/>
                </a:solidFill>
              </a:rPr>
              <a:t>’</a:t>
            </a:r>
            <a:r>
              <a:rPr lang="uk-UA" sz="5400" dirty="0" smtClean="0">
                <a:solidFill>
                  <a:srgbClr val="002060"/>
                </a:solidFill>
              </a:rPr>
              <a:t>?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38918" name="Picture 6" descr="http://ancienthistory.mrdonn.org/rome_empire_map_soldier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8568952" cy="55892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51920" y="1268760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Стародавній Рим</a:t>
            </a:r>
            <a:endParaRPr lang="ru-RU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8061441">
            <a:off x="3522062" y="2477064"/>
            <a:ext cx="1772544" cy="6288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4636406">
            <a:off x="6434289" y="3220210"/>
            <a:ext cx="1459998" cy="5561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paperhi.com/thumbnails/detail/20121202/cartoon%20network%20mountains%20landscapes%20seas%20illustrations%20adventure%20time%20rivers%201920x1080%20wallpaper_www.wallpaperhi.com_9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07032"/>
            <a:ext cx="6912768" cy="4071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greece.mrdonn.org/greekgods/MinervaAthena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56992"/>
            <a:ext cx="3312368" cy="350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441243-Royalty-Free-RF-Clip-Art-Illustration-Of-A-Cartoon-Buffalo-Shot-With-Arrow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3356992"/>
            <a:ext cx="2782596" cy="2105747"/>
          </a:xfrm>
          <a:prstGeom prst="rect">
            <a:avLst/>
          </a:prstGeom>
        </p:spPr>
      </p:pic>
      <p:pic>
        <p:nvPicPr>
          <p:cNvPr id="39938" name="Picture 2" descr="http://images.fineartamerica.com/images-medium-5/washing-in-the-river-cyril-maz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3356992"/>
            <a:ext cx="4067944" cy="2705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analytics-ques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1"/>
            <a:ext cx="6408712" cy="64271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0"/>
            <a:ext cx="4860032" cy="6021288"/>
          </a:xfrm>
        </p:spPr>
        <p:txBody>
          <a:bodyPr>
            <a:noAutofit/>
          </a:bodyPr>
          <a:lstStyle/>
          <a:p>
            <a:pPr algn="ctr"/>
            <a:r>
              <a:rPr lang="ru-RU" sz="5400" dirty="0" err="1" smtClean="0">
                <a:solidFill>
                  <a:srgbClr val="002060"/>
                </a:solidFill>
              </a:rPr>
              <a:t>Чому</a:t>
            </a:r>
            <a:r>
              <a:rPr lang="ru-RU" sz="5400" dirty="0" smtClean="0">
                <a:solidFill>
                  <a:srgbClr val="002060"/>
                </a:solidFill>
              </a:rPr>
              <a:t> </a:t>
            </a:r>
            <a:r>
              <a:rPr lang="ru-RU" sz="5400" dirty="0" err="1" smtClean="0">
                <a:solidFill>
                  <a:srgbClr val="002060"/>
                </a:solidFill>
              </a:rPr>
              <a:t>саме</a:t>
            </a:r>
            <a:r>
              <a:rPr lang="ru-RU" sz="5400" dirty="0" smtClean="0">
                <a:solidFill>
                  <a:srgbClr val="002060"/>
                </a:solidFill>
              </a:rPr>
              <a:t> «</a:t>
            </a:r>
            <a:r>
              <a:rPr lang="ru-RU" sz="5400" b="1" i="1" dirty="0" err="1" smtClean="0">
                <a:solidFill>
                  <a:srgbClr val="002060"/>
                </a:solidFill>
              </a:rPr>
              <a:t>мильні</a:t>
            </a:r>
            <a:r>
              <a:rPr lang="ru-RU" sz="5400" b="1" i="1" dirty="0" smtClean="0">
                <a:solidFill>
                  <a:srgbClr val="002060"/>
                </a:solidFill>
              </a:rPr>
              <a:t> опери</a:t>
            </a:r>
            <a:r>
              <a:rPr lang="ru-RU" sz="5400" dirty="0" smtClean="0">
                <a:solidFill>
                  <a:srgbClr val="002060"/>
                </a:solidFill>
              </a:rPr>
              <a:t>»?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.istockimg.com/file_thumbview_approve/3951049/2/stock-illustration-3951049-angry-housewif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68887">
            <a:off x="563294" y="343712"/>
            <a:ext cx="2819350" cy="5410875"/>
          </a:xfrm>
          <a:prstGeom prst="rect">
            <a:avLst/>
          </a:prstGeom>
          <a:noFill/>
        </p:spPr>
      </p:pic>
      <p:pic>
        <p:nvPicPr>
          <p:cNvPr id="5" name="Picture 2" descr="http://dreamar.files.wordpress.com/2013/06/soapoperas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1472" y="476672"/>
            <a:ext cx="4752528" cy="5332105"/>
          </a:xfrm>
          <a:prstGeom prst="rect">
            <a:avLst/>
          </a:prstGeom>
          <a:noFill/>
        </p:spPr>
      </p:pic>
      <p:pic>
        <p:nvPicPr>
          <p:cNvPr id="41990" name="Picture 6" descr="http://miraclesaffronblogs.com/wp-content/uploads/2013/09/112706-glowing-purple-neon-icon-alphanumeric-plus-sign-simple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1052736"/>
            <a:ext cx="2592287" cy="2592288"/>
          </a:xfrm>
          <a:prstGeom prst="rect">
            <a:avLst/>
          </a:prstGeom>
          <a:noFill/>
        </p:spPr>
      </p:pic>
      <p:pic>
        <p:nvPicPr>
          <p:cNvPr id="41988" name="Picture 4" descr="http://afeatheradrift.files.wordpress.com/2013/04/clean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03650">
            <a:off x="4551900" y="695480"/>
            <a:ext cx="4300549" cy="4309918"/>
          </a:xfrm>
          <a:prstGeom prst="rect">
            <a:avLst/>
          </a:prstGeom>
          <a:noFill/>
        </p:spPr>
      </p:pic>
      <p:pic>
        <p:nvPicPr>
          <p:cNvPr id="9" name="Picture 2" descr="http://www.clker.com/cliparts/0/H/m/m/N/h/equals-sign-cartoon-hi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6" y="2242338"/>
            <a:ext cx="3240360" cy="38024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i.istockimg.com/file_thumbview_approve/17778538/2/stock-illustration-17778538-cartoon-map-of-mexic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052736"/>
            <a:ext cx="6624736" cy="55747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33265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rgbClr val="002060"/>
                </a:solidFill>
              </a:rPr>
              <a:t>Мексика 1841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rtoon-doll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24786">
            <a:off x="5090656" y="908783"/>
            <a:ext cx="3241232" cy="4611508"/>
          </a:xfrm>
          <a:prstGeom prst="rect">
            <a:avLst/>
          </a:prstGeom>
        </p:spPr>
      </p:pic>
      <p:pic>
        <p:nvPicPr>
          <p:cNvPr id="46082" name="Picture 2" descr="http://gll-getalife.com/wp-content/uploads/2013/02/cartoon-soa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1722">
            <a:off x="251520" y="1772816"/>
            <a:ext cx="3707904" cy="2618933"/>
          </a:xfrm>
          <a:prstGeom prst="rect">
            <a:avLst/>
          </a:prstGeom>
          <a:noFill/>
        </p:spPr>
      </p:pic>
      <p:sp>
        <p:nvSpPr>
          <p:cNvPr id="6" name="Равно 5"/>
          <p:cNvSpPr/>
          <p:nvPr/>
        </p:nvSpPr>
        <p:spPr>
          <a:xfrm>
            <a:off x="3892738" y="2565534"/>
            <a:ext cx="1739522" cy="1138743"/>
          </a:xfrm>
          <a:prstGeom prst="mathEqua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addglitter.com/gr/backgrounds/bubbles/bubbles-00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pic>
        <p:nvPicPr>
          <p:cNvPr id="47108" name="Picture 4" descr="http://healthadvocate.net.au/wp-content/uploads/2013/05/glass-of-red-win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4149080" cy="4149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10" name="Picture 6" descr="http://www.search-best-cartoon.com/cartoon-mouse/cartoon-mouse-inside-chees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634381"/>
            <a:ext cx="4968552" cy="2944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14" name="Picture 10" descr="http://1.bp.blogspot.com/-eCXJw1nbYxU/Tu1kniIDx7I/AAAAAAAAARA/Xt4RUo20VJg/s1600/WTD-pp1.2-80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620688"/>
            <a:ext cx="7761208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229</TotalTime>
  <Words>18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Мило</vt:lpstr>
      <vt:lpstr>Слайд 2</vt:lpstr>
      <vt:lpstr>Чому саме ‘sapo’?</vt:lpstr>
      <vt:lpstr>Слайд 4</vt:lpstr>
      <vt:lpstr>Чому саме «мильні опери»?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Мило</dc:title>
  <dc:creator>Ksenya</dc:creator>
  <cp:lastModifiedBy>Ksenya</cp:lastModifiedBy>
  <cp:revision>24</cp:revision>
  <dcterms:created xsi:type="dcterms:W3CDTF">2014-03-19T18:58:05Z</dcterms:created>
  <dcterms:modified xsi:type="dcterms:W3CDTF">2014-03-19T22:47:40Z</dcterms:modified>
</cp:coreProperties>
</file>