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63" r:id="rId5"/>
    <p:sldId id="262" r:id="rId6"/>
    <p:sldId id="264" r:id="rId7"/>
    <p:sldId id="271" r:id="rId8"/>
    <p:sldId id="270" r:id="rId9"/>
    <p:sldId id="273" r:id="rId10"/>
    <p:sldId id="27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4628" autoAdjust="0"/>
  </p:normalViewPr>
  <p:slideViewPr>
    <p:cSldViewPr snapToGrid="0">
      <p:cViewPr>
        <p:scale>
          <a:sx n="102" d="100"/>
          <a:sy n="102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3720" y="1206334"/>
            <a:ext cx="7431584" cy="2593769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dirty="0" err="1">
                <a:solidFill>
                  <a:srgbClr val="9A5315">
                    <a:lumMod val="50000"/>
                  </a:srgbClr>
                </a:solidFill>
              </a:rPr>
              <a:t>Місце</a:t>
            </a:r>
            <a:r>
              <a:rPr lang="ru-RU" dirty="0">
                <a:solidFill>
                  <a:srgbClr val="9A5315">
                    <a:lumMod val="50000"/>
                  </a:srgbClr>
                </a:solidFill>
              </a:rPr>
              <a:t> </a:t>
            </a:r>
            <a:r>
              <a:rPr lang="ru-RU" dirty="0" err="1">
                <a:solidFill>
                  <a:srgbClr val="9A5315">
                    <a:lumMod val="50000"/>
                  </a:srgbClr>
                </a:solidFill>
              </a:rPr>
              <a:t>хімії</a:t>
            </a:r>
            <a:r>
              <a:rPr lang="ru-RU" dirty="0">
                <a:solidFill>
                  <a:srgbClr val="9A5315">
                    <a:lumMod val="50000"/>
                  </a:srgbClr>
                </a:solidFill>
              </a:rPr>
              <a:t> </a:t>
            </a:r>
            <a:r>
              <a:rPr lang="ru-RU" dirty="0" err="1">
                <a:solidFill>
                  <a:srgbClr val="9A5315">
                    <a:lumMod val="50000"/>
                  </a:srgbClr>
                </a:solidFill>
              </a:rPr>
              <a:t>серед</a:t>
            </a:r>
            <a:r>
              <a:rPr lang="ru-RU" dirty="0">
                <a:solidFill>
                  <a:srgbClr val="9A5315">
                    <a:lumMod val="50000"/>
                  </a:srgbClr>
                </a:solidFill>
              </a:rPr>
              <a:t> наук про природу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1884" y="5158840"/>
            <a:ext cx="6858002" cy="914400"/>
          </a:xfrm>
        </p:spPr>
        <p:txBody>
          <a:bodyPr/>
          <a:lstStyle/>
          <a:p>
            <a:r>
              <a:rPr lang="ru-RU" dirty="0" err="1"/>
              <a:t>Виконала</a:t>
            </a:r>
            <a:r>
              <a:rPr lang="ru-RU" dirty="0"/>
              <a:t> </a:t>
            </a:r>
            <a:r>
              <a:rPr lang="ru-RU" dirty="0" err="1"/>
              <a:t>учениця</a:t>
            </a:r>
            <a:r>
              <a:rPr lang="ru-RU" dirty="0"/>
              <a:t> 9-А </a:t>
            </a:r>
            <a:r>
              <a:rPr lang="ru-RU" dirty="0" err="1"/>
              <a:t>класу</a:t>
            </a:r>
            <a:r>
              <a:rPr lang="ru-RU" dirty="0"/>
              <a:t>,</a:t>
            </a:r>
          </a:p>
          <a:p>
            <a:r>
              <a:rPr lang="ru-RU" dirty="0" err="1"/>
              <a:t>Велітченко</a:t>
            </a:r>
            <a:r>
              <a:rPr lang="ru-RU" dirty="0"/>
              <a:t> </a:t>
            </a:r>
            <a:r>
              <a:rPr lang="ru-RU" dirty="0" err="1"/>
              <a:t>Юлія</a:t>
            </a:r>
            <a:endParaRPr lang="ru-RU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0224" y="914400"/>
            <a:ext cx="8341776" cy="2860183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4365938"/>
            <a:ext cx="1130638" cy="28226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45221" y="59377"/>
            <a:ext cx="10058402" cy="1219200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rgbClr val="9A5315">
                    <a:lumMod val="50000"/>
                  </a:srgbClr>
                </a:solidFill>
              </a:rPr>
              <a:t>Як </a:t>
            </a:r>
            <a:r>
              <a:rPr lang="ru-RU" dirty="0" err="1">
                <a:solidFill>
                  <a:srgbClr val="9A5315">
                    <a:lumMod val="50000"/>
                  </a:srgbClr>
                </a:solidFill>
              </a:rPr>
              <a:t>пов'язана</a:t>
            </a:r>
            <a:r>
              <a:rPr lang="ru-RU" dirty="0">
                <a:solidFill>
                  <a:srgbClr val="9A5315">
                    <a:lumMod val="50000"/>
                  </a:srgbClr>
                </a:solidFill>
              </a:rPr>
              <a:t> </a:t>
            </a:r>
            <a:r>
              <a:rPr lang="ru-RU" dirty="0" err="1">
                <a:solidFill>
                  <a:srgbClr val="9A5315">
                    <a:lumMod val="50000"/>
                  </a:srgbClr>
                </a:solidFill>
              </a:rPr>
              <a:t>хімія</a:t>
            </a:r>
            <a:r>
              <a:rPr lang="ru-RU" dirty="0">
                <a:solidFill>
                  <a:srgbClr val="9A5315">
                    <a:lumMod val="50000"/>
                  </a:srgbClr>
                </a:solidFill>
              </a:rPr>
              <a:t> з </a:t>
            </a:r>
            <a:r>
              <a:rPr lang="ru-RU" dirty="0" err="1">
                <a:solidFill>
                  <a:srgbClr val="9A5315">
                    <a:lumMod val="50000"/>
                  </a:srgbClr>
                </a:solidFill>
              </a:rPr>
              <a:t>іншими</a:t>
            </a:r>
            <a:r>
              <a:rPr lang="ru-RU" dirty="0">
                <a:solidFill>
                  <a:srgbClr val="9A5315">
                    <a:lumMod val="50000"/>
                  </a:srgbClr>
                </a:solidFill>
              </a:rPr>
              <a:t> науками?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1897681"/>
            <a:ext cx="8948750" cy="435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265610" y="4648200"/>
            <a:ext cx="1707678" cy="52944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60518" y="1154966"/>
            <a:ext cx="80198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err="1"/>
              <a:t>Хімія</a:t>
            </a:r>
            <a:r>
              <a:rPr lang="ru-RU" sz="2000" dirty="0"/>
              <a:t>, наука про склад </a:t>
            </a:r>
            <a:r>
              <a:rPr lang="ru-RU" sz="2000" dirty="0" err="1"/>
              <a:t>речовин</a:t>
            </a:r>
            <a:r>
              <a:rPr lang="ru-RU" sz="2000" dirty="0"/>
              <a:t> і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перетворення</a:t>
            </a:r>
            <a:r>
              <a:rPr lang="ru-RU" sz="2000" dirty="0"/>
              <a:t>, </a:t>
            </a:r>
            <a:r>
              <a:rPr lang="ru-RU" sz="2000" dirty="0" err="1"/>
              <a:t>починається</a:t>
            </a:r>
            <a:r>
              <a:rPr lang="ru-RU" sz="2000" dirty="0"/>
              <a:t> з </a:t>
            </a:r>
            <a:r>
              <a:rPr lang="ru-RU" sz="2000" dirty="0" err="1"/>
              <a:t>відкриття</a:t>
            </a:r>
            <a:r>
              <a:rPr lang="ru-RU" sz="2000" dirty="0"/>
              <a:t> </a:t>
            </a:r>
            <a:r>
              <a:rPr lang="ru-RU" sz="2000" dirty="0" err="1"/>
              <a:t>людиною</a:t>
            </a:r>
            <a:r>
              <a:rPr lang="ru-RU" sz="2000" dirty="0"/>
              <a:t> </a:t>
            </a:r>
            <a:r>
              <a:rPr lang="ru-RU" sz="2000" dirty="0" err="1"/>
              <a:t>здатності</a:t>
            </a:r>
            <a:r>
              <a:rPr lang="ru-RU" sz="2000" dirty="0"/>
              <a:t> </a:t>
            </a:r>
            <a:r>
              <a:rPr lang="ru-RU" sz="2000" dirty="0" err="1"/>
              <a:t>вогню</a:t>
            </a:r>
            <a:r>
              <a:rPr lang="ru-RU" sz="2000" dirty="0"/>
              <a:t> </a:t>
            </a:r>
            <a:r>
              <a:rPr lang="ru-RU" sz="2000" dirty="0" err="1"/>
              <a:t>змінювати</a:t>
            </a:r>
            <a:r>
              <a:rPr lang="ru-RU" sz="2000" dirty="0"/>
              <a:t> </a:t>
            </a:r>
            <a:r>
              <a:rPr lang="ru-RU" sz="2000" dirty="0" err="1"/>
              <a:t>природні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. Люди </a:t>
            </a:r>
            <a:r>
              <a:rPr lang="ru-RU" sz="2000" dirty="0" err="1"/>
              <a:t>уміли</a:t>
            </a:r>
            <a:r>
              <a:rPr lang="ru-RU" sz="2000" dirty="0"/>
              <a:t> </a:t>
            </a:r>
            <a:r>
              <a:rPr lang="ru-RU" sz="2000" dirty="0" err="1"/>
              <a:t>виплавляти</a:t>
            </a:r>
            <a:r>
              <a:rPr lang="ru-RU" sz="2000" dirty="0"/>
              <a:t> </a:t>
            </a:r>
            <a:r>
              <a:rPr lang="ru-RU" sz="2000" dirty="0" err="1"/>
              <a:t>мідь</a:t>
            </a:r>
            <a:r>
              <a:rPr lang="ru-RU" sz="2000" dirty="0"/>
              <a:t> і бронзу, </a:t>
            </a:r>
            <a:r>
              <a:rPr lang="ru-RU" sz="2000" dirty="0" err="1"/>
              <a:t>обпалювати</a:t>
            </a:r>
            <a:r>
              <a:rPr lang="ru-RU" sz="2000" dirty="0"/>
              <a:t> </a:t>
            </a:r>
            <a:r>
              <a:rPr lang="ru-RU" sz="2000" dirty="0" err="1"/>
              <a:t>глиняні</a:t>
            </a:r>
            <a:r>
              <a:rPr lang="ru-RU" sz="2000" dirty="0"/>
              <a:t> </a:t>
            </a:r>
            <a:r>
              <a:rPr lang="ru-RU" sz="2000" dirty="0" err="1"/>
              <a:t>вироби</a:t>
            </a:r>
            <a:r>
              <a:rPr lang="ru-RU" sz="2000" dirty="0"/>
              <a:t>,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скло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за 4000 </a:t>
            </a:r>
            <a:r>
              <a:rPr lang="ru-RU" sz="2000" dirty="0" err="1"/>
              <a:t>років</a:t>
            </a:r>
            <a:r>
              <a:rPr lang="ru-RU" sz="2000" dirty="0"/>
              <a:t> до </a:t>
            </a:r>
            <a:r>
              <a:rPr lang="ru-RU" sz="2000" dirty="0" err="1"/>
              <a:t>н.е</a:t>
            </a:r>
            <a:r>
              <a:rPr lang="ru-RU" sz="2000" dirty="0"/>
              <a:t>. З 7 в. до </a:t>
            </a:r>
            <a:r>
              <a:rPr lang="ru-RU" sz="2000" dirty="0" err="1"/>
              <a:t>н.е</a:t>
            </a:r>
            <a:r>
              <a:rPr lang="ru-RU" sz="2000" dirty="0"/>
              <a:t>. </a:t>
            </a:r>
            <a:r>
              <a:rPr lang="ru-RU" sz="2000" dirty="0" err="1"/>
              <a:t>Єгипет</a:t>
            </a:r>
            <a:r>
              <a:rPr lang="ru-RU" sz="2000" dirty="0"/>
              <a:t> і </a:t>
            </a:r>
            <a:r>
              <a:rPr lang="ru-RU" sz="2000" dirty="0" err="1"/>
              <a:t>Месопотамія</a:t>
            </a:r>
            <a:r>
              <a:rPr lang="ru-RU" sz="2000" dirty="0"/>
              <a:t> стали центрами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барвників</a:t>
            </a:r>
            <a:r>
              <a:rPr lang="ru-RU" sz="2000" dirty="0"/>
              <a:t>; там же </a:t>
            </a:r>
            <a:r>
              <a:rPr lang="ru-RU" sz="2000" dirty="0" err="1"/>
              <a:t>отримували</a:t>
            </a:r>
            <a:r>
              <a:rPr lang="ru-RU" sz="2000" dirty="0"/>
              <a:t> в чистому </a:t>
            </a:r>
            <a:r>
              <a:rPr lang="ru-RU" sz="2000" dirty="0" err="1"/>
              <a:t>вигляді</a:t>
            </a:r>
            <a:r>
              <a:rPr lang="ru-RU" sz="2000" dirty="0"/>
              <a:t> золото, </a:t>
            </a:r>
            <a:r>
              <a:rPr lang="ru-RU" sz="2000" dirty="0" err="1"/>
              <a:t>срібло</a:t>
            </a:r>
            <a:r>
              <a:rPr lang="ru-RU" sz="2000" dirty="0"/>
              <a:t> і </a:t>
            </a:r>
            <a:r>
              <a:rPr lang="ru-RU" sz="2000" dirty="0" err="1"/>
              <a:t>інші</a:t>
            </a:r>
            <a:r>
              <a:rPr lang="ru-RU" sz="2000" dirty="0"/>
              <a:t> метали.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</a:t>
            </a:r>
            <a:r>
              <a:rPr lang="ru-RU" sz="2000" dirty="0"/>
              <a:t>з 1500 до 350 до </a:t>
            </a:r>
            <a:r>
              <a:rPr lang="ru-RU" sz="2000" dirty="0" err="1"/>
              <a:t>н.е</a:t>
            </a:r>
            <a:r>
              <a:rPr lang="ru-RU" sz="2000" dirty="0"/>
              <a:t>. для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барвників</a:t>
            </a:r>
            <a:r>
              <a:rPr lang="ru-RU" sz="2000" dirty="0"/>
              <a:t> </a:t>
            </a:r>
            <a:r>
              <a:rPr lang="ru-RU" sz="2000" dirty="0" err="1"/>
              <a:t>використали</a:t>
            </a:r>
            <a:r>
              <a:rPr lang="ru-RU" sz="2000" dirty="0"/>
              <a:t> перегонку, а метали </a:t>
            </a:r>
            <a:r>
              <a:rPr lang="ru-RU" sz="2000" dirty="0" err="1"/>
              <a:t>виплавляли</a:t>
            </a:r>
            <a:r>
              <a:rPr lang="ru-RU" sz="2000" dirty="0"/>
              <a:t> з руд, </a:t>
            </a:r>
            <a:r>
              <a:rPr lang="ru-RU" sz="2000" dirty="0" err="1"/>
              <a:t>змішуючи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з </a:t>
            </a:r>
            <a:r>
              <a:rPr lang="ru-RU" sz="2000" dirty="0" err="1"/>
              <a:t>деревним</a:t>
            </a:r>
            <a:r>
              <a:rPr lang="ru-RU" sz="2000" dirty="0"/>
              <a:t> </a:t>
            </a:r>
            <a:r>
              <a:rPr lang="ru-RU" sz="2000" dirty="0" err="1"/>
              <a:t>вугіллям</a:t>
            </a:r>
            <a:r>
              <a:rPr lang="ru-RU" sz="2000" dirty="0"/>
              <a:t> і </a:t>
            </a:r>
            <a:r>
              <a:rPr lang="ru-RU" sz="2000" dirty="0" err="1"/>
              <a:t>продуваючи</a:t>
            </a:r>
            <a:r>
              <a:rPr lang="ru-RU" sz="2000" dirty="0"/>
              <a:t> через </a:t>
            </a:r>
            <a:r>
              <a:rPr lang="ru-RU" sz="2000" dirty="0" err="1"/>
              <a:t>суміш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горить</a:t>
            </a:r>
            <a:r>
              <a:rPr lang="ru-RU" sz="2000" dirty="0"/>
              <a:t> - </a:t>
            </a:r>
            <a:r>
              <a:rPr lang="ru-RU" sz="2000" dirty="0" err="1"/>
              <a:t>повітря</a:t>
            </a:r>
            <a:r>
              <a:rPr lang="ru-RU" sz="2000" dirty="0"/>
              <a:t>. Самим процедурам </a:t>
            </a: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давали </a:t>
            </a:r>
            <a:r>
              <a:rPr lang="ru-RU" sz="2000" dirty="0" err="1"/>
              <a:t>містичне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197" y="3954482"/>
            <a:ext cx="332509" cy="654641"/>
          </a:xfrm>
        </p:spPr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rgbClr val="9A5315">
                    <a:lumMod val="50000"/>
                  </a:srgbClr>
                </a:solidFill>
              </a:rPr>
              <a:t/>
            </a:r>
            <a:br>
              <a:rPr lang="ru-RU" dirty="0">
                <a:solidFill>
                  <a:srgbClr val="9A5315">
                    <a:lumMod val="50000"/>
                  </a:srgbClr>
                </a:solidFill>
              </a:rPr>
            </a:b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7688" y="1128156"/>
            <a:ext cx="5304312" cy="477401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9A5315"/>
                </a:solidFill>
              </a:rPr>
              <a:t>Проте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жодну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природничу</a:t>
            </a:r>
            <a:r>
              <a:rPr lang="ru-RU" dirty="0">
                <a:solidFill>
                  <a:srgbClr val="9A5315"/>
                </a:solidFill>
              </a:rPr>
              <a:t> науку - </a:t>
            </a:r>
            <a:r>
              <a:rPr lang="ru-RU" dirty="0" err="1">
                <a:solidFill>
                  <a:srgbClr val="9A5315"/>
                </a:solidFill>
              </a:rPr>
              <a:t>фізику</a:t>
            </a:r>
            <a:r>
              <a:rPr lang="ru-RU" dirty="0">
                <a:solidFill>
                  <a:srgbClr val="9A5315"/>
                </a:solidFill>
              </a:rPr>
              <a:t>, </a:t>
            </a:r>
            <a:r>
              <a:rPr lang="ru-RU" dirty="0" err="1">
                <a:solidFill>
                  <a:srgbClr val="9A5315"/>
                </a:solidFill>
              </a:rPr>
              <a:t>хімію</a:t>
            </a:r>
            <a:r>
              <a:rPr lang="ru-RU" dirty="0">
                <a:solidFill>
                  <a:srgbClr val="9A5315"/>
                </a:solidFill>
              </a:rPr>
              <a:t>, </a:t>
            </a:r>
            <a:r>
              <a:rPr lang="ru-RU" dirty="0" err="1">
                <a:solidFill>
                  <a:srgbClr val="9A5315"/>
                </a:solidFill>
              </a:rPr>
              <a:t>біологію</a:t>
            </a:r>
            <a:r>
              <a:rPr lang="ru-RU" dirty="0">
                <a:solidFill>
                  <a:srgbClr val="9A5315"/>
                </a:solidFill>
              </a:rPr>
              <a:t>, </a:t>
            </a:r>
            <a:r>
              <a:rPr lang="ru-RU" dirty="0" err="1">
                <a:solidFill>
                  <a:srgbClr val="9A5315"/>
                </a:solidFill>
              </a:rPr>
              <a:t>геологію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тощо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наразі</a:t>
            </a:r>
            <a:r>
              <a:rPr lang="ru-RU" dirty="0">
                <a:solidFill>
                  <a:srgbClr val="9A5315"/>
                </a:solidFill>
              </a:rPr>
              <a:t> не </a:t>
            </a:r>
            <a:r>
              <a:rPr lang="ru-RU" dirty="0" err="1">
                <a:solidFill>
                  <a:srgbClr val="9A5315"/>
                </a:solidFill>
              </a:rPr>
              <a:t>можна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назвати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лідером</a:t>
            </a:r>
            <a:r>
              <a:rPr lang="ru-RU" dirty="0">
                <a:solidFill>
                  <a:srgbClr val="9A5315"/>
                </a:solidFill>
              </a:rPr>
              <a:t>. Система </a:t>
            </a:r>
            <a:r>
              <a:rPr lang="ru-RU" dirty="0" err="1">
                <a:solidFill>
                  <a:srgbClr val="9A5315"/>
                </a:solidFill>
              </a:rPr>
              <a:t>наукових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знань</a:t>
            </a:r>
            <a:r>
              <a:rPr lang="ru-RU" dirty="0">
                <a:solidFill>
                  <a:srgbClr val="9A5315"/>
                </a:solidFill>
              </a:rPr>
              <a:t> про природу й система </a:t>
            </a:r>
            <a:r>
              <a:rPr lang="ru-RU" dirty="0" err="1">
                <a:solidFill>
                  <a:srgbClr val="9A5315"/>
                </a:solidFill>
              </a:rPr>
              <a:t>методів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кожної</a:t>
            </a:r>
            <a:r>
              <a:rPr lang="ru-RU" dirty="0">
                <a:solidFill>
                  <a:srgbClr val="9A5315"/>
                </a:solidFill>
              </a:rPr>
              <a:t> з наук </a:t>
            </a:r>
            <a:r>
              <a:rPr lang="ru-RU" dirty="0" err="1">
                <a:solidFill>
                  <a:srgbClr val="9A5315"/>
                </a:solidFill>
              </a:rPr>
              <a:t>перебувають</a:t>
            </a:r>
            <a:r>
              <a:rPr lang="ru-RU" dirty="0">
                <a:solidFill>
                  <a:srgbClr val="9A5315"/>
                </a:solidFill>
              </a:rPr>
              <a:t> у </a:t>
            </a:r>
            <a:r>
              <a:rPr lang="ru-RU" dirty="0" err="1">
                <a:solidFill>
                  <a:srgbClr val="9A5315"/>
                </a:solidFill>
              </a:rPr>
              <a:t>процесі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безперервного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взаємозбагачення</a:t>
            </a:r>
            <a:r>
              <a:rPr lang="ru-RU" dirty="0">
                <a:solidFill>
                  <a:srgbClr val="9A5315"/>
                </a:solidFill>
              </a:rPr>
              <a:t>. Особливо </a:t>
            </a:r>
            <a:r>
              <a:rPr lang="ru-RU" dirty="0" err="1">
                <a:solidFill>
                  <a:srgbClr val="9A5315"/>
                </a:solidFill>
              </a:rPr>
              <a:t>яскраво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це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виявляється</a:t>
            </a:r>
            <a:r>
              <a:rPr lang="ru-RU" dirty="0">
                <a:solidFill>
                  <a:srgbClr val="9A5315"/>
                </a:solidFill>
              </a:rPr>
              <a:t> в наш час.</a:t>
            </a:r>
            <a:br>
              <a:rPr lang="ru-RU" dirty="0">
                <a:solidFill>
                  <a:srgbClr val="9A5315"/>
                </a:solidFill>
              </a:rPr>
            </a:br>
            <a:r>
              <a:rPr lang="ru-RU" dirty="0">
                <a:solidFill>
                  <a:srgbClr val="9A5315"/>
                </a:solidFill>
              </a:rPr>
              <a:t/>
            </a:r>
            <a:br>
              <a:rPr lang="ru-RU" dirty="0">
                <a:solidFill>
                  <a:srgbClr val="9A5315"/>
                </a:solidFill>
              </a:rPr>
            </a:br>
            <a:r>
              <a:rPr lang="ru-RU" dirty="0" err="1">
                <a:solidFill>
                  <a:srgbClr val="9A5315"/>
                </a:solidFill>
              </a:rPr>
              <a:t>Дедалі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більше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 smtClean="0">
                <a:solidFill>
                  <a:srgbClr val="9A5315"/>
                </a:solidFill>
              </a:rPr>
              <a:t>стикаються</a:t>
            </a:r>
            <a:r>
              <a:rPr lang="ru-RU" dirty="0" smtClean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межі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між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хімією</a:t>
            </a:r>
            <a:r>
              <a:rPr lang="ru-RU" dirty="0">
                <a:solidFill>
                  <a:srgbClr val="9A5315"/>
                </a:solidFill>
              </a:rPr>
              <a:t> й </a:t>
            </a:r>
            <a:r>
              <a:rPr lang="ru-RU" dirty="0" err="1">
                <a:solidFill>
                  <a:srgbClr val="9A5315"/>
                </a:solidFill>
              </a:rPr>
              <a:t>іншими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природничими</a:t>
            </a:r>
            <a:r>
              <a:rPr lang="ru-RU" dirty="0">
                <a:solidFill>
                  <a:srgbClr val="9A5315"/>
                </a:solidFill>
              </a:rPr>
              <a:t> науками. На </a:t>
            </a:r>
            <a:r>
              <a:rPr lang="ru-RU" dirty="0" err="1">
                <a:solidFill>
                  <a:srgbClr val="9A5315"/>
                </a:solidFill>
              </a:rPr>
              <a:t>межі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досліджень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фізичних</a:t>
            </a:r>
            <a:r>
              <a:rPr lang="ru-RU" dirty="0">
                <a:solidFill>
                  <a:srgbClr val="9A5315"/>
                </a:solidFill>
              </a:rPr>
              <a:t> і </a:t>
            </a:r>
            <a:r>
              <a:rPr lang="ru-RU" dirty="0" err="1">
                <a:solidFill>
                  <a:srgbClr val="9A5315"/>
                </a:solidFill>
              </a:rPr>
              <a:t>хімічних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явищ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виникли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фізична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хімія</a:t>
            </a:r>
            <a:r>
              <a:rPr lang="ru-RU" dirty="0">
                <a:solidFill>
                  <a:srgbClr val="9A5315"/>
                </a:solidFill>
              </a:rPr>
              <a:t> та </a:t>
            </a:r>
            <a:r>
              <a:rPr lang="ru-RU" dirty="0" err="1">
                <a:solidFill>
                  <a:srgbClr val="9A5315"/>
                </a:solidFill>
              </a:rPr>
              <a:t>хімічна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фізика</a:t>
            </a:r>
            <a:r>
              <a:rPr lang="ru-RU" dirty="0">
                <a:solidFill>
                  <a:srgbClr val="9A5315"/>
                </a:solidFill>
              </a:rPr>
              <a:t>. </a:t>
            </a:r>
            <a:br>
              <a:rPr lang="ru-RU" dirty="0">
                <a:solidFill>
                  <a:srgbClr val="9A5315"/>
                </a:solidFill>
              </a:rPr>
            </a:br>
            <a:r>
              <a:rPr lang="ru-RU" dirty="0">
                <a:solidFill>
                  <a:srgbClr val="9A5315"/>
                </a:solidFill>
              </a:rPr>
              <a:t>  </a:t>
            </a:r>
            <a:br>
              <a:rPr lang="ru-RU" dirty="0">
                <a:solidFill>
                  <a:srgbClr val="9A5315"/>
                </a:solidFill>
              </a:rPr>
            </a:br>
            <a:r>
              <a:rPr lang="ru-RU" dirty="0">
                <a:solidFill>
                  <a:srgbClr val="9A5315"/>
                </a:solidFill>
              </a:rPr>
              <a:t>  </a:t>
            </a:r>
            <a:r>
              <a:rPr lang="ru-RU" b="1" i="1" dirty="0" err="1">
                <a:solidFill>
                  <a:schemeClr val="accent2"/>
                </a:solidFill>
              </a:rPr>
              <a:t>Біохімія</a:t>
            </a:r>
            <a:r>
              <a:rPr lang="ru-RU" dirty="0">
                <a:solidFill>
                  <a:srgbClr val="9A5315"/>
                </a:solidFill>
              </a:rPr>
              <a:t> - </a:t>
            </a:r>
            <a:r>
              <a:rPr lang="ru-RU" dirty="0" err="1">
                <a:solidFill>
                  <a:srgbClr val="9A5315"/>
                </a:solidFill>
              </a:rPr>
              <a:t>біологічна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хімія</a:t>
            </a:r>
            <a:r>
              <a:rPr lang="ru-RU" dirty="0">
                <a:solidFill>
                  <a:srgbClr val="9A5315"/>
                </a:solidFill>
              </a:rPr>
              <a:t> - </a:t>
            </a:r>
            <a:r>
              <a:rPr lang="ru-RU" dirty="0" err="1">
                <a:solidFill>
                  <a:srgbClr val="9A5315"/>
                </a:solidFill>
              </a:rPr>
              <a:t>вивчає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хімічний</a:t>
            </a:r>
            <a:r>
              <a:rPr lang="ru-RU" dirty="0">
                <a:solidFill>
                  <a:srgbClr val="9A5315"/>
                </a:solidFill>
              </a:rPr>
              <a:t> склад і структуру </a:t>
            </a:r>
            <a:r>
              <a:rPr lang="ru-RU" dirty="0" err="1">
                <a:solidFill>
                  <a:srgbClr val="9A5315"/>
                </a:solidFill>
              </a:rPr>
              <a:t>сполук</a:t>
            </a:r>
            <a:r>
              <a:rPr lang="ru-RU" dirty="0">
                <a:solidFill>
                  <a:srgbClr val="9A5315"/>
                </a:solidFill>
              </a:rPr>
              <a:t>, </a:t>
            </a:r>
            <a:r>
              <a:rPr lang="ru-RU" dirty="0" err="1">
                <a:solidFill>
                  <a:srgbClr val="9A5315"/>
                </a:solidFill>
              </a:rPr>
              <a:t>які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містяться</a:t>
            </a:r>
            <a:r>
              <a:rPr lang="ru-RU" dirty="0">
                <a:solidFill>
                  <a:srgbClr val="9A5315"/>
                </a:solidFill>
              </a:rPr>
              <a:t> в </a:t>
            </a:r>
            <a:r>
              <a:rPr lang="ru-RU" dirty="0" err="1">
                <a:solidFill>
                  <a:srgbClr val="9A5315"/>
                </a:solidFill>
              </a:rPr>
              <a:t>живих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організмах</a:t>
            </a:r>
            <a:r>
              <a:rPr lang="ru-RU" dirty="0">
                <a:solidFill>
                  <a:srgbClr val="9A5315"/>
                </a:solidFill>
              </a:rPr>
              <a:t>. Вона </a:t>
            </a:r>
            <a:r>
              <a:rPr lang="ru-RU" dirty="0" err="1">
                <a:solidFill>
                  <a:srgbClr val="9A5315"/>
                </a:solidFill>
              </a:rPr>
              <a:t>досліджує</a:t>
            </a:r>
            <a:r>
              <a:rPr lang="ru-RU" dirty="0">
                <a:solidFill>
                  <a:srgbClr val="9A5315"/>
                </a:solidFill>
              </a:rPr>
              <a:t> шляхи й </a:t>
            </a:r>
            <a:r>
              <a:rPr lang="ru-RU" dirty="0" err="1">
                <a:solidFill>
                  <a:srgbClr val="9A5315"/>
                </a:solidFill>
              </a:rPr>
              <a:t>способи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регуляції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перетворень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речовин</a:t>
            </a:r>
            <a:r>
              <a:rPr lang="ru-RU" dirty="0">
                <a:solidFill>
                  <a:srgbClr val="9A5315"/>
                </a:solidFill>
              </a:rPr>
              <a:t>, </a:t>
            </a:r>
            <a:r>
              <a:rPr lang="ru-RU" dirty="0" err="1">
                <a:solidFill>
                  <a:srgbClr val="9A5315"/>
                </a:solidFill>
              </a:rPr>
              <a:t>енергетику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процесів</a:t>
            </a:r>
            <a:r>
              <a:rPr lang="ru-RU" dirty="0">
                <a:solidFill>
                  <a:srgbClr val="9A5315"/>
                </a:solidFill>
              </a:rPr>
              <a:t>, </a:t>
            </a:r>
            <a:r>
              <a:rPr lang="ru-RU" dirty="0" err="1">
                <a:solidFill>
                  <a:srgbClr val="9A5315"/>
                </a:solidFill>
              </a:rPr>
              <a:t>які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відбуваються</a:t>
            </a:r>
            <a:r>
              <a:rPr lang="ru-RU" dirty="0">
                <a:solidFill>
                  <a:srgbClr val="9A5315"/>
                </a:solidFill>
              </a:rPr>
              <a:t> в </a:t>
            </a:r>
            <a:r>
              <a:rPr lang="ru-RU" dirty="0" err="1">
                <a:solidFill>
                  <a:srgbClr val="9A5315"/>
                </a:solidFill>
              </a:rPr>
              <a:t>клітині</a:t>
            </a:r>
            <a:r>
              <a:rPr lang="ru-RU" dirty="0">
                <a:solidFill>
                  <a:srgbClr val="9A5315"/>
                </a:solidFill>
              </a:rPr>
              <a:t> й в </a:t>
            </a:r>
            <a:r>
              <a:rPr lang="ru-RU" dirty="0" err="1">
                <a:solidFill>
                  <a:srgbClr val="9A5315"/>
                </a:solidFill>
              </a:rPr>
              <a:t>організмі</a:t>
            </a:r>
            <a:r>
              <a:rPr lang="ru-RU" dirty="0">
                <a:solidFill>
                  <a:srgbClr val="9A5315"/>
                </a:solidFill>
              </a:rPr>
              <a:t>. </a:t>
            </a:r>
            <a:br>
              <a:rPr lang="ru-RU" dirty="0">
                <a:solidFill>
                  <a:srgbClr val="9A5315"/>
                </a:solidFill>
              </a:rPr>
            </a:br>
            <a:r>
              <a:rPr lang="ru-RU" dirty="0">
                <a:solidFill>
                  <a:srgbClr val="9A5315"/>
                </a:solidFill>
              </a:rPr>
              <a:t>  </a:t>
            </a:r>
            <a:r>
              <a:rPr lang="ru-RU" b="1" i="1" dirty="0" err="1">
                <a:solidFill>
                  <a:schemeClr val="accent2"/>
                </a:solidFill>
              </a:rPr>
              <a:t>Геохімія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rgbClr val="9A5315"/>
                </a:solidFill>
              </a:rPr>
              <a:t>- наука про </a:t>
            </a:r>
            <a:r>
              <a:rPr lang="ru-RU" dirty="0" err="1">
                <a:solidFill>
                  <a:srgbClr val="9A5315"/>
                </a:solidFill>
              </a:rPr>
              <a:t>поширеність</a:t>
            </a:r>
            <a:r>
              <a:rPr lang="ru-RU" dirty="0">
                <a:solidFill>
                  <a:srgbClr val="9A5315"/>
                </a:solidFill>
              </a:rPr>
              <a:t> і </a:t>
            </a:r>
            <a:r>
              <a:rPr lang="ru-RU" dirty="0" err="1">
                <a:solidFill>
                  <a:srgbClr val="9A5315"/>
                </a:solidFill>
              </a:rPr>
              <a:t>міграцію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хімічних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елементів</a:t>
            </a:r>
            <a:r>
              <a:rPr lang="ru-RU" dirty="0">
                <a:solidFill>
                  <a:srgbClr val="9A5315"/>
                </a:solidFill>
              </a:rPr>
              <a:t> на </a:t>
            </a:r>
            <a:r>
              <a:rPr lang="ru-RU" dirty="0" err="1">
                <a:solidFill>
                  <a:srgbClr val="9A5315"/>
                </a:solidFill>
              </a:rPr>
              <a:t>Землі</a:t>
            </a:r>
            <a:r>
              <a:rPr lang="ru-RU" dirty="0">
                <a:solidFill>
                  <a:srgbClr val="9A5315"/>
                </a:solidFill>
              </a:rPr>
              <a:t>.</a:t>
            </a:r>
            <a:endParaRPr lang="ru-RU" sz="18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b="1820"/>
          <a:stretch>
            <a:fillRect/>
          </a:stretch>
        </p:blipFill>
        <p:spPr>
          <a:xfrm>
            <a:off x="812861" y="938151"/>
            <a:ext cx="6018243" cy="4629418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65212" y="1523999"/>
            <a:ext cx="490456" cy="2216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771896" y="1852551"/>
            <a:ext cx="297952" cy="65252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40728" y="1246907"/>
            <a:ext cx="7980220" cy="507076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 Роль </a:t>
            </a:r>
            <a:r>
              <a:rPr lang="ru-RU" sz="2200" dirty="0" err="1"/>
              <a:t>хімічних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 у </a:t>
            </a:r>
            <a:r>
              <a:rPr lang="ru-RU" sz="2200" dirty="0" err="1"/>
              <a:t>пізнанні</a:t>
            </a:r>
            <a:r>
              <a:rPr lang="ru-RU" sz="2200" dirty="0"/>
              <a:t> </a:t>
            </a:r>
            <a:r>
              <a:rPr lang="ru-RU" sz="2200" dirty="0" err="1"/>
              <a:t>природи</a:t>
            </a:r>
            <a:r>
              <a:rPr lang="ru-RU" sz="2200" dirty="0"/>
              <a:t> </a:t>
            </a:r>
            <a:r>
              <a:rPr lang="ru-RU" sz="2200" dirty="0" err="1"/>
              <a:t>важко</a:t>
            </a:r>
            <a:r>
              <a:rPr lang="ru-RU" sz="2200" dirty="0"/>
              <a:t> </a:t>
            </a:r>
            <a:r>
              <a:rPr lang="ru-RU" sz="2200" dirty="0" err="1"/>
              <a:t>переоцінити</a:t>
            </a:r>
            <a:r>
              <a:rPr lang="ru-RU" sz="2200" dirty="0"/>
              <a:t>. </a:t>
            </a:r>
            <a:r>
              <a:rPr lang="ru-RU" sz="2200" dirty="0" err="1"/>
              <a:t>Сучасна</a:t>
            </a:r>
            <a:r>
              <a:rPr lang="ru-RU" sz="2200" dirty="0"/>
              <a:t> </a:t>
            </a:r>
            <a:r>
              <a:rPr lang="ru-RU" sz="2200" dirty="0" err="1"/>
              <a:t>хімія</a:t>
            </a:r>
            <a:r>
              <a:rPr lang="ru-RU" sz="2200" dirty="0"/>
              <a:t> представлена </a:t>
            </a:r>
            <a:r>
              <a:rPr lang="ru-RU" sz="2200" dirty="0" err="1"/>
              <a:t>безліччю</a:t>
            </a:r>
            <a:r>
              <a:rPr lang="ru-RU" sz="2200" dirty="0"/>
              <a:t> </a:t>
            </a:r>
            <a:r>
              <a:rPr lang="ru-RU" sz="2200" dirty="0" err="1"/>
              <a:t>різних</a:t>
            </a:r>
            <a:r>
              <a:rPr lang="ru-RU" sz="2200" dirty="0"/>
              <a:t> </a:t>
            </a:r>
            <a:r>
              <a:rPr lang="ru-RU" sz="2200" dirty="0" err="1"/>
              <a:t>напрямів</a:t>
            </a:r>
            <a:r>
              <a:rPr lang="ru-RU" sz="2200" dirty="0"/>
              <a:t> </a:t>
            </a:r>
            <a:r>
              <a:rPr lang="ru-RU" sz="2200" dirty="0" err="1"/>
              <a:t>розвитку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 пре природу, </a:t>
            </a:r>
            <a:r>
              <a:rPr lang="ru-RU" sz="2200" dirty="0" err="1"/>
              <a:t>речовини</a:t>
            </a:r>
            <a:r>
              <a:rPr lang="ru-RU" sz="2200" dirty="0"/>
              <a:t> й </a:t>
            </a:r>
            <a:r>
              <a:rPr lang="ru-RU" sz="2200" dirty="0" err="1"/>
              <a:t>способи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перетворення</a:t>
            </a:r>
            <a:r>
              <a:rPr lang="ru-RU" sz="2200" dirty="0"/>
              <a:t>. </a:t>
            </a:r>
            <a:r>
              <a:rPr lang="ru-RU" sz="2200" dirty="0" err="1"/>
              <a:t>Однак</a:t>
            </a:r>
            <a:r>
              <a:rPr lang="ru-RU" sz="2200" dirty="0"/>
              <a:t> вона не є простою сумою </a:t>
            </a:r>
            <a:r>
              <a:rPr lang="ru-RU" sz="2200" dirty="0" err="1"/>
              <a:t>знань</a:t>
            </a:r>
            <a:r>
              <a:rPr lang="ru-RU" sz="2200" dirty="0"/>
              <a:t> про </a:t>
            </a:r>
            <a:r>
              <a:rPr lang="ru-RU" sz="2200" dirty="0" err="1"/>
              <a:t>речовини</a:t>
            </a:r>
            <a:r>
              <a:rPr lang="ru-RU" sz="2200" dirty="0"/>
              <a:t>, </a:t>
            </a:r>
            <a:r>
              <a:rPr lang="ru-RU" sz="2200" dirty="0" err="1"/>
              <a:t>накопиченою</a:t>
            </a:r>
            <a:r>
              <a:rPr lang="ru-RU" sz="2200" dirty="0"/>
              <a:t> </a:t>
            </a:r>
            <a:r>
              <a:rPr lang="ru-RU" sz="2200" dirty="0" err="1"/>
              <a:t>завдяки</a:t>
            </a:r>
            <a:r>
              <a:rPr lang="ru-RU" sz="2200" dirty="0"/>
              <a:t> </a:t>
            </a:r>
            <a:r>
              <a:rPr lang="ru-RU" sz="2200" dirty="0" err="1"/>
              <a:t>копіткій</a:t>
            </a:r>
            <a:r>
              <a:rPr lang="ru-RU" sz="2200" dirty="0"/>
              <a:t> </a:t>
            </a:r>
            <a:r>
              <a:rPr lang="ru-RU" sz="2200" dirty="0" err="1"/>
              <a:t>праці</a:t>
            </a:r>
            <a:r>
              <a:rPr lang="ru-RU" sz="2200" dirty="0"/>
              <a:t> </a:t>
            </a:r>
            <a:r>
              <a:rPr lang="ru-RU" sz="2200" dirty="0" err="1"/>
              <a:t>багатьох</a:t>
            </a:r>
            <a:r>
              <a:rPr lang="ru-RU" sz="2200" dirty="0"/>
              <a:t> </a:t>
            </a:r>
            <a:r>
              <a:rPr lang="ru-RU" sz="2200" dirty="0" err="1"/>
              <a:t>поколінь</a:t>
            </a:r>
            <a:r>
              <a:rPr lang="ru-RU" sz="2200" dirty="0"/>
              <a:t> </a:t>
            </a:r>
            <a:r>
              <a:rPr lang="ru-RU" sz="2200" dirty="0" err="1"/>
              <a:t>науковців-хіміків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/>
              <a:t> </a:t>
            </a:r>
            <a:r>
              <a:rPr lang="ru-RU" sz="2200" dirty="0" err="1" smtClean="0"/>
              <a:t>Сучасна</a:t>
            </a:r>
            <a:r>
              <a:rPr lang="ru-RU" sz="2200" dirty="0" smtClean="0"/>
              <a:t> </a:t>
            </a:r>
            <a:r>
              <a:rPr lang="ru-RU" sz="2200" dirty="0" err="1"/>
              <a:t>хімія</a:t>
            </a:r>
            <a:r>
              <a:rPr lang="ru-RU" sz="2200" dirty="0"/>
              <a:t> - </a:t>
            </a:r>
            <a:r>
              <a:rPr lang="ru-RU" sz="2200" dirty="0" err="1"/>
              <a:t>високовпорядкована</a:t>
            </a:r>
            <a:r>
              <a:rPr lang="ru-RU" sz="2200" dirty="0"/>
              <a:t> система </a:t>
            </a:r>
            <a:r>
              <a:rPr lang="ru-RU" sz="2200" dirty="0" err="1"/>
              <a:t>знань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стрімко</a:t>
            </a:r>
            <a:r>
              <a:rPr lang="ru-RU" sz="2200" dirty="0"/>
              <a:t> й </a:t>
            </a:r>
            <a:r>
              <a:rPr lang="ru-RU" sz="2200" dirty="0" err="1"/>
              <a:t>цілеспрямовано</a:t>
            </a:r>
            <a:r>
              <a:rPr lang="ru-RU" sz="2200" dirty="0"/>
              <a:t> </a:t>
            </a:r>
            <a:r>
              <a:rPr lang="ru-RU" sz="2200" dirty="0" err="1"/>
              <a:t>розвивається</a:t>
            </a:r>
            <a:r>
              <a:rPr lang="ru-RU" sz="2200" dirty="0"/>
              <a:t> у </a:t>
            </a:r>
            <a:r>
              <a:rPr lang="ru-RU" sz="2200" dirty="0" err="1"/>
              <a:t>взаємодії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системами </a:t>
            </a:r>
            <a:r>
              <a:rPr lang="ru-RU" sz="2200" dirty="0" err="1"/>
              <a:t>знань</a:t>
            </a:r>
            <a:r>
              <a:rPr lang="ru-RU" sz="2200" dirty="0"/>
              <a:t> </a:t>
            </a:r>
            <a:r>
              <a:rPr lang="ru-RU" sz="2200" dirty="0" err="1"/>
              <a:t>інших</a:t>
            </a:r>
            <a:r>
              <a:rPr lang="ru-RU" sz="2200" dirty="0"/>
              <a:t> наук.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6172200" y="2505074"/>
            <a:ext cx="2781795" cy="3450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4180114"/>
            <a:ext cx="2876797" cy="18015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0" y="1009403"/>
            <a:ext cx="3693228" cy="418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18857" y="2921330"/>
            <a:ext cx="346756" cy="73627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7150" y="1087440"/>
            <a:ext cx="8974178" cy="496388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Моделювання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хімічних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структур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процесів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важливий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спосіб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пізнання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комп'ютерних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істотно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розширило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можливості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хімії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Вагомий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внесок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зробили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хіміки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високих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генної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інженерії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нанохімії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фемтохіміі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вивчає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процеси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відбуваються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час,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зрівняний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періодом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коливання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атомів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здобутки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водночас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продуктом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пізнання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хімії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засобом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подальшого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поступу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цьому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напрямі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Хімія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елемент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загальнолюдської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одвіку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мала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виражену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гуманітарну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спрямованість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Окремі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теоретичні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положення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хімічних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знань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становили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певну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частину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натурфілософії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витлумачувала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явища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їхній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цілісності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хімія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так само як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фізика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біологія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астрономія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географія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інші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природничі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науки,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засіб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світогляду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8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678" y="3384468"/>
            <a:ext cx="254730" cy="59526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61" y="842046"/>
            <a:ext cx="5058908" cy="52499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5636" y="486888"/>
            <a:ext cx="6353299" cy="390698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/>
              <a:t>Хімічні</a:t>
            </a:r>
            <a:r>
              <a:rPr lang="ru-RU" sz="1600" dirty="0"/>
              <a:t> </a:t>
            </a:r>
            <a:r>
              <a:rPr lang="ru-RU" sz="1600" dirty="0" err="1"/>
              <a:t>перетворення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 </a:t>
            </a:r>
            <a:r>
              <a:rPr lang="ru-RU" sz="1600" dirty="0" err="1"/>
              <a:t>самовільно</a:t>
            </a:r>
            <a:r>
              <a:rPr lang="ru-RU" sz="1600" dirty="0"/>
              <a:t> </a:t>
            </a:r>
            <a:r>
              <a:rPr lang="ru-RU" sz="1600" dirty="0" err="1"/>
              <a:t>відбуваються</a:t>
            </a:r>
            <a:r>
              <a:rPr lang="ru-RU" sz="1600" dirty="0"/>
              <a:t> в </a:t>
            </a:r>
            <a:r>
              <a:rPr lang="ru-RU" sz="1600" dirty="0" err="1"/>
              <a:t>природі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час фотосинтезу в </a:t>
            </a:r>
            <a:r>
              <a:rPr lang="ru-RU" sz="1600" dirty="0" err="1"/>
              <a:t>зелених</a:t>
            </a:r>
            <a:r>
              <a:rPr lang="ru-RU" sz="1600" dirty="0"/>
              <a:t> </a:t>
            </a:r>
            <a:r>
              <a:rPr lang="ru-RU" sz="1600" dirty="0" err="1"/>
              <a:t>рослинах</a:t>
            </a:r>
            <a:r>
              <a:rPr lang="ru-RU" sz="1600" dirty="0"/>
              <a:t> </a:t>
            </a:r>
            <a:r>
              <a:rPr lang="ru-RU" sz="1600" dirty="0" err="1"/>
              <a:t>вуглекислий</a:t>
            </a:r>
            <a:r>
              <a:rPr lang="ru-RU" sz="1600" dirty="0"/>
              <a:t> газ і вода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перетворюються</a:t>
            </a:r>
            <a:r>
              <a:rPr lang="ru-RU" sz="1600" dirty="0"/>
              <a:t> на </a:t>
            </a:r>
            <a:r>
              <a:rPr lang="ru-RU" sz="1600" dirty="0" err="1"/>
              <a:t>органічні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 з </a:t>
            </a:r>
            <a:r>
              <a:rPr lang="ru-RU" sz="1600" dirty="0" err="1"/>
              <a:t>виділенням</a:t>
            </a:r>
            <a:r>
              <a:rPr lang="ru-RU" sz="1600" dirty="0"/>
              <a:t> </a:t>
            </a:r>
            <a:r>
              <a:rPr lang="ru-RU" sz="1600" dirty="0" err="1"/>
              <a:t>кисню</a:t>
            </a:r>
            <a:r>
              <a:rPr lang="ru-RU" sz="1600" dirty="0"/>
              <a:t>.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кисень</a:t>
            </a:r>
            <a:r>
              <a:rPr lang="ru-RU" sz="1600" dirty="0"/>
              <a:t> у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дихання</a:t>
            </a:r>
            <a:r>
              <a:rPr lang="ru-RU" sz="1600" dirty="0"/>
              <a:t> </a:t>
            </a:r>
            <a:r>
              <a:rPr lang="ru-RU" sz="1600" dirty="0" err="1"/>
              <a:t>живих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 </a:t>
            </a:r>
            <a:r>
              <a:rPr lang="ru-RU" sz="1600" dirty="0" err="1"/>
              <a:t>поглинається</a:t>
            </a:r>
            <a:r>
              <a:rPr lang="ru-RU" sz="1600" dirty="0"/>
              <a:t>, </a:t>
            </a:r>
            <a:r>
              <a:rPr lang="ru-RU" sz="1600" dirty="0" err="1"/>
              <a:t>окислюючи</a:t>
            </a:r>
            <a:r>
              <a:rPr lang="ru-RU" sz="1600" dirty="0"/>
              <a:t> в них </a:t>
            </a:r>
            <a:r>
              <a:rPr lang="ru-RU" sz="1600" dirty="0" err="1"/>
              <a:t>органічні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,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чого</a:t>
            </a:r>
            <a:r>
              <a:rPr lang="ru-RU" sz="1600" dirty="0"/>
              <a:t> в атмосферу </a:t>
            </a:r>
            <a:r>
              <a:rPr lang="ru-RU" sz="1600" dirty="0" err="1"/>
              <a:t>виділяється</a:t>
            </a:r>
            <a:r>
              <a:rPr lang="ru-RU" sz="1600" dirty="0"/>
              <a:t> </a:t>
            </a:r>
            <a:r>
              <a:rPr lang="ru-RU" sz="1600" dirty="0" err="1"/>
              <a:t>вуглекислий</a:t>
            </a:r>
            <a:r>
              <a:rPr lang="ru-RU" sz="1600" dirty="0"/>
              <a:t> газ. Так </a:t>
            </a:r>
            <a:r>
              <a:rPr lang="ru-RU" sz="1600" dirty="0" err="1"/>
              <a:t>хімічні</a:t>
            </a:r>
            <a:r>
              <a:rPr lang="ru-RU" sz="1600" dirty="0"/>
              <a:t> </a:t>
            </a:r>
            <a:r>
              <a:rPr lang="ru-RU" sz="1600" dirty="0" err="1"/>
              <a:t>перетворення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 </a:t>
            </a:r>
            <a:r>
              <a:rPr lang="ru-RU" sz="1600" dirty="0" err="1"/>
              <a:t>забезпечують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на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 smtClean="0"/>
              <a:t>Однак</a:t>
            </a:r>
            <a:r>
              <a:rPr lang="ru-RU" sz="1600" dirty="0" smtClean="0"/>
              <a:t> </a:t>
            </a:r>
            <a:r>
              <a:rPr lang="ru-RU" sz="1600" dirty="0" err="1"/>
              <a:t>переважна</a:t>
            </a:r>
            <a:r>
              <a:rPr lang="ru-RU" sz="1600" dirty="0"/>
              <a:t> </a:t>
            </a: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/>
              <a:t>природних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, перш </a:t>
            </a:r>
            <a:r>
              <a:rPr lang="ru-RU" sz="1600" dirty="0" err="1"/>
              <a:t>ніж</a:t>
            </a:r>
            <a:r>
              <a:rPr lang="ru-RU" sz="1600" dirty="0"/>
              <a:t> стати продуктами </a:t>
            </a:r>
            <a:r>
              <a:rPr lang="ru-RU" sz="1600" dirty="0" err="1"/>
              <a:t>споживання</a:t>
            </a:r>
            <a:r>
              <a:rPr lang="ru-RU" sz="1600" dirty="0"/>
              <a:t> </a:t>
            </a:r>
            <a:r>
              <a:rPr lang="ru-RU" sz="1600" dirty="0" err="1"/>
              <a:t>людського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, </a:t>
            </a:r>
            <a:r>
              <a:rPr lang="ru-RU" sz="1600" dirty="0" err="1"/>
              <a:t>зазнає</a:t>
            </a:r>
            <a:r>
              <a:rPr lang="ru-RU" sz="1600" dirty="0"/>
              <a:t> </a:t>
            </a:r>
            <a:r>
              <a:rPr lang="ru-RU" sz="1600" dirty="0" err="1"/>
              <a:t>хімічної</a:t>
            </a:r>
            <a:r>
              <a:rPr lang="ru-RU" sz="1600" dirty="0"/>
              <a:t> </a:t>
            </a:r>
            <a:r>
              <a:rPr lang="ru-RU" sz="1600" dirty="0" err="1"/>
              <a:t>переробки</a:t>
            </a:r>
            <a:r>
              <a:rPr lang="ru-RU" sz="1600" dirty="0"/>
              <a:t> на заводах. </a:t>
            </a:r>
            <a:r>
              <a:rPr lang="ru-RU" sz="1600" dirty="0" err="1"/>
              <a:t>Добування</a:t>
            </a:r>
            <a:r>
              <a:rPr lang="ru-RU" sz="1600" dirty="0"/>
              <a:t> </a:t>
            </a:r>
            <a:r>
              <a:rPr lang="ru-RU" sz="1600" dirty="0" err="1"/>
              <a:t>металів</a:t>
            </a:r>
            <a:r>
              <a:rPr lang="ru-RU" sz="1600" dirty="0"/>
              <a:t> з руд, </a:t>
            </a:r>
            <a:r>
              <a:rPr lang="ru-RU" sz="1600" dirty="0" err="1"/>
              <a:t>виробництво</a:t>
            </a:r>
            <a:r>
              <a:rPr lang="ru-RU" sz="1600" dirty="0"/>
              <a:t> </a:t>
            </a:r>
            <a:r>
              <a:rPr lang="ru-RU" sz="1600" dirty="0" err="1"/>
              <a:t>синтетичних</a:t>
            </a:r>
            <a:r>
              <a:rPr lang="ru-RU" sz="1600" dirty="0"/>
              <a:t> </a:t>
            </a:r>
            <a:r>
              <a:rPr lang="ru-RU" sz="1600" dirty="0" err="1"/>
              <a:t>матеріалів</a:t>
            </a:r>
            <a:r>
              <a:rPr lang="ru-RU" sz="1600" dirty="0"/>
              <a:t>, </a:t>
            </a:r>
            <a:r>
              <a:rPr lang="ru-RU" sz="1600" dirty="0" err="1"/>
              <a:t>переробка</a:t>
            </a:r>
            <a:r>
              <a:rPr lang="ru-RU" sz="1600" dirty="0"/>
              <a:t> </a:t>
            </a:r>
            <a:r>
              <a:rPr lang="ru-RU" sz="1600" dirty="0" err="1"/>
              <a:t>кам'яного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, </a:t>
            </a:r>
            <a:r>
              <a:rPr lang="ru-RU" sz="1600" dirty="0" err="1"/>
              <a:t>нафти</a:t>
            </a:r>
            <a:r>
              <a:rPr lang="ru-RU" sz="1600" dirty="0"/>
              <a:t>, природного газу, </a:t>
            </a:r>
            <a:r>
              <a:rPr lang="ru-RU" sz="1600" dirty="0" err="1"/>
              <a:t>деревини</a:t>
            </a:r>
            <a:r>
              <a:rPr lang="ru-RU" sz="1600" dirty="0"/>
              <a:t>, </a:t>
            </a:r>
            <a:r>
              <a:rPr lang="ru-RU" sz="1600" dirty="0" err="1"/>
              <a:t>гірських</a:t>
            </a:r>
            <a:r>
              <a:rPr lang="ru-RU" sz="1600" dirty="0"/>
              <a:t> </a:t>
            </a:r>
            <a:r>
              <a:rPr lang="ru-RU" sz="1600" dirty="0" err="1"/>
              <a:t>порід</a:t>
            </a:r>
            <a:r>
              <a:rPr lang="ru-RU" sz="1600" dirty="0"/>
              <a:t> — все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складні</a:t>
            </a:r>
            <a:r>
              <a:rPr lang="ru-RU" sz="1600" dirty="0"/>
              <a:t> </a:t>
            </a:r>
            <a:r>
              <a:rPr lang="ru-RU" sz="1600" dirty="0" err="1"/>
              <a:t>хімічні</a:t>
            </a:r>
            <a:r>
              <a:rPr lang="ru-RU" sz="1600" dirty="0"/>
              <a:t> </a:t>
            </a:r>
            <a:r>
              <a:rPr lang="ru-RU" sz="1600" dirty="0" err="1"/>
              <a:t>процеси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здійснюються</a:t>
            </a:r>
            <a:r>
              <a:rPr lang="ru-RU" sz="1600" dirty="0"/>
              <a:t> на </a:t>
            </a:r>
            <a:r>
              <a:rPr lang="ru-RU" sz="1600" dirty="0" err="1"/>
              <a:t>виробництві</a:t>
            </a:r>
            <a:r>
              <a:rPr lang="ru-RU" sz="1600" dirty="0"/>
              <a:t> з метою </a:t>
            </a:r>
            <a:r>
              <a:rPr lang="ru-RU" sz="1600" dirty="0" err="1"/>
              <a:t>добування</a:t>
            </a:r>
            <a:r>
              <a:rPr lang="ru-RU" sz="1600" dirty="0"/>
              <a:t> </a:t>
            </a:r>
            <a:r>
              <a:rPr lang="ru-RU" sz="1600" dirty="0" err="1"/>
              <a:t>корисних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0006" y="4298868"/>
            <a:ext cx="86452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500" dirty="0" smtClean="0"/>
              <a:t> Для </a:t>
            </a:r>
            <a:r>
              <a:rPr lang="ru-RU" sz="1500" dirty="0" err="1"/>
              <a:t>розуміння</a:t>
            </a:r>
            <a:r>
              <a:rPr lang="ru-RU" sz="1500" dirty="0"/>
              <a:t> </a:t>
            </a:r>
            <a:r>
              <a:rPr lang="ru-RU" sz="1500" dirty="0" err="1"/>
              <a:t>цих</a:t>
            </a:r>
            <a:r>
              <a:rPr lang="ru-RU" sz="1500" dirty="0"/>
              <a:t> </a:t>
            </a:r>
            <a:r>
              <a:rPr lang="ru-RU" sz="1500" dirty="0" err="1"/>
              <a:t>процесів</a:t>
            </a:r>
            <a:r>
              <a:rPr lang="ru-RU" sz="1500" dirty="0"/>
              <a:t> і </a:t>
            </a:r>
            <a:r>
              <a:rPr lang="ru-RU" sz="1500" dirty="0" err="1"/>
              <a:t>керування</a:t>
            </a:r>
            <a:r>
              <a:rPr lang="ru-RU" sz="1500" dirty="0"/>
              <a:t> ними треба знати </a:t>
            </a:r>
            <a:r>
              <a:rPr lang="ru-RU" sz="1500" dirty="0" err="1"/>
              <a:t>властивості</a:t>
            </a:r>
            <a:r>
              <a:rPr lang="ru-RU" sz="1500" dirty="0"/>
              <a:t> </a:t>
            </a:r>
            <a:r>
              <a:rPr lang="ru-RU" sz="1500" dirty="0" err="1"/>
              <a:t>речовин</a:t>
            </a:r>
            <a:r>
              <a:rPr lang="ru-RU" sz="1500" dirty="0"/>
              <a:t>, </a:t>
            </a:r>
            <a:r>
              <a:rPr lang="ru-RU" sz="1500" dirty="0" err="1"/>
              <a:t>їх</a:t>
            </a:r>
            <a:r>
              <a:rPr lang="ru-RU" sz="1500" dirty="0"/>
              <a:t> </a:t>
            </a:r>
            <a:r>
              <a:rPr lang="ru-RU" sz="1500" dirty="0" err="1"/>
              <a:t>здатність</a:t>
            </a:r>
            <a:r>
              <a:rPr lang="ru-RU" sz="1500" dirty="0"/>
              <a:t> </a:t>
            </a:r>
            <a:r>
              <a:rPr lang="ru-RU" sz="1500" dirty="0" err="1"/>
              <a:t>брати</a:t>
            </a:r>
            <a:r>
              <a:rPr lang="ru-RU" sz="1500" dirty="0"/>
              <a:t> участь у </a:t>
            </a:r>
            <a:r>
              <a:rPr lang="ru-RU" sz="1500" dirty="0" err="1"/>
              <a:t>хімічних</a:t>
            </a:r>
            <a:r>
              <a:rPr lang="ru-RU" sz="1500" dirty="0"/>
              <a:t> </a:t>
            </a:r>
            <a:r>
              <a:rPr lang="ru-RU" sz="1500" dirty="0" err="1"/>
              <a:t>процесах</a:t>
            </a:r>
            <a:r>
              <a:rPr lang="ru-RU" sz="1500" dirty="0"/>
              <a:t>. А для </a:t>
            </a:r>
            <a:r>
              <a:rPr lang="ru-RU" sz="1500" dirty="0" err="1"/>
              <a:t>цього</a:t>
            </a:r>
            <a:r>
              <a:rPr lang="ru-RU" sz="1500" dirty="0"/>
              <a:t> </a:t>
            </a:r>
            <a:r>
              <a:rPr lang="ru-RU" sz="1500" dirty="0" err="1"/>
              <a:t>потрібно</a:t>
            </a:r>
            <a:r>
              <a:rPr lang="ru-RU" sz="1500" dirty="0"/>
              <a:t> знати склад і </a:t>
            </a:r>
            <a:r>
              <a:rPr lang="ru-RU" sz="1500" dirty="0" err="1"/>
              <a:t>будову</a:t>
            </a:r>
            <a:r>
              <a:rPr lang="ru-RU" sz="1500" dirty="0"/>
              <a:t> </a:t>
            </a:r>
            <a:r>
              <a:rPr lang="ru-RU" sz="1500" dirty="0" err="1"/>
              <a:t>речовин</a:t>
            </a:r>
            <a:r>
              <a:rPr lang="ru-RU" sz="1500" dirty="0"/>
              <a:t>. Ось </a:t>
            </a:r>
            <a:r>
              <a:rPr lang="ru-RU" sz="1500" dirty="0" err="1"/>
              <a:t>чому</a:t>
            </a:r>
            <a:r>
              <a:rPr lang="ru-RU" sz="1500" dirty="0"/>
              <a:t> предметом </a:t>
            </a:r>
            <a:r>
              <a:rPr lang="ru-RU" sz="1500" dirty="0" err="1"/>
              <a:t>вивчення</a:t>
            </a:r>
            <a:r>
              <a:rPr lang="ru-RU" sz="1500" dirty="0"/>
              <a:t> </a:t>
            </a:r>
            <a:r>
              <a:rPr lang="ru-RU" sz="1500" dirty="0" err="1"/>
              <a:t>хімії</a:t>
            </a:r>
            <a:r>
              <a:rPr lang="ru-RU" sz="1500" dirty="0"/>
              <a:t> є </a:t>
            </a:r>
            <a:r>
              <a:rPr lang="ru-RU" sz="1500" dirty="0" err="1"/>
              <a:t>хімічні</a:t>
            </a:r>
            <a:r>
              <a:rPr lang="ru-RU" sz="1500" dirty="0"/>
              <a:t> </a:t>
            </a:r>
            <a:r>
              <a:rPr lang="ru-RU" sz="1500" dirty="0" err="1"/>
              <a:t>елементи</a:t>
            </a:r>
            <a:r>
              <a:rPr lang="ru-RU" sz="1500" dirty="0"/>
              <a:t> та </a:t>
            </a:r>
            <a:r>
              <a:rPr lang="ru-RU" sz="1500" dirty="0" err="1"/>
              <a:t>їхні</a:t>
            </a:r>
            <a:r>
              <a:rPr lang="ru-RU" sz="1500" dirty="0"/>
              <a:t> </a:t>
            </a:r>
            <a:r>
              <a:rPr lang="ru-RU" sz="1500" dirty="0" err="1"/>
              <a:t>сполуки</a:t>
            </a:r>
            <a:r>
              <a:rPr lang="ru-RU" sz="1500" dirty="0"/>
              <a:t>, </a:t>
            </a:r>
            <a:r>
              <a:rPr lang="ru-RU" sz="1500" dirty="0" err="1"/>
              <a:t>хімічні</a:t>
            </a:r>
            <a:r>
              <a:rPr lang="ru-RU" sz="1500" dirty="0"/>
              <a:t> </a:t>
            </a:r>
            <a:r>
              <a:rPr lang="ru-RU" sz="1500" dirty="0" err="1"/>
              <a:t>перетворення</a:t>
            </a:r>
            <a:r>
              <a:rPr lang="ru-RU" sz="1500" dirty="0"/>
              <a:t> </a:t>
            </a:r>
            <a:r>
              <a:rPr lang="ru-RU" sz="1500" dirty="0" err="1"/>
              <a:t>різноманітних</a:t>
            </a:r>
            <a:r>
              <a:rPr lang="ru-RU" sz="1500" dirty="0"/>
              <a:t> </a:t>
            </a:r>
            <a:r>
              <a:rPr lang="ru-RU" sz="1500" dirty="0" err="1"/>
              <a:t>сполук</a:t>
            </a:r>
            <a:r>
              <a:rPr lang="ru-RU" sz="1500" dirty="0"/>
              <a:t> і </a:t>
            </a:r>
            <a:r>
              <a:rPr lang="ru-RU" sz="1500" dirty="0" err="1"/>
              <a:t>ті</a:t>
            </a:r>
            <a:r>
              <a:rPr lang="ru-RU" sz="1500" dirty="0"/>
              <a:t> </a:t>
            </a:r>
            <a:r>
              <a:rPr lang="ru-RU" sz="1500" dirty="0" err="1"/>
              <a:t>закономірності</a:t>
            </a:r>
            <a:r>
              <a:rPr lang="ru-RU" sz="1500" dirty="0"/>
              <a:t>, </a:t>
            </a:r>
            <a:r>
              <a:rPr lang="ru-RU" sz="1500" dirty="0" err="1"/>
              <a:t>які</a:t>
            </a:r>
            <a:r>
              <a:rPr lang="ru-RU" sz="1500" dirty="0"/>
              <a:t> </a:t>
            </a:r>
            <a:r>
              <a:rPr lang="ru-RU" sz="1500" dirty="0" err="1"/>
              <a:t>цими</a:t>
            </a:r>
            <a:r>
              <a:rPr lang="ru-RU" sz="1500" dirty="0"/>
              <a:t> </a:t>
            </a:r>
            <a:r>
              <a:rPr lang="ru-RU" sz="1500" dirty="0" err="1"/>
              <a:t>перетвореннями</a:t>
            </a:r>
            <a:r>
              <a:rPr lang="ru-RU" sz="1500" dirty="0"/>
              <a:t> </a:t>
            </a:r>
            <a:r>
              <a:rPr lang="ru-RU" sz="1500" dirty="0" err="1"/>
              <a:t>керують</a:t>
            </a:r>
            <a:r>
              <a:rPr lang="ru-RU" sz="1500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 smtClean="0"/>
              <a:t> </a:t>
            </a:r>
            <a:r>
              <a:rPr lang="ru-RU" sz="1500" dirty="0" err="1" smtClean="0"/>
              <a:t>Сучасна</a:t>
            </a:r>
            <a:r>
              <a:rPr lang="ru-RU" sz="1500" dirty="0" smtClean="0"/>
              <a:t> </a:t>
            </a:r>
            <a:r>
              <a:rPr lang="ru-RU" sz="1500" dirty="0" err="1"/>
              <a:t>хімія</a:t>
            </a:r>
            <a:r>
              <a:rPr lang="ru-RU" sz="1500" dirty="0"/>
              <a:t> </a:t>
            </a:r>
            <a:r>
              <a:rPr lang="ru-RU" sz="1500" dirty="0" err="1"/>
              <a:t>настільки</a:t>
            </a:r>
            <a:r>
              <a:rPr lang="ru-RU" sz="1500" dirty="0"/>
              <a:t> велика </a:t>
            </a:r>
            <a:r>
              <a:rPr lang="ru-RU" sz="1500" dirty="0" err="1"/>
              <a:t>галузь</a:t>
            </a:r>
            <a:r>
              <a:rPr lang="ru-RU" sz="1500" dirty="0"/>
              <a:t> </a:t>
            </a:r>
            <a:r>
              <a:rPr lang="ru-RU" sz="1500" dirty="0" err="1"/>
              <a:t>природознавства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багато</a:t>
            </a:r>
            <a:r>
              <a:rPr lang="ru-RU" sz="1500" dirty="0"/>
              <a:t> з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розділів</a:t>
            </a:r>
            <a:r>
              <a:rPr lang="ru-RU" sz="1500" dirty="0"/>
              <a:t> є </a:t>
            </a:r>
            <a:r>
              <a:rPr lang="ru-RU" sz="1500" dirty="0" err="1"/>
              <a:t>самостійними</a:t>
            </a:r>
            <a:r>
              <a:rPr lang="ru-RU" sz="1500" dirty="0"/>
              <a:t>, </a:t>
            </a:r>
            <a:r>
              <a:rPr lang="ru-RU" sz="1500" dirty="0" err="1"/>
              <a:t>хоча</a:t>
            </a:r>
            <a:r>
              <a:rPr lang="ru-RU" sz="1500" dirty="0"/>
              <a:t> й </a:t>
            </a:r>
            <a:r>
              <a:rPr lang="ru-RU" sz="1500" dirty="0" err="1"/>
              <a:t>тісно</a:t>
            </a:r>
            <a:r>
              <a:rPr lang="ru-RU" sz="1500" dirty="0"/>
              <a:t> </a:t>
            </a:r>
            <a:r>
              <a:rPr lang="ru-RU" sz="1500" dirty="0" err="1"/>
              <a:t>взаємозв'язаними</a:t>
            </a:r>
            <a:r>
              <a:rPr lang="ru-RU" sz="1500" dirty="0"/>
              <a:t> </a:t>
            </a:r>
            <a:r>
              <a:rPr lang="ru-RU" sz="1500" dirty="0" err="1"/>
              <a:t>науковими</a:t>
            </a:r>
            <a:r>
              <a:rPr lang="ru-RU" sz="1500" dirty="0"/>
              <a:t> </a:t>
            </a:r>
            <a:r>
              <a:rPr lang="ru-RU" sz="1500" dirty="0" err="1"/>
              <a:t>дисциплінами</a:t>
            </a:r>
            <a:r>
              <a:rPr lang="ru-RU" sz="1500" dirty="0"/>
              <a:t>. За </a:t>
            </a:r>
            <a:r>
              <a:rPr lang="ru-RU" sz="1500" dirty="0" err="1"/>
              <a:t>ознакою</a:t>
            </a:r>
            <a:r>
              <a:rPr lang="ru-RU" sz="1500" dirty="0"/>
              <a:t> </a:t>
            </a:r>
            <a:r>
              <a:rPr lang="ru-RU" sz="1500" dirty="0" err="1"/>
              <a:t>виучуваних</a:t>
            </a:r>
            <a:r>
              <a:rPr lang="ru-RU" sz="1500" dirty="0"/>
              <a:t> </a:t>
            </a:r>
            <a:r>
              <a:rPr lang="ru-RU" sz="1500" dirty="0" err="1"/>
              <a:t>об'єктів</a:t>
            </a:r>
            <a:r>
              <a:rPr lang="ru-RU" sz="1500" dirty="0"/>
              <a:t> (</a:t>
            </a:r>
            <a:r>
              <a:rPr lang="ru-RU" sz="1500" dirty="0" err="1"/>
              <a:t>речовин</a:t>
            </a:r>
            <a:r>
              <a:rPr lang="ru-RU" sz="1500" dirty="0"/>
              <a:t>) </a:t>
            </a:r>
            <a:r>
              <a:rPr lang="ru-RU" sz="1500" dirty="0" err="1"/>
              <a:t>хімію</a:t>
            </a:r>
            <a:r>
              <a:rPr lang="ru-RU" sz="1500" dirty="0"/>
              <a:t> </a:t>
            </a:r>
            <a:r>
              <a:rPr lang="ru-RU" sz="1500" dirty="0" err="1"/>
              <a:t>прийнято</a:t>
            </a:r>
            <a:r>
              <a:rPr lang="ru-RU" sz="1500" dirty="0"/>
              <a:t> </a:t>
            </a:r>
            <a:r>
              <a:rPr lang="ru-RU" sz="1500" dirty="0" err="1"/>
              <a:t>поділяти</a:t>
            </a:r>
            <a:r>
              <a:rPr lang="ru-RU" sz="1500" dirty="0"/>
              <a:t> на </a:t>
            </a:r>
            <a:r>
              <a:rPr lang="ru-RU" sz="1500" dirty="0" err="1"/>
              <a:t>органічну</a:t>
            </a:r>
            <a:r>
              <a:rPr lang="ru-RU" sz="1500" dirty="0"/>
              <a:t> та </a:t>
            </a:r>
            <a:r>
              <a:rPr lang="ru-RU" sz="1500" dirty="0" err="1"/>
              <a:t>неорганічну</a:t>
            </a:r>
            <a:r>
              <a:rPr lang="ru-RU" sz="15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757" y="5042118"/>
            <a:ext cx="1143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нові</a:t>
            </a:r>
            <a:r>
              <a:rPr lang="ru-RU" sz="1600" dirty="0"/>
              <a:t> </a:t>
            </a:r>
            <a:r>
              <a:rPr lang="ru-RU" sz="1600" dirty="0" err="1"/>
              <a:t>уявлення</a:t>
            </a:r>
            <a:r>
              <a:rPr lang="ru-RU" sz="1600" dirty="0"/>
              <a:t> про </a:t>
            </a:r>
            <a:r>
              <a:rPr lang="ru-RU" sz="1600" dirty="0" err="1"/>
              <a:t>будову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 могли </a:t>
            </a:r>
            <a:r>
              <a:rPr lang="ru-RU" sz="1600" dirty="0" err="1"/>
              <a:t>формуватися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у 20 ст. </a:t>
            </a:r>
            <a:r>
              <a:rPr lang="ru-RU" sz="1600" dirty="0" err="1"/>
              <a:t>експериментальної</a:t>
            </a:r>
            <a:r>
              <a:rPr lang="ru-RU" sz="1600" dirty="0"/>
              <a:t> </a:t>
            </a:r>
            <a:r>
              <a:rPr lang="ru-RU" sz="1600" dirty="0" err="1"/>
              <a:t>техніки</a:t>
            </a:r>
            <a:r>
              <a:rPr lang="ru-RU" sz="1600" dirty="0"/>
              <a:t> і </a:t>
            </a:r>
            <a:r>
              <a:rPr lang="ru-RU" sz="1600" dirty="0" err="1"/>
              <a:t>появи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методів</a:t>
            </a:r>
            <a:r>
              <a:rPr lang="ru-RU" sz="1600" dirty="0"/>
              <a:t> </a:t>
            </a:r>
            <a:r>
              <a:rPr lang="ru-RU" sz="1600" dirty="0" err="1"/>
              <a:t>дослідження</a:t>
            </a:r>
            <a:r>
              <a:rPr lang="ru-RU" sz="1600" dirty="0"/>
              <a:t>. </a:t>
            </a:r>
            <a:r>
              <a:rPr lang="ru-RU" sz="1600" dirty="0" err="1"/>
              <a:t>Відкриття</a:t>
            </a:r>
            <a:r>
              <a:rPr lang="ru-RU" sz="1600" dirty="0"/>
              <a:t> в 1895 </a:t>
            </a:r>
            <a:r>
              <a:rPr lang="ru-RU" sz="1600" dirty="0" err="1"/>
              <a:t>Вільгельмом</a:t>
            </a:r>
            <a:r>
              <a:rPr lang="ru-RU" sz="1600" dirty="0"/>
              <a:t> Конрадом Рентгеном (1845 - 1923) Х-</a:t>
            </a:r>
            <a:r>
              <a:rPr lang="ru-RU" sz="1600" dirty="0" err="1"/>
              <a:t>променів</a:t>
            </a:r>
            <a:r>
              <a:rPr lang="ru-RU" sz="1600" dirty="0"/>
              <a:t> послужило основою для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згодом</a:t>
            </a:r>
            <a:r>
              <a:rPr lang="ru-RU" sz="1600" dirty="0"/>
              <a:t> методу </a:t>
            </a:r>
            <a:r>
              <a:rPr lang="ru-RU" sz="1600" dirty="0" err="1"/>
              <a:t>рентгенівської</a:t>
            </a:r>
            <a:r>
              <a:rPr lang="ru-RU" sz="1600" dirty="0"/>
              <a:t> </a:t>
            </a:r>
            <a:r>
              <a:rPr lang="ru-RU" sz="1600" dirty="0" err="1"/>
              <a:t>кристалографії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визначати</a:t>
            </a:r>
            <a:r>
              <a:rPr lang="ru-RU" sz="1600" dirty="0"/>
              <a:t> структуру молекул по </a:t>
            </a:r>
            <a:r>
              <a:rPr lang="ru-RU" sz="1600" dirty="0" err="1"/>
              <a:t>картині</a:t>
            </a:r>
            <a:r>
              <a:rPr lang="ru-RU" sz="1600" dirty="0"/>
              <a:t> </a:t>
            </a:r>
            <a:r>
              <a:rPr lang="ru-RU" sz="1600" dirty="0" err="1"/>
              <a:t>дифракції</a:t>
            </a:r>
            <a:r>
              <a:rPr lang="ru-RU" sz="1600" dirty="0"/>
              <a:t> </a:t>
            </a:r>
            <a:r>
              <a:rPr lang="ru-RU" sz="1600" dirty="0" err="1"/>
              <a:t>рентгенівських</a:t>
            </a:r>
            <a:r>
              <a:rPr lang="ru-RU" sz="1600" dirty="0"/>
              <a:t> </a:t>
            </a:r>
            <a:r>
              <a:rPr lang="ru-RU" sz="1600" dirty="0" err="1"/>
              <a:t>променів</a:t>
            </a:r>
            <a:r>
              <a:rPr lang="ru-RU" sz="1600" dirty="0"/>
              <a:t> на </a:t>
            </a:r>
            <a:r>
              <a:rPr lang="ru-RU" sz="1600" dirty="0" err="1"/>
              <a:t>кристалах</a:t>
            </a:r>
            <a:r>
              <a:rPr lang="ru-RU" sz="1600" dirty="0"/>
              <a:t>.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методу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розшифрована</a:t>
            </a:r>
            <a:r>
              <a:rPr lang="ru-RU" sz="1600" dirty="0"/>
              <a:t> структура </a:t>
            </a:r>
            <a:r>
              <a:rPr lang="ru-RU" sz="1600" dirty="0" err="1"/>
              <a:t>складних</a:t>
            </a:r>
            <a:r>
              <a:rPr lang="ru-RU" sz="1600" dirty="0"/>
              <a:t> </a:t>
            </a:r>
            <a:r>
              <a:rPr lang="ru-RU" sz="1600" dirty="0" err="1"/>
              <a:t>органічних</a:t>
            </a:r>
            <a:r>
              <a:rPr lang="ru-RU" sz="1600" dirty="0"/>
              <a:t> </a:t>
            </a:r>
            <a:r>
              <a:rPr lang="ru-RU" sz="1600" dirty="0" err="1"/>
              <a:t>сполук</a:t>
            </a:r>
            <a:r>
              <a:rPr lang="ru-RU" sz="1600" dirty="0"/>
              <a:t> </a:t>
            </a:r>
            <a:r>
              <a:rPr lang="ru-RU" sz="1600" dirty="0" err="1"/>
              <a:t>інсуліну</a:t>
            </a:r>
            <a:r>
              <a:rPr lang="ru-RU" sz="1600" dirty="0"/>
              <a:t>, ДНК, </a:t>
            </a:r>
            <a:r>
              <a:rPr lang="ru-RU" sz="1600" dirty="0" err="1"/>
              <a:t>гемоглобіну</a:t>
            </a:r>
            <a:r>
              <a:rPr lang="ru-RU" sz="1600" dirty="0"/>
              <a:t> і </a:t>
            </a:r>
            <a:r>
              <a:rPr lang="ru-RU" sz="1600" dirty="0" err="1"/>
              <a:t>інш</a:t>
            </a:r>
            <a:r>
              <a:rPr lang="ru-RU" sz="16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36" y="649478"/>
            <a:ext cx="7024243" cy="4023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0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0333" y="976621"/>
            <a:ext cx="72765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З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могутні</a:t>
            </a:r>
            <a:r>
              <a:rPr lang="ru-RU" dirty="0"/>
              <a:t> </a:t>
            </a:r>
            <a:r>
              <a:rPr lang="ru-RU" dirty="0" err="1"/>
              <a:t>спектроскопічні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будову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і молекул. Широта </a:t>
            </a:r>
            <a:r>
              <a:rPr lang="ru-RU" dirty="0" err="1"/>
              <a:t>об'єктів</a:t>
            </a:r>
            <a:r>
              <a:rPr lang="ru-RU" dirty="0"/>
              <a:t>, проблем,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участь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природничих</a:t>
            </a:r>
            <a:r>
              <a:rPr lang="ru-RU" dirty="0"/>
              <a:t> науках,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геології</a:t>
            </a:r>
            <a:r>
              <a:rPr lang="ru-RU" dirty="0"/>
              <a:t>, </a:t>
            </a:r>
            <a:r>
              <a:rPr lang="ru-RU" dirty="0" err="1"/>
              <a:t>метеорології</a:t>
            </a:r>
            <a:r>
              <a:rPr lang="ru-RU" dirty="0"/>
              <a:t>,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медицині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Разом </a:t>
            </a:r>
            <a:r>
              <a:rPr lang="ru-RU" dirty="0"/>
              <a:t>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розкриваються</a:t>
            </a:r>
            <a:r>
              <a:rPr lang="ru-RU" dirty="0"/>
              <a:t> роль і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як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інтенсифікації</a:t>
            </a:r>
            <a:r>
              <a:rPr lang="ru-RU" dirty="0"/>
              <a:t> і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з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дисперсних</a:t>
            </a:r>
            <a:r>
              <a:rPr lang="ru-RU" dirty="0"/>
              <a:t> фаз буквально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: </a:t>
            </a:r>
            <a:r>
              <a:rPr lang="ru-RU" dirty="0" err="1"/>
              <a:t>хімічної</a:t>
            </a:r>
            <a:r>
              <a:rPr lang="ru-RU" dirty="0"/>
              <a:t>, </a:t>
            </a:r>
            <a:r>
              <a:rPr lang="ru-RU" dirty="0" err="1"/>
              <a:t>нафтодобувної</a:t>
            </a:r>
            <a:r>
              <a:rPr lang="ru-RU" dirty="0"/>
              <a:t> і </a:t>
            </a:r>
            <a:r>
              <a:rPr lang="ru-RU" dirty="0" err="1"/>
              <a:t>нафтопереробної</a:t>
            </a:r>
            <a:r>
              <a:rPr lang="ru-RU" dirty="0"/>
              <a:t>, </a:t>
            </a:r>
            <a:r>
              <a:rPr lang="ru-RU" dirty="0" err="1"/>
              <a:t>гірнорудної</a:t>
            </a:r>
            <a:r>
              <a:rPr lang="ru-RU" dirty="0"/>
              <a:t>, </a:t>
            </a:r>
            <a:r>
              <a:rPr lang="ru-RU" dirty="0" err="1"/>
              <a:t>металургійної</a:t>
            </a:r>
            <a:r>
              <a:rPr lang="ru-RU" dirty="0"/>
              <a:t>, </a:t>
            </a:r>
            <a:r>
              <a:rPr lang="ru-RU" dirty="0" err="1"/>
              <a:t>легкої</a:t>
            </a:r>
            <a:r>
              <a:rPr lang="ru-RU" dirty="0"/>
              <a:t>, </a:t>
            </a:r>
            <a:r>
              <a:rPr lang="ru-RU" dirty="0" err="1"/>
              <a:t>харчової</a:t>
            </a:r>
            <a:r>
              <a:rPr lang="ru-RU" dirty="0"/>
              <a:t>, </a:t>
            </a:r>
            <a:r>
              <a:rPr lang="ru-RU" dirty="0" err="1"/>
              <a:t>фармацевтичної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err="1" smtClean="0"/>
              <a:t>пояснюються</a:t>
            </a:r>
            <a:r>
              <a:rPr lang="ru-RU" dirty="0" smtClean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колоїдно-хімічних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і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на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(</a:t>
            </a:r>
            <a:r>
              <a:rPr lang="ru-RU" dirty="0" err="1"/>
              <a:t>структуроутворення</a:t>
            </a:r>
            <a:r>
              <a:rPr lang="ru-RU" dirty="0"/>
              <a:t> в </a:t>
            </a:r>
            <a:r>
              <a:rPr lang="ru-RU" dirty="0" err="1"/>
              <a:t>ґрунтах</a:t>
            </a:r>
            <a:r>
              <a:rPr lang="ru-RU" dirty="0"/>
              <a:t>, </a:t>
            </a:r>
            <a:r>
              <a:rPr lang="ru-RU" dirty="0" err="1"/>
              <a:t>колоїдно-хімічні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клітинних</a:t>
            </a:r>
            <a:r>
              <a:rPr lang="ru-RU" dirty="0"/>
              <a:t> структур);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корінні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5" y="938414"/>
            <a:ext cx="4136767" cy="52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686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TS103431377</vt:lpstr>
      <vt:lpstr>Місце хімії серед наук про природу</vt:lpstr>
      <vt:lpstr>Як пов'язана хімія з іншими науками?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2013-05-01T12:00:23Z</dcterms:created>
  <dcterms:modified xsi:type="dcterms:W3CDTF">2013-05-01T12:51:05Z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