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30D68-53CE-48E7-9686-AB0CA3E102CA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C2944E-96A8-4001-853D-FE3B76E5633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41100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кут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кут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 сполучна ліні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 сполучна ліні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кут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Місце для нижнього колонтитула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кут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 сполучна ліні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 сполучна ліні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 сполучна ліні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кут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 сполучна ліні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2" name="Місце для тексту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4" name="Місце для тексту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6" name="Місце для дати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а сполучна ліні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кут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 сполучна ліні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Місце для вмісту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21" name="Місце для дати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22" name="Місце для номера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23" name="Місце для нижнього колонтитула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0" name="Пряма сполучна ліні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 сполучна ліні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 сполучна ліні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 сполучна ліні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Місце для дати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  <p:sp>
        <p:nvSpPr>
          <p:cNvPr id="21" name="Місце для нижнього колонтитула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 сполучна ліні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E6BB23-E88B-446E-93C4-732CBD1CBCD1}" type="datetimeFigureOut">
              <a:rPr lang="uk-UA" smtClean="0"/>
              <a:t>04.06.2014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 сполучна ліні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 сполучна ліні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кут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 сполучна ліні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5A2AEB1-842E-4D48-812D-005CD09863EB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3%D0%BB%D1%8C%D1%84%D0%B0%D1%82%D0%B8" TargetMode="External"/><Relationship Id="rId13" Type="http://schemas.openxmlformats.org/officeDocument/2006/relationships/hyperlink" Target="http://uk.wikipedia.org/wiki/%D0%A8%D0%B5%D1%80%D1%81%D1%82%D1%8C" TargetMode="External"/><Relationship Id="rId3" Type="http://schemas.openxmlformats.org/officeDocument/2006/relationships/hyperlink" Target="http://uk.wikipedia.org/wiki/%D0%A1%D1%96%D0%BB%D1%8C_(%D1%85%D1%96%D0%BC%D1%96%D1%8F)" TargetMode="External"/><Relationship Id="rId7" Type="http://schemas.openxmlformats.org/officeDocument/2006/relationships/hyperlink" Target="http://uk.wikipedia.org/wiki/%D0%93%D1%96%D0%B4%D1%80%D0%BE%D0%BA%D0%B0%D1%80%D0%B1%D0%BE%D0%BD%D0%B0%D1%82%D0%B8" TargetMode="External"/><Relationship Id="rId12" Type="http://schemas.openxmlformats.org/officeDocument/2006/relationships/hyperlink" Target="http://uk.wikipedia.org/w/index.php?title=%D0%9F%D1%80%D0%B0%D0%BD%D0%BD%D1%8F&amp;action=edit&amp;redlink=1" TargetMode="External"/><Relationship Id="rId2" Type="http://schemas.openxmlformats.org/officeDocument/2006/relationships/hyperlink" Target="http://uk.wikipedia.org/wiki/%D0%92%D0%BE%D0%B4%D0%B0" TargetMode="External"/><Relationship Id="rId16" Type="http://schemas.openxmlformats.org/officeDocument/2006/relationships/hyperlink" Target="http://uk.wikipedia.org/wiki/%D0%A1%D1%82%D0%B5%D0%B0%D1%80%D0%B0%D1%82_%D0%BD%D0%B0%D1%82%D1%80%D1%96%D1%8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0%B0%D1%80%D0%B1%D0%BE%D0%BD%D0%B0%D1%82%D0%B8" TargetMode="External"/><Relationship Id="rId11" Type="http://schemas.openxmlformats.org/officeDocument/2006/relationships/hyperlink" Target="http://uk.wikipedia.org/wiki/%D0%A5%D0%BB%D0%BE%D1%80%D0%B8%D0%B4_%D0%BC%D0%B0%D0%B3%D0%BD%D1%96%D1%8E" TargetMode="External"/><Relationship Id="rId5" Type="http://schemas.openxmlformats.org/officeDocument/2006/relationships/hyperlink" Target="http://uk.wikipedia.org/wiki/%D0%9C%D0%B0%D0%B3%D0%BD%D1%96%D0%B9" TargetMode="External"/><Relationship Id="rId15" Type="http://schemas.openxmlformats.org/officeDocument/2006/relationships/hyperlink" Target="http://uk.wikipedia.org/wiki/%D0%9C%D0%B8%D0%BB%D0%BE" TargetMode="External"/><Relationship Id="rId10" Type="http://schemas.openxmlformats.org/officeDocument/2006/relationships/hyperlink" Target="http://uk.wikipedia.org/wiki/%D0%A5%D0%BB%D0%BE%D1%80%D0%B8%D0%B4_%D0%BA%D0%B0%D0%BB%D1%8C%D1%86%D1%96%D1%8E" TargetMode="External"/><Relationship Id="rId4" Type="http://schemas.openxmlformats.org/officeDocument/2006/relationships/hyperlink" Target="http://uk.wikipedia.org/wiki/%D0%9A%D0%B0%D0%BB%D1%8C%D1%86%D1%96%D0%B9" TargetMode="External"/><Relationship Id="rId9" Type="http://schemas.openxmlformats.org/officeDocument/2006/relationships/hyperlink" Target="http://uk.wikipedia.org/wiki/%D0%A5%D0%BB%D0%BE%D1%80%D0%B8%D0%B4%D0%B8" TargetMode="External"/><Relationship Id="rId14" Type="http://schemas.openxmlformats.org/officeDocument/2006/relationships/hyperlink" Target="http://uk.wikipedia.org/wiki/%D0%A2%D0%BA%D0%B0%D0%BD%D0%B8%D0%BD%D0%B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0%D1%82%D1%96%D0%BE%D0%BD" TargetMode="External"/><Relationship Id="rId7" Type="http://schemas.openxmlformats.org/officeDocument/2006/relationships/hyperlink" Target="http://uk.wikipedia.org/wiki/%D0%9B%D1%96%D1%82%D1%80" TargetMode="External"/><Relationship Id="rId2" Type="http://schemas.openxmlformats.org/officeDocument/2006/relationships/hyperlink" Target="http://uk.wikipedia.org/wiki/%D0%9A%D0%BE%D0%BD%D1%86%D0%B5%D0%BD%D1%82%D1%80%D0%B0%D1%86%D1%96%D1%8F_%D1%80%D0%BE%D0%B7%D1%87%D0%B8%D0%BD%D1%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A%D1%83%D0%B1%D1%96%D1%87%D0%BD%D0%B8%D0%B9_%D0%BC%D0%B5%D1%82%D1%80" TargetMode="External"/><Relationship Id="rId5" Type="http://schemas.openxmlformats.org/officeDocument/2006/relationships/hyperlink" Target="http://uk.wikipedia.org/wiki/%D0%9C%D0%BE%D0%BB%D1%8C" TargetMode="External"/><Relationship Id="rId4" Type="http://schemas.openxmlformats.org/officeDocument/2006/relationships/hyperlink" Target="http://uk.wikipedia.org/wiki/%D0%A1%D0%86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E%D0%B4%D0%B0" TargetMode="External"/><Relationship Id="rId2" Type="http://schemas.openxmlformats.org/officeDocument/2006/relationships/hyperlink" Target="http://uk.wikipedia.org/wiki/%D0%93%D1%96%D0%B4%D1%80%D0%BE%D0%BA%D1%81%D0%B8%D0%B4_%D0%BA%D0%B0%D0%BB%D1%8C%D1%86%D1%96%D1%8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8%D0%BF%D1%96%D0%BD%D0%BD%D1%8F" TargetMode="External"/><Relationship Id="rId2" Type="http://schemas.openxmlformats.org/officeDocument/2006/relationships/hyperlink" Target="http://uk.wikipedia.org/wiki/%D0%9D%D0%B0%D0%B3%D1%80%D1%96%D0%B2%D0%B0%D0%BD%D0%BD%D1%8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E%D1%81%D0%B0%D0%B4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Вода. Твердість води</a:t>
            </a:r>
            <a:endParaRPr lang="uk-UA" sz="4800" dirty="0"/>
          </a:p>
        </p:txBody>
      </p:sp>
    </p:spTree>
    <p:extLst>
      <p:ext uri="{BB962C8B-B14F-4D97-AF65-F5344CB8AC3E}">
        <p14:creationId xmlns:p14="http://schemas.microsoft.com/office/powerpoint/2010/main" val="3336325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Зображення води</a:t>
            </a:r>
            <a:endParaRPr lang="uk-UA" sz="5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44824"/>
            <a:ext cx="2943225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443037"/>
            <a:ext cx="1987674" cy="15539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501008"/>
            <a:ext cx="2362200" cy="19335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45199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Зображення води</a:t>
            </a:r>
            <a:endParaRPr lang="uk-UA" sz="5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060848"/>
            <a:ext cx="1811834" cy="24936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556792"/>
            <a:ext cx="2695575" cy="16954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933056"/>
            <a:ext cx="1741571" cy="21172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1517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5400" dirty="0" smtClean="0"/>
              <a:t>план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 smtClean="0"/>
              <a:t>Поняття твердості води</a:t>
            </a:r>
          </a:p>
          <a:p>
            <a:r>
              <a:rPr lang="uk-UA" dirty="0" smtClean="0"/>
              <a:t>Одиниці вимірювання</a:t>
            </a:r>
          </a:p>
          <a:p>
            <a:pPr algn="just"/>
            <a:r>
              <a:rPr lang="uk-UA" dirty="0" smtClean="0"/>
              <a:t>Способи усунення твердості</a:t>
            </a:r>
          </a:p>
          <a:p>
            <a:pPr algn="just"/>
            <a:r>
              <a:rPr lang="uk-UA" dirty="0" smtClean="0"/>
              <a:t>Зображення води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4639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sz="5400" dirty="0" smtClean="0"/>
              <a:t>Поняття твердості води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sz="2500" b="1" dirty="0" err="1"/>
              <a:t>Тве́рдість</a:t>
            </a:r>
            <a:r>
              <a:rPr lang="uk-UA" sz="2500" b="1" dirty="0"/>
              <a:t> </a:t>
            </a:r>
            <a:r>
              <a:rPr lang="uk-UA" sz="2500" b="1" dirty="0" err="1"/>
              <a:t>води́</a:t>
            </a:r>
            <a:r>
              <a:rPr lang="uk-UA" sz="2500" dirty="0"/>
              <a:t> — якщо </a:t>
            </a:r>
            <a:r>
              <a:rPr lang="uk-UA" sz="2500" dirty="0">
                <a:hlinkClick r:id="rId2" tooltip="Вода"/>
              </a:rPr>
              <a:t>вода</a:t>
            </a:r>
            <a:r>
              <a:rPr lang="uk-UA" sz="2500" dirty="0"/>
              <a:t> містить значні кількості </a:t>
            </a:r>
            <a:r>
              <a:rPr lang="uk-UA" sz="2500" dirty="0">
                <a:hlinkClick r:id="rId3" tooltip="Сіль (хімія)"/>
              </a:rPr>
              <a:t>солей</a:t>
            </a:r>
            <a:r>
              <a:rPr lang="uk-UA" sz="2500" dirty="0"/>
              <a:t> </a:t>
            </a:r>
            <a:r>
              <a:rPr lang="uk-UA" sz="2500" dirty="0">
                <a:hlinkClick r:id="rId4" tooltip="Кальцій"/>
              </a:rPr>
              <a:t>кальцію</a:t>
            </a:r>
            <a:r>
              <a:rPr lang="uk-UA" sz="2500" dirty="0"/>
              <a:t> і </a:t>
            </a:r>
            <a:r>
              <a:rPr lang="uk-UA" sz="2500" dirty="0">
                <a:hlinkClick r:id="rId5" tooltip="Магній"/>
              </a:rPr>
              <a:t>магнію</a:t>
            </a:r>
            <a:r>
              <a:rPr lang="uk-UA" sz="2500" dirty="0"/>
              <a:t>, то таку </a:t>
            </a:r>
            <a:r>
              <a:rPr lang="uk-UA" sz="2500" dirty="0">
                <a:hlinkClick r:id="rId2" tooltip="Вода"/>
              </a:rPr>
              <a:t>воду</a:t>
            </a:r>
            <a:r>
              <a:rPr lang="uk-UA" sz="2500" dirty="0"/>
              <a:t> називають </a:t>
            </a:r>
            <a:r>
              <a:rPr lang="uk-UA" sz="2500" b="1" dirty="0"/>
              <a:t>твердою</a:t>
            </a:r>
            <a:r>
              <a:rPr lang="uk-UA" sz="2500" dirty="0"/>
              <a:t>, а коли цих солей зовсім немає, або вони містяться в незначних кількостях, то — </a:t>
            </a:r>
            <a:r>
              <a:rPr lang="uk-UA" sz="2500" b="1" dirty="0"/>
              <a:t>м'якою</a:t>
            </a:r>
            <a:r>
              <a:rPr lang="uk-UA" sz="2500" dirty="0"/>
              <a:t>.</a:t>
            </a:r>
          </a:p>
          <a:p>
            <a:r>
              <a:rPr lang="uk-UA" sz="2500" dirty="0"/>
              <a:t>Відрізняють тимчасову, або карбонатну, твердість води і сталу. Тимчасова твердість обумовлюється наявністю кислих </a:t>
            </a:r>
            <a:r>
              <a:rPr lang="uk-UA" sz="2500" dirty="0">
                <a:hlinkClick r:id="rId6" tooltip="Карбонати"/>
              </a:rPr>
              <a:t>карбонатів</a:t>
            </a:r>
            <a:r>
              <a:rPr lang="uk-UA" sz="2500" dirty="0"/>
              <a:t> (</a:t>
            </a:r>
            <a:r>
              <a:rPr lang="uk-UA" sz="2500" dirty="0">
                <a:hlinkClick r:id="rId7" tooltip="Гідрокарбонати"/>
              </a:rPr>
              <a:t>гідрокарбонатів</a:t>
            </a:r>
            <a:r>
              <a:rPr lang="uk-UA" sz="2500" dirty="0"/>
              <a:t>) кальцію і магнію: </a:t>
            </a:r>
            <a:r>
              <a:rPr lang="uk-UA" sz="2500" dirty="0" err="1"/>
              <a:t>Ca</a:t>
            </a:r>
            <a:r>
              <a:rPr lang="uk-UA" sz="2500" dirty="0"/>
              <a:t>(HCO</a:t>
            </a:r>
            <a:r>
              <a:rPr lang="uk-UA" sz="2500" baseline="-25000" dirty="0"/>
              <a:t>3</a:t>
            </a:r>
            <a:r>
              <a:rPr lang="uk-UA" sz="2500" dirty="0"/>
              <a:t>)</a:t>
            </a:r>
            <a:r>
              <a:rPr lang="uk-UA" sz="2500" baseline="-25000" dirty="0"/>
              <a:t>2</a:t>
            </a:r>
            <a:r>
              <a:rPr lang="uk-UA" sz="2500" dirty="0"/>
              <a:t> і </a:t>
            </a:r>
            <a:r>
              <a:rPr lang="uk-UA" sz="2500" dirty="0" err="1"/>
              <a:t>Mg</a:t>
            </a:r>
            <a:r>
              <a:rPr lang="uk-UA" sz="2500" dirty="0"/>
              <a:t>(HCO</a:t>
            </a:r>
            <a:r>
              <a:rPr lang="uk-UA" sz="2500" baseline="-25000" dirty="0"/>
              <a:t>3</a:t>
            </a:r>
            <a:r>
              <a:rPr lang="uk-UA" sz="2500" dirty="0"/>
              <a:t>)</a:t>
            </a:r>
            <a:r>
              <a:rPr lang="uk-UA" sz="2500" baseline="-25000" dirty="0"/>
              <a:t>2</a:t>
            </a:r>
            <a:r>
              <a:rPr lang="uk-UA" sz="2500" dirty="0"/>
              <a:t>, а стала — наявністю </a:t>
            </a:r>
            <a:r>
              <a:rPr lang="uk-UA" sz="2500" dirty="0">
                <a:hlinkClick r:id="rId8" tooltip="Сульфати"/>
              </a:rPr>
              <a:t>сульфатів</a:t>
            </a:r>
            <a:r>
              <a:rPr lang="uk-UA" sz="2500" dirty="0"/>
              <a:t> і </a:t>
            </a:r>
            <a:r>
              <a:rPr lang="uk-UA" sz="2500" dirty="0">
                <a:hlinkClick r:id="rId9" tooltip="Хлориди"/>
              </a:rPr>
              <a:t>хлоридів</a:t>
            </a:r>
            <a:r>
              <a:rPr lang="uk-UA" sz="2500" dirty="0"/>
              <a:t> </a:t>
            </a:r>
            <a:r>
              <a:rPr lang="uk-UA" sz="2500" dirty="0">
                <a:hlinkClick r:id="rId10" tooltip="Хлорид кальцію"/>
              </a:rPr>
              <a:t>кальцію</a:t>
            </a:r>
            <a:r>
              <a:rPr lang="uk-UA" sz="2500" dirty="0"/>
              <a:t> і </a:t>
            </a:r>
            <a:r>
              <a:rPr lang="uk-UA" sz="2500" dirty="0">
                <a:hlinkClick r:id="rId11" tooltip="Хлорид магнію"/>
              </a:rPr>
              <a:t>магнію</a:t>
            </a:r>
            <a:r>
              <a:rPr lang="uk-UA" sz="2500" dirty="0"/>
              <a:t>: CaSO</a:t>
            </a:r>
            <a:r>
              <a:rPr lang="uk-UA" sz="2500" baseline="-25000" dirty="0"/>
              <a:t>4</a:t>
            </a:r>
            <a:r>
              <a:rPr lang="uk-UA" sz="2500" dirty="0"/>
              <a:t>, MgSO</a:t>
            </a:r>
            <a:r>
              <a:rPr lang="uk-UA" sz="2500" baseline="-25000" dirty="0"/>
              <a:t>4</a:t>
            </a:r>
            <a:r>
              <a:rPr lang="uk-UA" sz="2500" dirty="0"/>
              <a:t>, CaCl</a:t>
            </a:r>
            <a:r>
              <a:rPr lang="uk-UA" sz="2500" baseline="-25000" dirty="0"/>
              <a:t>2</a:t>
            </a:r>
            <a:r>
              <a:rPr lang="uk-UA" sz="2500" dirty="0"/>
              <a:t> і MgCl</a:t>
            </a:r>
            <a:r>
              <a:rPr lang="uk-UA" sz="2500" baseline="-25000" dirty="0"/>
              <a:t>2</a:t>
            </a:r>
            <a:r>
              <a:rPr lang="uk-UA" sz="2500" dirty="0"/>
              <a:t>. Загальна твердість води являє собою суму тимчасової і сталої твердості.</a:t>
            </a:r>
          </a:p>
          <a:p>
            <a:r>
              <a:rPr lang="uk-UA" sz="2500" dirty="0"/>
              <a:t>Тверда вода непридатна майже для всіх галузей виробництва. Так, наприклад, тверду воду не можна вживати для </a:t>
            </a:r>
            <a:r>
              <a:rPr lang="uk-UA" sz="2500" dirty="0">
                <a:solidFill>
                  <a:srgbClr val="BA0000"/>
                </a:solidFill>
                <a:hlinkClick r:id="rId12" tooltip="Прання (ще не написана)"/>
              </a:rPr>
              <a:t>прання</a:t>
            </a:r>
            <a:r>
              <a:rPr lang="uk-UA" sz="2500" dirty="0"/>
              <a:t> білизни, миття </a:t>
            </a:r>
            <a:r>
              <a:rPr lang="uk-UA" sz="2500" dirty="0">
                <a:hlinkClick r:id="rId13" tooltip="Шерсть"/>
              </a:rPr>
              <a:t>шерсті</a:t>
            </a:r>
            <a:r>
              <a:rPr lang="uk-UA" sz="2500" dirty="0"/>
              <a:t> і фарбування </a:t>
            </a:r>
            <a:r>
              <a:rPr lang="uk-UA" sz="2500" dirty="0">
                <a:hlinkClick r:id="rId14" tooltip="Тканини"/>
              </a:rPr>
              <a:t>тканин</a:t>
            </a:r>
            <a:r>
              <a:rPr lang="uk-UA" sz="2500" dirty="0"/>
              <a:t>, бо в ній </a:t>
            </a:r>
            <a:r>
              <a:rPr lang="uk-UA" sz="2500" dirty="0">
                <a:hlinkClick r:id="rId15" tooltip="Мило"/>
              </a:rPr>
              <a:t>мило</a:t>
            </a:r>
            <a:r>
              <a:rPr lang="uk-UA" sz="2500" dirty="0"/>
              <a:t> втрачає свою мийну здатність. Це пояснюється тим, що розчинний у воді </a:t>
            </a:r>
            <a:r>
              <a:rPr lang="uk-UA" sz="2500" dirty="0" err="1">
                <a:hlinkClick r:id="rId16" tooltip="Стеарат натрію"/>
              </a:rPr>
              <a:t>стеарат</a:t>
            </a:r>
            <a:r>
              <a:rPr lang="uk-UA" sz="2500" dirty="0">
                <a:hlinkClick r:id="rId16" tooltip="Стеарат натрію"/>
              </a:rPr>
              <a:t> натрію</a:t>
            </a:r>
            <a:r>
              <a:rPr lang="uk-UA" sz="2500" dirty="0"/>
              <a:t> С</a:t>
            </a:r>
            <a:r>
              <a:rPr lang="uk-UA" sz="2500" baseline="-25000" dirty="0"/>
              <a:t>17</a:t>
            </a:r>
            <a:r>
              <a:rPr lang="uk-UA" sz="2500" dirty="0"/>
              <a:t>Н</a:t>
            </a:r>
            <a:r>
              <a:rPr lang="uk-UA" sz="2500" baseline="-25000" dirty="0"/>
              <a:t>35</a:t>
            </a:r>
            <a:r>
              <a:rPr lang="uk-UA" sz="2500" dirty="0"/>
              <a:t>COONa, який становить головну складову частину мила, переходить у нерозчинний </a:t>
            </a:r>
            <a:r>
              <a:rPr lang="uk-UA" sz="2500" dirty="0" err="1"/>
              <a:t>стеарат</a:t>
            </a:r>
            <a:r>
              <a:rPr lang="uk-UA" sz="2500" dirty="0"/>
              <a:t> кальцію (або магнію), утворюючи так зване кальцієве (або магнієве) мило:</a:t>
            </a:r>
          </a:p>
          <a:p>
            <a:pPr>
              <a:buFont typeface="Arial"/>
              <a:buChar char="•"/>
            </a:pPr>
            <a:r>
              <a:rPr lang="uk-UA" sz="2500" dirty="0"/>
              <a:t>2С</a:t>
            </a:r>
            <a:r>
              <a:rPr lang="uk-UA" sz="2500" baseline="-25000" dirty="0"/>
              <a:t>17</a:t>
            </a:r>
            <a:r>
              <a:rPr lang="uk-UA" sz="2500" dirty="0"/>
              <a:t>Н</a:t>
            </a:r>
            <a:r>
              <a:rPr lang="uk-UA" sz="2500" baseline="-25000" dirty="0"/>
              <a:t>35</a:t>
            </a:r>
            <a:r>
              <a:rPr lang="uk-UA" sz="2500" dirty="0"/>
              <a:t>COONa + CaSO</a:t>
            </a:r>
            <a:r>
              <a:rPr lang="uk-UA" sz="2500" baseline="-25000" dirty="0"/>
              <a:t>4</a:t>
            </a:r>
            <a:r>
              <a:rPr lang="uk-UA" sz="2500" dirty="0"/>
              <a:t> = </a:t>
            </a:r>
            <a:r>
              <a:rPr lang="uk-UA" sz="2500" dirty="0" err="1"/>
              <a:t>Са</a:t>
            </a:r>
            <a:r>
              <a:rPr lang="uk-UA" sz="2500" dirty="0"/>
              <a:t>(С</a:t>
            </a:r>
            <a:r>
              <a:rPr lang="uk-UA" sz="2500" baseline="-25000" dirty="0"/>
              <a:t>17</a:t>
            </a:r>
            <a:r>
              <a:rPr lang="uk-UA" sz="2500" dirty="0"/>
              <a:t>Н</a:t>
            </a:r>
            <a:r>
              <a:rPr lang="uk-UA" sz="2500" baseline="-25000" dirty="0"/>
              <a:t>35</a:t>
            </a:r>
            <a:r>
              <a:rPr lang="uk-UA" sz="2500" dirty="0"/>
              <a:t>СОО)</a:t>
            </a:r>
            <a:r>
              <a:rPr lang="uk-UA" sz="2500" baseline="-25000" dirty="0"/>
              <a:t>2</a:t>
            </a:r>
            <a:r>
              <a:rPr lang="uk-UA" sz="2500" dirty="0"/>
              <a:t> ↓ + Na</a:t>
            </a:r>
            <a:r>
              <a:rPr lang="uk-UA" sz="2500" baseline="-25000" dirty="0"/>
              <a:t>2</a:t>
            </a:r>
            <a:r>
              <a:rPr lang="uk-UA" sz="2500" dirty="0"/>
              <a:t>SO</a:t>
            </a:r>
            <a:r>
              <a:rPr lang="uk-UA" sz="2500" baseline="-25000" dirty="0"/>
              <a:t>4</a:t>
            </a:r>
            <a:endParaRPr lang="uk-UA" sz="2500" dirty="0"/>
          </a:p>
          <a:p>
            <a:r>
              <a:rPr lang="uk-UA" sz="2500" dirty="0"/>
              <a:t>При цьому мильна піна утворюється тільки після повного осадження іонів кальцію і магнію, на що непродуктивно витрачається багато мила. Крім того, утворюваний осад кальцієвого і магнієвого мила міцно осідає на волокнах тканин і забруднює їх, а при фарбуванні утворює плями.</a:t>
            </a:r>
          </a:p>
          <a:p>
            <a:r>
              <a:rPr lang="uk-UA" sz="2500" dirty="0"/>
              <a:t>Тверда вода непридатна і для цілого ряду інших виробництв: паперового, шкіряного, крохмального, спиртового тощо. Вона непридатна і для паросилового господарства, бо при кип'ятінні води утворюється накип, який погано проводить тепло, внаслідок чого збільшується витрата палива. Накип викликає інтенсивне руйнування стінок котлів, що може призвести до аварії.</a:t>
            </a:r>
          </a:p>
          <a:p>
            <a:r>
              <a:rPr lang="uk-UA" sz="2500" dirty="0"/>
              <a:t>Для приготовлення їжі тверду воду теж не вживають, бо в ній погано розварюються м'ясо і овочі. Для пиття вона теж непридатна.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718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Одиниці вимірювання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Для чисельного вираження твердості води вказують </a:t>
            </a:r>
            <a:r>
              <a:rPr lang="uk-UA" dirty="0">
                <a:hlinkClick r:id="rId2" tooltip="Концентрація розчину"/>
              </a:rPr>
              <a:t>концентрацію</a:t>
            </a:r>
            <a:r>
              <a:rPr lang="uk-UA" dirty="0"/>
              <a:t> в ній </a:t>
            </a:r>
            <a:r>
              <a:rPr lang="uk-UA" dirty="0">
                <a:hlinkClick r:id="rId3" tooltip="Катіон"/>
              </a:rPr>
              <a:t>катіонів</a:t>
            </a:r>
            <a:r>
              <a:rPr lang="uk-UA" dirty="0"/>
              <a:t> кальцію та магнію. Рекомендована одиниця </a:t>
            </a:r>
            <a:r>
              <a:rPr lang="uk-UA" dirty="0">
                <a:hlinkClick r:id="rId4" tooltip="СІ"/>
              </a:rPr>
              <a:t>СІ</a:t>
            </a:r>
            <a:r>
              <a:rPr lang="uk-UA" dirty="0"/>
              <a:t> для вимірювання концентрації — </a:t>
            </a:r>
            <a:r>
              <a:rPr lang="uk-UA" dirty="0">
                <a:hlinkClick r:id="rId5" tooltip="Моль"/>
              </a:rPr>
              <a:t>моль</a:t>
            </a:r>
            <a:r>
              <a:rPr lang="uk-UA" dirty="0"/>
              <a:t> на </a:t>
            </a:r>
            <a:r>
              <a:rPr lang="uk-UA" dirty="0">
                <a:hlinkClick r:id="rId6" tooltip="Кубічний метр"/>
              </a:rPr>
              <a:t>кубічний метр</a:t>
            </a:r>
            <a:r>
              <a:rPr lang="uk-UA" dirty="0"/>
              <a:t> (моль/м³), але, на практиці, для вимірювання твердості частіше використовується </a:t>
            </a:r>
            <a:r>
              <a:rPr lang="uk-UA" dirty="0" err="1"/>
              <a:t>мілімоль</a:t>
            </a:r>
            <a:r>
              <a:rPr lang="uk-UA" dirty="0"/>
              <a:t> на </a:t>
            </a:r>
            <a:r>
              <a:rPr lang="uk-UA" dirty="0">
                <a:hlinkClick r:id="rId7" tooltip="Літр"/>
              </a:rPr>
              <a:t>літр</a:t>
            </a:r>
            <a:r>
              <a:rPr lang="uk-UA" dirty="0"/>
              <a:t> (</a:t>
            </a:r>
            <a:r>
              <a:rPr lang="uk-UA" dirty="0" err="1"/>
              <a:t>ммоль</a:t>
            </a:r>
            <a:r>
              <a:rPr lang="uk-UA" dirty="0"/>
              <a:t>/л).</a:t>
            </a:r>
          </a:p>
          <a:p>
            <a:r>
              <a:rPr lang="uk-UA" dirty="0"/>
              <a:t>У різних країнах використовуються різні позасистемні одиниці — градуси твердості.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633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89248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5400" dirty="0" smtClean="0"/>
              <a:t>Способи усунення твердості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Для зниження твердості води застосовують різні способи. Серед них найбільш поширеним є так званий содово-вапняний спосіб. Суть його полягає в тому, що до води додають розраховану кількість розчину гідроксиду кальцію </a:t>
            </a:r>
            <a:r>
              <a:rPr lang="uk-UA" dirty="0" err="1"/>
              <a:t>Са</a:t>
            </a:r>
            <a:r>
              <a:rPr lang="uk-UA" dirty="0"/>
              <a:t>(ОН)</a:t>
            </a:r>
            <a:r>
              <a:rPr lang="uk-UA" baseline="-25000" dirty="0"/>
              <a:t>2</a:t>
            </a:r>
            <a:r>
              <a:rPr lang="uk-UA" dirty="0"/>
              <a:t> (вапняна вода) і соди Na</a:t>
            </a:r>
            <a:r>
              <a:rPr lang="uk-UA" baseline="-25000" dirty="0"/>
              <a:t>2</a:t>
            </a:r>
            <a:r>
              <a:rPr lang="uk-UA" dirty="0"/>
              <a:t>CO</a:t>
            </a:r>
            <a:r>
              <a:rPr lang="uk-UA" baseline="-25000" dirty="0"/>
              <a:t>3</a:t>
            </a:r>
            <a:r>
              <a:rPr lang="uk-UA" dirty="0"/>
              <a:t>. Розрахунок кількості розчинів </a:t>
            </a:r>
            <a:r>
              <a:rPr lang="uk-UA" dirty="0" err="1"/>
              <a:t>Са</a:t>
            </a:r>
            <a:r>
              <a:rPr lang="uk-UA" dirty="0"/>
              <a:t>(ОН)</a:t>
            </a:r>
            <a:r>
              <a:rPr lang="uk-UA" baseline="-25000" dirty="0"/>
              <a:t>2</a:t>
            </a:r>
            <a:r>
              <a:rPr lang="uk-UA" dirty="0"/>
              <a:t> та Na</a:t>
            </a:r>
            <a:r>
              <a:rPr lang="uk-UA" baseline="-25000" dirty="0"/>
              <a:t>2</a:t>
            </a:r>
            <a:r>
              <a:rPr lang="uk-UA" dirty="0"/>
              <a:t>CO</a:t>
            </a:r>
            <a:r>
              <a:rPr lang="uk-UA" baseline="-25000" dirty="0"/>
              <a:t>3</a:t>
            </a:r>
            <a:r>
              <a:rPr lang="uk-UA" dirty="0"/>
              <a:t> проводять за такими формулами:</a:t>
            </a:r>
          </a:p>
          <a:p>
            <a:r>
              <a:rPr lang="uk-UA" dirty="0" err="1"/>
              <a:t>V</a:t>
            </a:r>
            <a:r>
              <a:rPr lang="uk-UA" baseline="-25000" dirty="0" err="1"/>
              <a:t>Са</a:t>
            </a:r>
            <a:r>
              <a:rPr lang="uk-UA" baseline="-25000" dirty="0"/>
              <a:t>(ОН)2</a:t>
            </a:r>
            <a:r>
              <a:rPr lang="uk-UA" dirty="0"/>
              <a:t> = (</a:t>
            </a:r>
            <a:r>
              <a:rPr lang="uk-UA" dirty="0" err="1"/>
              <a:t>Тв</a:t>
            </a:r>
            <a:r>
              <a:rPr lang="uk-UA" baseline="-25000" dirty="0" err="1"/>
              <a:t>карб</a:t>
            </a:r>
            <a:r>
              <a:rPr lang="uk-UA" dirty="0"/>
              <a:t>*V</a:t>
            </a:r>
            <a:r>
              <a:rPr lang="uk-UA" baseline="-25000" dirty="0"/>
              <a:t>H2</a:t>
            </a:r>
            <a:r>
              <a:rPr lang="uk-UA" dirty="0"/>
              <a:t>O)/(1000*</a:t>
            </a:r>
            <a:r>
              <a:rPr lang="uk-UA" dirty="0" err="1"/>
              <a:t>C</a:t>
            </a:r>
            <a:r>
              <a:rPr lang="uk-UA" baseline="-25000" dirty="0" err="1"/>
              <a:t>Са</a:t>
            </a:r>
            <a:r>
              <a:rPr lang="uk-UA" baseline="-25000" dirty="0"/>
              <a:t>(ОН)2</a:t>
            </a:r>
            <a:r>
              <a:rPr lang="uk-UA" dirty="0"/>
              <a:t>)</a:t>
            </a:r>
            <a:br>
              <a:rPr lang="uk-UA" dirty="0"/>
            </a:br>
            <a:r>
              <a:rPr lang="uk-UA" dirty="0"/>
              <a:t>та</a:t>
            </a:r>
            <a:br>
              <a:rPr lang="uk-UA" dirty="0"/>
            </a:br>
            <a:r>
              <a:rPr lang="uk-UA" dirty="0"/>
              <a:t>V</a:t>
            </a:r>
            <a:r>
              <a:rPr lang="uk-UA" baseline="-25000" dirty="0"/>
              <a:t>Na2CO3</a:t>
            </a:r>
            <a:r>
              <a:rPr lang="uk-UA" dirty="0"/>
              <a:t> = (</a:t>
            </a:r>
            <a:r>
              <a:rPr lang="uk-UA" dirty="0" err="1"/>
              <a:t>Тв</a:t>
            </a:r>
            <a:r>
              <a:rPr lang="uk-UA" baseline="-25000" dirty="0" err="1"/>
              <a:t>некарб</a:t>
            </a:r>
            <a:r>
              <a:rPr lang="uk-UA" dirty="0"/>
              <a:t>*V</a:t>
            </a:r>
            <a:r>
              <a:rPr lang="uk-UA" baseline="-25000" dirty="0"/>
              <a:t>H2</a:t>
            </a:r>
            <a:r>
              <a:rPr lang="uk-UA" dirty="0"/>
              <a:t>O)/(1000*C</a:t>
            </a:r>
            <a:r>
              <a:rPr lang="uk-UA" baseline="-25000" dirty="0"/>
              <a:t>Na2CO3</a:t>
            </a:r>
            <a:r>
              <a:rPr lang="uk-UA" dirty="0"/>
              <a:t>)</a:t>
            </a:r>
            <a:br>
              <a:rPr lang="uk-UA" dirty="0"/>
            </a:br>
            <a:r>
              <a:rPr lang="uk-UA" dirty="0"/>
              <a:t>де </a:t>
            </a:r>
            <a:r>
              <a:rPr lang="uk-UA" dirty="0" err="1"/>
              <a:t>C</a:t>
            </a:r>
            <a:r>
              <a:rPr lang="uk-UA" baseline="-25000" dirty="0" err="1"/>
              <a:t>Са</a:t>
            </a:r>
            <a:r>
              <a:rPr lang="uk-UA" baseline="-25000" dirty="0"/>
              <a:t>(ОН)2</a:t>
            </a:r>
            <a:r>
              <a:rPr lang="uk-UA" dirty="0"/>
              <a:t> та C</a:t>
            </a:r>
            <a:r>
              <a:rPr lang="uk-UA" baseline="-25000" dirty="0"/>
              <a:t>Na2CO3</a:t>
            </a:r>
            <a:r>
              <a:rPr lang="uk-UA" dirty="0"/>
              <a:t> - </a:t>
            </a:r>
            <a:r>
              <a:rPr lang="uk-UA" dirty="0" err="1"/>
              <a:t>концентраціїї</a:t>
            </a:r>
            <a:r>
              <a:rPr lang="uk-UA" dirty="0"/>
              <a:t> </a:t>
            </a:r>
            <a:r>
              <a:rPr lang="uk-UA" dirty="0" err="1"/>
              <a:t>Са</a:t>
            </a:r>
            <a:r>
              <a:rPr lang="uk-UA" dirty="0"/>
              <a:t>(ОН)</a:t>
            </a:r>
            <a:r>
              <a:rPr lang="uk-UA" baseline="-25000" dirty="0"/>
              <a:t>2</a:t>
            </a:r>
            <a:r>
              <a:rPr lang="uk-UA" dirty="0"/>
              <a:t> та Na</a:t>
            </a:r>
            <a:r>
              <a:rPr lang="uk-UA" baseline="-25000" dirty="0"/>
              <a:t>2</a:t>
            </a:r>
            <a:r>
              <a:rPr lang="uk-UA" dirty="0"/>
              <a:t>CO</a:t>
            </a:r>
            <a:r>
              <a:rPr lang="uk-UA" baseline="-25000" dirty="0"/>
              <a:t>3</a:t>
            </a:r>
            <a:r>
              <a:rPr lang="uk-UA" dirty="0"/>
              <a:t> відповідно у моль/дм</a:t>
            </a:r>
            <a:r>
              <a:rPr lang="uk-UA" baseline="30000" dirty="0"/>
              <a:t>3</a:t>
            </a:r>
            <a:r>
              <a:rPr lang="uk-UA" dirty="0"/>
              <a:t>,V - об'єми води та розчинів реагентів у см</a:t>
            </a:r>
            <a:r>
              <a:rPr lang="uk-UA" baseline="30000" dirty="0"/>
              <a:t>3</a:t>
            </a:r>
            <a:r>
              <a:rPr lang="uk-UA" dirty="0"/>
              <a:t>; </a:t>
            </a:r>
            <a:r>
              <a:rPr lang="uk-UA" dirty="0" err="1"/>
              <a:t>Тв</a:t>
            </a:r>
            <a:r>
              <a:rPr lang="uk-UA" baseline="-25000" dirty="0" err="1"/>
              <a:t>карб</a:t>
            </a:r>
            <a:r>
              <a:rPr lang="uk-UA" dirty="0"/>
              <a:t> та </a:t>
            </a:r>
            <a:r>
              <a:rPr lang="uk-UA" dirty="0" err="1"/>
              <a:t>Тв</a:t>
            </a:r>
            <a:r>
              <a:rPr lang="uk-UA" baseline="-25000" dirty="0" err="1"/>
              <a:t>некарб</a:t>
            </a:r>
            <a:r>
              <a:rPr lang="uk-UA" dirty="0"/>
              <a:t> - карбонатна та </a:t>
            </a:r>
            <a:r>
              <a:rPr lang="uk-UA" dirty="0" err="1"/>
              <a:t>некарбонатна</a:t>
            </a:r>
            <a:r>
              <a:rPr lang="uk-UA" dirty="0"/>
              <a:t> твердості </a:t>
            </a:r>
            <a:r>
              <a:rPr lang="uk-UA" dirty="0" err="1"/>
              <a:t>пом'якшуваної</a:t>
            </a:r>
            <a:r>
              <a:rPr lang="uk-UA" dirty="0"/>
              <a:t> води у моль/дм</a:t>
            </a:r>
            <a:r>
              <a:rPr lang="uk-UA" baseline="30000" dirty="0"/>
              <a:t>3</a:t>
            </a:r>
            <a:r>
              <a:rPr lang="uk-UA" dirty="0"/>
              <a:t>.</a:t>
            </a:r>
            <a:br>
              <a:rPr lang="uk-UA" dirty="0"/>
            </a:b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705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820472" cy="1143000"/>
          </a:xfrm>
        </p:spPr>
        <p:txBody>
          <a:bodyPr>
            <a:normAutofit fontScale="90000"/>
          </a:bodyPr>
          <a:lstStyle/>
          <a:p>
            <a:r>
              <a:rPr lang="uk-UA" sz="5400" dirty="0" smtClean="0"/>
              <a:t>Способи усунення твердості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uk-UA" dirty="0">
                <a:hlinkClick r:id="rId2" tooltip="Гідроксид кальцію"/>
              </a:rPr>
              <a:t>Гідроксид кальцію</a:t>
            </a:r>
            <a:r>
              <a:rPr lang="uk-UA" dirty="0"/>
              <a:t> знижує карбонатну (тимчасову) твердість:</a:t>
            </a:r>
          </a:p>
          <a:p>
            <a:pPr>
              <a:buFont typeface="Arial"/>
              <a:buChar char="•"/>
            </a:pPr>
            <a:r>
              <a:rPr lang="uk-UA" dirty="0" err="1"/>
              <a:t>Ca</a:t>
            </a:r>
            <a:r>
              <a:rPr lang="uk-UA" dirty="0"/>
              <a:t>(НСО</a:t>
            </a:r>
            <a:r>
              <a:rPr lang="uk-UA" baseline="-25000" dirty="0"/>
              <a:t>3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 + </a:t>
            </a:r>
            <a:r>
              <a:rPr lang="uk-UA" dirty="0" err="1"/>
              <a:t>Са</a:t>
            </a:r>
            <a:r>
              <a:rPr lang="uk-UA" dirty="0"/>
              <a:t>(ОН)</a:t>
            </a:r>
            <a:r>
              <a:rPr lang="uk-UA" baseline="-25000" dirty="0"/>
              <a:t>2</a:t>
            </a:r>
            <a:r>
              <a:rPr lang="uk-UA" dirty="0"/>
              <a:t> = 2СаСО</a:t>
            </a:r>
            <a:r>
              <a:rPr lang="uk-UA" baseline="-25000" dirty="0"/>
              <a:t>3</a:t>
            </a:r>
            <a:r>
              <a:rPr lang="uk-UA" dirty="0"/>
              <a:t> ↓ + 2Н</a:t>
            </a:r>
            <a:r>
              <a:rPr lang="uk-UA" baseline="-25000" dirty="0"/>
              <a:t>2</a:t>
            </a:r>
            <a:r>
              <a:rPr lang="uk-UA" dirty="0"/>
              <a:t>О</a:t>
            </a:r>
          </a:p>
          <a:p>
            <a:pPr>
              <a:buFont typeface="Arial"/>
              <a:buChar char="•"/>
            </a:pPr>
            <a:r>
              <a:rPr lang="uk-UA" dirty="0" err="1"/>
              <a:t>Mg</a:t>
            </a:r>
            <a:r>
              <a:rPr lang="uk-UA" dirty="0"/>
              <a:t>(НСО</a:t>
            </a:r>
            <a:r>
              <a:rPr lang="uk-UA" baseline="-25000" dirty="0"/>
              <a:t>3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 + </a:t>
            </a:r>
            <a:r>
              <a:rPr lang="uk-UA" dirty="0" err="1"/>
              <a:t>Са</a:t>
            </a:r>
            <a:r>
              <a:rPr lang="uk-UA" dirty="0"/>
              <a:t>(ОН)</a:t>
            </a:r>
            <a:r>
              <a:rPr lang="uk-UA" baseline="-25000" dirty="0"/>
              <a:t>2</a:t>
            </a:r>
            <a:r>
              <a:rPr lang="uk-UA" dirty="0"/>
              <a:t> = MgCO</a:t>
            </a:r>
            <a:r>
              <a:rPr lang="uk-UA" baseline="-25000" dirty="0"/>
              <a:t>3</a:t>
            </a:r>
            <a:r>
              <a:rPr lang="uk-UA" dirty="0"/>
              <a:t> ↓ +CaCO</a:t>
            </a:r>
            <a:r>
              <a:rPr lang="uk-UA" baseline="-25000" dirty="0"/>
              <a:t>3</a:t>
            </a:r>
            <a:r>
              <a:rPr lang="uk-UA" dirty="0"/>
              <a:t> ↓ +2Н</a:t>
            </a:r>
            <a:r>
              <a:rPr lang="uk-UA" baseline="-25000" dirty="0"/>
              <a:t>2</a:t>
            </a:r>
            <a:r>
              <a:rPr lang="uk-UA" dirty="0"/>
              <a:t>О</a:t>
            </a:r>
          </a:p>
          <a:p>
            <a:r>
              <a:rPr lang="uk-UA" dirty="0">
                <a:hlinkClick r:id="rId3" tooltip="Сода"/>
              </a:rPr>
              <a:t>Сода</a:t>
            </a:r>
            <a:r>
              <a:rPr lang="uk-UA" dirty="0"/>
              <a:t> знижує сталу твердість води:</a:t>
            </a:r>
          </a:p>
          <a:p>
            <a:pPr>
              <a:buFont typeface="Arial"/>
              <a:buChar char="•"/>
            </a:pPr>
            <a:r>
              <a:rPr lang="uk-UA" dirty="0"/>
              <a:t>СаСl</a:t>
            </a:r>
            <a:r>
              <a:rPr lang="uk-UA" baseline="-25000" dirty="0"/>
              <a:t>2</a:t>
            </a:r>
            <a:r>
              <a:rPr lang="uk-UA" dirty="0"/>
              <a:t> + Na</a:t>
            </a:r>
            <a:r>
              <a:rPr lang="uk-UA" baseline="-25000" dirty="0"/>
              <a:t>2</a:t>
            </a:r>
            <a:r>
              <a:rPr lang="uk-UA" dirty="0"/>
              <a:t>СО</a:t>
            </a:r>
            <a:r>
              <a:rPr lang="uk-UA" baseline="-25000" dirty="0"/>
              <a:t>3</a:t>
            </a:r>
            <a:r>
              <a:rPr lang="uk-UA" dirty="0"/>
              <a:t> = СаСО</a:t>
            </a:r>
            <a:r>
              <a:rPr lang="uk-UA" baseline="-25000" dirty="0"/>
              <a:t>3</a:t>
            </a:r>
            <a:r>
              <a:rPr lang="uk-UA" dirty="0"/>
              <a:t> ↓ +2NaCl</a:t>
            </a:r>
          </a:p>
          <a:p>
            <a:pPr>
              <a:buFont typeface="Arial"/>
              <a:buChar char="•"/>
            </a:pPr>
            <a:r>
              <a:rPr lang="uk-UA" dirty="0"/>
              <a:t>MgSO</a:t>
            </a:r>
            <a:r>
              <a:rPr lang="uk-UA" baseline="-25000" dirty="0"/>
              <a:t>4</a:t>
            </a:r>
            <a:r>
              <a:rPr lang="uk-UA" dirty="0"/>
              <a:t> + Na</a:t>
            </a:r>
            <a:r>
              <a:rPr lang="uk-UA" baseline="-25000" dirty="0"/>
              <a:t>2</a:t>
            </a:r>
            <a:r>
              <a:rPr lang="uk-UA" dirty="0"/>
              <a:t>СО</a:t>
            </a:r>
            <a:r>
              <a:rPr lang="uk-UA" baseline="-25000" dirty="0"/>
              <a:t>3</a:t>
            </a:r>
            <a:r>
              <a:rPr lang="uk-UA" dirty="0"/>
              <a:t> = MgCO</a:t>
            </a:r>
            <a:r>
              <a:rPr lang="uk-UA" baseline="-25000" dirty="0"/>
              <a:t>3</a:t>
            </a:r>
            <a:r>
              <a:rPr lang="uk-UA" dirty="0"/>
              <a:t> ↓ + Na</a:t>
            </a:r>
            <a:r>
              <a:rPr lang="uk-UA" baseline="-25000" dirty="0"/>
              <a:t>2</a:t>
            </a:r>
            <a:r>
              <a:rPr lang="uk-UA" dirty="0"/>
              <a:t>SO</a:t>
            </a:r>
            <a:r>
              <a:rPr lang="uk-UA" baseline="-25000" dirty="0"/>
              <a:t>4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4584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48464" cy="1143000"/>
          </a:xfrm>
        </p:spPr>
        <p:txBody>
          <a:bodyPr>
            <a:normAutofit fontScale="90000"/>
          </a:bodyPr>
          <a:lstStyle/>
          <a:p>
            <a:r>
              <a:rPr lang="uk-UA" sz="5400" dirty="0" smtClean="0"/>
              <a:t>Способи усунення твердості</a:t>
            </a:r>
            <a:endParaRPr lang="uk-UA" sz="5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Утворені осади карбонатів кальцію і магнію відфільтровують. Карбонатну твердість можна усунути також шляхом </a:t>
            </a:r>
            <a:r>
              <a:rPr lang="uk-UA" dirty="0">
                <a:hlinkClick r:id="rId2" tooltip="Нагрівання"/>
              </a:rPr>
              <a:t>нагрівання</a:t>
            </a:r>
            <a:r>
              <a:rPr lang="uk-UA" dirty="0"/>
              <a:t> води до </a:t>
            </a:r>
            <a:r>
              <a:rPr lang="uk-UA" dirty="0">
                <a:hlinkClick r:id="rId3" tooltip="Кипіння"/>
              </a:rPr>
              <a:t>кипіння</a:t>
            </a:r>
            <a:r>
              <a:rPr lang="uk-UA" dirty="0"/>
              <a:t>. При цьому кислі карбонати розкладаються з утворенням нормальних карбонатів кальцію і магнію, які виділяються в </a:t>
            </a:r>
            <a:r>
              <a:rPr lang="uk-UA" dirty="0">
                <a:hlinkClick r:id="rId4" tooltip="Осад"/>
              </a:rPr>
              <a:t>осад</a:t>
            </a:r>
            <a:r>
              <a:rPr lang="uk-UA" dirty="0"/>
              <a:t>:</a:t>
            </a:r>
          </a:p>
          <a:p>
            <a:pPr>
              <a:buFont typeface="Arial"/>
              <a:buChar char="•"/>
            </a:pPr>
            <a:r>
              <a:rPr lang="uk-UA" dirty="0" err="1"/>
              <a:t>Са</a:t>
            </a:r>
            <a:r>
              <a:rPr lang="uk-UA" dirty="0"/>
              <a:t>(НСО</a:t>
            </a:r>
            <a:r>
              <a:rPr lang="uk-UA" baseline="-25000" dirty="0"/>
              <a:t>3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 = СаСО</a:t>
            </a:r>
            <a:r>
              <a:rPr lang="uk-UA" baseline="-25000" dirty="0"/>
              <a:t>3</a:t>
            </a:r>
            <a:r>
              <a:rPr lang="uk-UA" dirty="0"/>
              <a:t> ↓ + Н</a:t>
            </a:r>
            <a:r>
              <a:rPr lang="uk-UA" baseline="-25000" dirty="0"/>
              <a:t>2</a:t>
            </a:r>
            <a:r>
              <a:rPr lang="uk-UA" dirty="0"/>
              <a:t>О + СО</a:t>
            </a:r>
            <a:r>
              <a:rPr lang="uk-UA" baseline="-25000" dirty="0"/>
              <a:t>2</a:t>
            </a:r>
            <a:r>
              <a:rPr lang="uk-UA" dirty="0"/>
              <a:t> ↑</a:t>
            </a:r>
          </a:p>
          <a:p>
            <a:pPr>
              <a:buFont typeface="Arial"/>
              <a:buChar char="•"/>
            </a:pPr>
            <a:r>
              <a:rPr lang="uk-UA" dirty="0" err="1"/>
              <a:t>Mg</a:t>
            </a:r>
            <a:r>
              <a:rPr lang="uk-UA" dirty="0"/>
              <a:t>(НСО</a:t>
            </a:r>
            <a:r>
              <a:rPr lang="uk-UA" baseline="-25000" dirty="0"/>
              <a:t>3</a:t>
            </a:r>
            <a:r>
              <a:rPr lang="uk-UA" dirty="0"/>
              <a:t>)</a:t>
            </a:r>
            <a:r>
              <a:rPr lang="uk-UA" baseline="-25000" dirty="0"/>
              <a:t>2</a:t>
            </a:r>
            <a:r>
              <a:rPr lang="uk-UA" dirty="0"/>
              <a:t> = MgСО</a:t>
            </a:r>
            <a:r>
              <a:rPr lang="uk-UA" baseline="-25000" dirty="0"/>
              <a:t>3</a:t>
            </a:r>
            <a:r>
              <a:rPr lang="uk-UA" dirty="0"/>
              <a:t> ↓ + Н</a:t>
            </a:r>
            <a:r>
              <a:rPr lang="uk-UA" baseline="-25000" dirty="0"/>
              <a:t>2</a:t>
            </a:r>
            <a:r>
              <a:rPr lang="uk-UA" dirty="0"/>
              <a:t>О + СО</a:t>
            </a:r>
            <a:r>
              <a:rPr lang="uk-UA" baseline="-25000" dirty="0"/>
              <a:t>2</a:t>
            </a:r>
            <a:r>
              <a:rPr lang="uk-UA" dirty="0"/>
              <a:t> ↑</a:t>
            </a:r>
          </a:p>
          <a:p>
            <a:r>
              <a:rPr lang="uk-UA" dirty="0"/>
              <a:t>Тому карбонатну твердість називають також тимчасовою.</a:t>
            </a:r>
          </a:p>
          <a:p>
            <a:r>
              <a:rPr lang="uk-UA" dirty="0"/>
              <a:t>Також дієвим та економічно вигідним є використання іонітів(</a:t>
            </a:r>
            <a:r>
              <a:rPr lang="uk-UA" dirty="0" err="1"/>
              <a:t>іоннообмінних</a:t>
            </a:r>
            <a:r>
              <a:rPr lang="uk-UA" dirty="0"/>
              <a:t> смол) які за рахунок заміщення металу солей твердості на натрій, при повному насиченні смоли, її регенерують.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925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5400" dirty="0" smtClean="0"/>
              <a:t>Зображення води</a:t>
            </a:r>
            <a:endParaRPr lang="uk-UA" sz="5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556792"/>
            <a:ext cx="2664296" cy="27667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556792"/>
            <a:ext cx="2171700" cy="2105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005064"/>
            <a:ext cx="2181225" cy="2095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8423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Зображення води</a:t>
            </a:r>
            <a:endParaRPr lang="uk-UA" sz="5400" dirty="0"/>
          </a:p>
        </p:txBody>
      </p:sp>
      <p:pic>
        <p:nvPicPr>
          <p:cNvPr id="4" name="Місце для вмісту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93793"/>
            <a:ext cx="2232248" cy="27317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70264"/>
            <a:ext cx="2827015" cy="200275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3901143"/>
            <a:ext cx="1944216" cy="20499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91000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ишукана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Тверда обкладинка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Вишукана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</TotalTime>
  <Words>597</Words>
  <Application>Microsoft Office PowerPoint</Application>
  <PresentationFormat>Экран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Вишукана</vt:lpstr>
      <vt:lpstr>Вода. Твердість води</vt:lpstr>
      <vt:lpstr>план</vt:lpstr>
      <vt:lpstr>Поняття твердості води</vt:lpstr>
      <vt:lpstr>Одиниці вимірювання</vt:lpstr>
      <vt:lpstr>Способи усунення твердості</vt:lpstr>
      <vt:lpstr>Способи усунення твердості</vt:lpstr>
      <vt:lpstr>Способи усунення твердості</vt:lpstr>
      <vt:lpstr>Зображення води</vt:lpstr>
      <vt:lpstr>Зображення води</vt:lpstr>
      <vt:lpstr>Зображення води</vt:lpstr>
      <vt:lpstr>Зображення води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Вода. Твердість води</dc:title>
  <dc:creator>public</dc:creator>
  <cp:lastModifiedBy>777</cp:lastModifiedBy>
  <cp:revision>7</cp:revision>
  <dcterms:created xsi:type="dcterms:W3CDTF">2012-02-22T13:01:03Z</dcterms:created>
  <dcterms:modified xsi:type="dcterms:W3CDTF">2014-06-04T13:36:48Z</dcterms:modified>
</cp:coreProperties>
</file>