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14"/>
  </p:notesMasterIdLst>
  <p:sldIdLst>
    <p:sldId id="271" r:id="rId2"/>
    <p:sldId id="262" r:id="rId3"/>
    <p:sldId id="263" r:id="rId4"/>
    <p:sldId id="264" r:id="rId5"/>
    <p:sldId id="265" r:id="rId6"/>
    <p:sldId id="272" r:id="rId7"/>
    <p:sldId id="276" r:id="rId8"/>
    <p:sldId id="275" r:id="rId9"/>
    <p:sldId id="273" r:id="rId10"/>
    <p:sldId id="274" r:id="rId11"/>
    <p:sldId id="267" r:id="rId12"/>
    <p:sldId id="27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283DA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6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7A9234-9E24-4DEA-B6F8-903725DE8773}" type="datetimeFigureOut">
              <a:rPr lang="ru-RU"/>
              <a:pPr>
                <a:defRPr/>
              </a:pPr>
              <a:t>04.01.2014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DC6113-03BA-463E-8DDC-70F9828F2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2662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100E0D7-5BE1-4844-9FC3-B7A026A8BA7C}" type="slidenum">
              <a:rPr lang="ru-RU" sz="1200">
                <a:latin typeface="Calibri" pitchFamily="34" charset="0"/>
              </a:rPr>
              <a:pPr algn="r"/>
              <a:t>8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41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1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DFDD7-4FD6-47E2-928A-05D7477DB01D}" type="datetimeFigureOut">
              <a:rPr lang="ru-RU"/>
              <a:pPr>
                <a:defRPr/>
              </a:pPr>
              <a:t>04.01.2014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18C8A-D86D-401E-95B2-32B00B23F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6A888-792B-4E95-A4C3-53E6EF4F6CC6}" type="datetimeFigureOut">
              <a:rPr lang="ru-RU"/>
              <a:pPr>
                <a:defRPr/>
              </a:pPr>
              <a:t>04.01.2014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B5138-994D-4338-B34C-B4F447590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C64DD-F36E-4863-9F0F-596481F4FCEB}" type="datetimeFigureOut">
              <a:rPr lang="ru-RU"/>
              <a:pPr>
                <a:defRPr/>
              </a:pPr>
              <a:t>04.01.2014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6D039-0E41-46F9-BD42-80F08B82D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44E91-3BAB-4777-9E0C-5F5A05B7658F}" type="datetimeFigureOut">
              <a:rPr lang="ru-RU"/>
              <a:pPr>
                <a:defRPr/>
              </a:pPr>
              <a:t>04.01.2014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C8A95-0C3C-4719-81E7-00D14D854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22624-0ABF-488E-A162-49B556C1CC92}" type="datetimeFigureOut">
              <a:rPr lang="ru-RU"/>
              <a:pPr>
                <a:defRPr/>
              </a:pPr>
              <a:t>04.01.2014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B5EB6-AED7-4C60-8C26-D06E2A17F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9102B-F8A1-4F62-8459-C08B7702A579}" type="datetimeFigureOut">
              <a:rPr lang="ru-RU"/>
              <a:pPr>
                <a:defRPr/>
              </a:pPr>
              <a:t>04.01.2014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2679A-64AD-446D-B0AB-BA554BF16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C39E9-9CC6-4BFE-8EDF-2D06B692750E}" type="datetimeFigureOut">
              <a:rPr lang="ru-RU"/>
              <a:pPr>
                <a:defRPr/>
              </a:pPr>
              <a:t>04.01.2014</a:t>
            </a:fld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EC7AB-8A6D-43EE-92D3-DB5AA501E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2DE58-9C98-4C4E-9578-7AE48F540A5B}" type="datetimeFigureOut">
              <a:rPr lang="ru-RU"/>
              <a:pPr>
                <a:defRPr/>
              </a:pPr>
              <a:t>04.01.2014</a:t>
            </a:fld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DCC27-50FD-4EDE-B0AB-99EA5D5DB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189A3-1261-425A-BA04-61ABF0EEA1D0}" type="datetimeFigureOut">
              <a:rPr lang="ru-RU"/>
              <a:pPr>
                <a:defRPr/>
              </a:pPr>
              <a:t>04.01.2014</a:t>
            </a:fld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55D77-1CCC-4F39-9629-B145222B0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DC74F-50AE-473E-A532-1A042DD0E632}" type="datetimeFigureOut">
              <a:rPr lang="ru-RU"/>
              <a:pPr>
                <a:defRPr/>
              </a:pPr>
              <a:t>04.01.2014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872EB-6840-4DD6-B684-8D6F7A2B0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3B28A-AA17-49BB-B63F-593B60895F93}" type="datetimeFigureOut">
              <a:rPr lang="ru-RU"/>
              <a:pPr>
                <a:defRPr/>
              </a:pPr>
              <a:t>04.01.2014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86A0-F2A0-45C7-9461-ABE50B160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fld id="{21E5D92D-EE07-412D-82C9-812C183019D3}" type="datetimeFigureOut">
              <a:rPr lang="ru-RU"/>
              <a:pPr>
                <a:defRPr/>
              </a:pPr>
              <a:t>04.01.2014</a:t>
            </a:fld>
            <a:endParaRPr lang="ru-RU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F54F77E-60C6-4B06-A240-F6E5F76C1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138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8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8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8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8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0138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38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138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39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3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C%D1%96%D0%BD%D0%B5%D1%80%D0%B0%D0%BB" TargetMode="External"/><Relationship Id="rId3" Type="http://schemas.openxmlformats.org/officeDocument/2006/relationships/image" Target="../media/image20.png"/><Relationship Id="rId7" Type="http://schemas.openxmlformats.org/officeDocument/2006/relationships/hyperlink" Target="http://uk.wikipedia.org/wiki/%D0%A1%D0%BE%D0%BB%D0%BE%D0%BC%D0%B0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k.wikipedia.org/wiki/%D0%93%D0%BB%D0%B8%D0%BD%D0%B0" TargetMode="External"/><Relationship Id="rId5" Type="http://schemas.openxmlformats.org/officeDocument/2006/relationships/hyperlink" Target="http://uk.wikipedia.org/wiki/%D0%91%D1%83%D0%B4%D1%96%D0%B2%D0%B5%D0%BB%D1%8C%D0%BD%D0%B8%D0%B9_%D0%BC%D0%B0%D1%82%D0%B5%D1%80%D1%96%D0%B0%D0%BB" TargetMode="External"/><Relationship Id="rId4" Type="http://schemas.openxmlformats.org/officeDocument/2006/relationships/hyperlink" Target="http://uk.wikipedia.org/wiki/%D0%9F%D0%B0%D1%80%D0%B0%D0%BB%D0%B5%D0%BB%D0%B5%D0%BF%D1%96%D0%BF%D0%B5%D0%B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177" y="518721"/>
            <a:ext cx="7841563" cy="1883886"/>
          </a:xfrm>
        </p:spPr>
        <p:txBody>
          <a:bodyPr lIns="45720" rIns="22860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800" b="0" kern="1200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Презентац</a:t>
            </a:r>
            <a:r>
              <a:rPr lang="uk-UA" sz="4800" b="0" kern="1200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ія</a:t>
            </a:r>
            <a:r>
              <a:rPr lang="uk-UA" sz="4800" b="0" kern="1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 по хімії </a:t>
            </a:r>
            <a:br>
              <a:rPr lang="uk-UA" sz="4800" b="0" kern="1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</a:br>
            <a:r>
              <a:rPr lang="uk-UA" sz="4800" b="0" kern="1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на </a:t>
            </a:r>
            <a:r>
              <a:rPr lang="uk-UA" sz="3600" b="0" kern="1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тему:БУДІВЕЛЬНІ  МАТЕРІАЛИ</a:t>
            </a:r>
            <a:endParaRPr lang="ru-RU" sz="3600" b="0" kern="1200" dirty="0">
              <a:solidFill>
                <a:schemeClr val="accent3">
                  <a:lumMod val="75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8893175" cy="2971800"/>
          </a:xfrm>
        </p:spPr>
        <p:txBody>
          <a:bodyPr lIns="45720" rIns="246888">
            <a:normAutofit/>
          </a:bodyPr>
          <a:lstStyle/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uk-UA" sz="2400" dirty="0" smtClean="0"/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400" dirty="0" smtClean="0"/>
              <a:t>                                                  </a:t>
            </a:r>
            <a:endParaRPr lang="uk-UA" sz="2400" dirty="0" smtClean="0">
              <a:latin typeface="Arial" charset="0"/>
            </a:endParaRPr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uk-UA" sz="2400" dirty="0" smtClean="0">
              <a:solidFill>
                <a:schemeClr val="bg1"/>
              </a:solidFill>
              <a:latin typeface="Arial" charset="0"/>
            </a:endParaRPr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uk-UA" sz="2400" dirty="0" smtClean="0">
              <a:solidFill>
                <a:schemeClr val="bg1"/>
              </a:solidFill>
              <a:latin typeface="Arial" charset="0"/>
            </a:endParaRPr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uk-UA" sz="24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3316" name="Picture 6" descr="strojma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9500"/>
            <a:ext cx="52197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0" y="188913"/>
            <a:ext cx="885825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Arial" charset="0"/>
              </a:rPr>
              <a:t>      </a:t>
            </a:r>
            <a:r>
              <a:rPr lang="ru-RU" sz="1600">
                <a:latin typeface="Arial" charset="0"/>
              </a:rPr>
              <a:t>Основний хімічний процес при виробництві цементу - спікання при 1200 - 1300 оС суміші </a:t>
            </a:r>
          </a:p>
          <a:p>
            <a:r>
              <a:rPr lang="ru-RU" sz="1600">
                <a:latin typeface="Arial" charset="0"/>
              </a:rPr>
              <a:t>глини з вапняком, що приводить до утворення силікатів і алюмінатів кальцію:</a:t>
            </a:r>
          </a:p>
          <a:p>
            <a:endParaRPr lang="ru-RU" sz="1600">
              <a:latin typeface="Arial" charset="0"/>
            </a:endParaRPr>
          </a:p>
          <a:p>
            <a:r>
              <a:rPr lang="ru-RU" sz="1600" b="1">
                <a:solidFill>
                  <a:srgbClr val="FF9900"/>
                </a:solidFill>
                <a:latin typeface="Arial" charset="0"/>
              </a:rPr>
              <a:t>Al2O3. 2SiO2. 2H2O = Al2O3. 2SiO2 + 2H2 O</a:t>
            </a:r>
          </a:p>
          <a:p>
            <a:r>
              <a:rPr lang="ru-RU" sz="1600" b="1">
                <a:solidFill>
                  <a:srgbClr val="FF9900"/>
                </a:solidFill>
                <a:latin typeface="Arial" charset="0"/>
              </a:rPr>
              <a:t>CaCO3 = CaO + CO2h</a:t>
            </a:r>
          </a:p>
          <a:p>
            <a:r>
              <a:rPr lang="ru-RU" sz="1600" b="1">
                <a:solidFill>
                  <a:srgbClr val="FF9900"/>
                </a:solidFill>
                <a:latin typeface="Arial" charset="0"/>
              </a:rPr>
              <a:t>CaO + SiO2 = CaSiO3</a:t>
            </a:r>
          </a:p>
          <a:p>
            <a:r>
              <a:rPr lang="ru-RU" sz="1600" b="1">
                <a:solidFill>
                  <a:srgbClr val="FF9900"/>
                </a:solidFill>
                <a:latin typeface="Arial" charset="0"/>
              </a:rPr>
              <a:t>3CaO + Al2O3 = 3CaO.Al2O3</a:t>
            </a:r>
          </a:p>
          <a:p>
            <a:r>
              <a:rPr lang="ru-RU" sz="1600">
                <a:latin typeface="Arial" charset="0"/>
              </a:rPr>
              <a:t>При змішуванні з водою відбувається </a:t>
            </a:r>
          </a:p>
          <a:p>
            <a:r>
              <a:rPr lang="ru-RU" sz="1600">
                <a:latin typeface="Arial" charset="0"/>
              </a:rPr>
              <a:t>поступова гідратація:</a:t>
            </a:r>
          </a:p>
          <a:p>
            <a:endParaRPr lang="ru-RU" sz="1600">
              <a:solidFill>
                <a:srgbClr val="FFC000"/>
              </a:solidFill>
              <a:latin typeface="Arial" charset="0"/>
            </a:endParaRPr>
          </a:p>
          <a:p>
            <a:r>
              <a:rPr lang="ru-RU" sz="1600" b="1">
                <a:solidFill>
                  <a:srgbClr val="FF9900"/>
                </a:solidFill>
                <a:latin typeface="Arial" charset="0"/>
              </a:rPr>
              <a:t>3CaO . Al2O3 . 6H2O = 3CaO . Al2O3 + 6H2O</a:t>
            </a:r>
            <a:r>
              <a:rPr lang="ru-RU" sz="1600">
                <a:solidFill>
                  <a:srgbClr val="283DA8"/>
                </a:solidFill>
                <a:latin typeface="Arial" charset="0"/>
              </a:rPr>
              <a:t> </a:t>
            </a:r>
          </a:p>
          <a:p>
            <a:endParaRPr lang="ru-RU" sz="1600">
              <a:solidFill>
                <a:srgbClr val="283DA8"/>
              </a:solidFill>
              <a:latin typeface="Arial" charset="0"/>
            </a:endParaRPr>
          </a:p>
          <a:p>
            <a:r>
              <a:rPr lang="ru-RU" sz="1600">
                <a:latin typeface="Arial" charset="0"/>
              </a:rPr>
              <a:t>      Якщо при замішуванні цементної маси ввести в неї щебінь, гравій і тому подібні матеріали, </a:t>
            </a:r>
          </a:p>
          <a:p>
            <a:r>
              <a:rPr lang="ru-RU" sz="1600">
                <a:latin typeface="Arial" charset="0"/>
              </a:rPr>
              <a:t>то вийде </a:t>
            </a:r>
            <a:r>
              <a:rPr lang="ru-RU" sz="2000">
                <a:solidFill>
                  <a:srgbClr val="FF9900"/>
                </a:solidFill>
                <a:latin typeface="Arial" charset="0"/>
              </a:rPr>
              <a:t>бетон</a:t>
            </a:r>
            <a:r>
              <a:rPr lang="ru-RU" sz="1600">
                <a:solidFill>
                  <a:srgbClr val="FF9900"/>
                </a:solidFill>
                <a:latin typeface="Arial" charset="0"/>
              </a:rPr>
              <a:t>.</a:t>
            </a:r>
            <a:r>
              <a:rPr lang="ru-RU" sz="1600">
                <a:latin typeface="Arial" charset="0"/>
              </a:rPr>
              <a:t> Якщо ж бетоном прикривають якусь основу (каркас) із залізних прутів, дроту, стрижнів і т.д., то подібні конструкції називають </a:t>
            </a:r>
            <a:r>
              <a:rPr lang="ru-RU" sz="2000">
                <a:solidFill>
                  <a:srgbClr val="FF9900"/>
                </a:solidFill>
                <a:latin typeface="Arial" charset="0"/>
              </a:rPr>
              <a:t>залізобетоном</a:t>
            </a:r>
            <a:r>
              <a:rPr lang="ru-RU" sz="1600">
                <a:solidFill>
                  <a:srgbClr val="FF9900"/>
                </a:solidFill>
                <a:latin typeface="Arial" charset="0"/>
              </a:rPr>
              <a:t>.</a:t>
            </a:r>
          </a:p>
          <a:p>
            <a:r>
              <a:rPr lang="ru-RU" sz="1600">
                <a:latin typeface="Arial" charset="0"/>
              </a:rPr>
              <a:t>Залізо і бетон добре зчіплюються між собою, утворюючи міцну масу, не руйнується при </a:t>
            </a:r>
          </a:p>
          <a:p>
            <a:r>
              <a:rPr lang="ru-RU" sz="1600">
                <a:latin typeface="Arial" charset="0"/>
              </a:rPr>
              <a:t>звичайних змінах температури (коефіцієнти об'ємного розширення заліза і бетону майже </a:t>
            </a:r>
          </a:p>
          <a:p>
            <a:r>
              <a:rPr lang="ru-RU" sz="1600">
                <a:latin typeface="Arial" charset="0"/>
              </a:rPr>
              <a:t>однакові). </a:t>
            </a:r>
          </a:p>
          <a:p>
            <a:r>
              <a:rPr lang="ru-RU" sz="1600">
                <a:latin typeface="Arial" charset="0"/>
              </a:rPr>
              <a:t>Залізобетон відрізняється механічною міцністю, великим опору стисненню і розриву.</a:t>
            </a:r>
          </a:p>
          <a:p>
            <a:r>
              <a:rPr lang="ru-RU" sz="1600">
                <a:latin typeface="Arial" charset="0"/>
              </a:rPr>
              <a:t>Композиція з цементу і азбесту (асбоцемент) - цінний матеріал для покрівель. Азбоцементні даху відрізняються довголіттям.</a:t>
            </a:r>
          </a:p>
          <a:p>
            <a:r>
              <a:rPr lang="ru-RU" sz="1600">
                <a:latin typeface="Arial" charset="0"/>
              </a:rPr>
              <a:t>Бетон добре затримує радіоактивні випромінювання і застосовується для захисту від них.</a:t>
            </a:r>
          </a:p>
          <a:p>
            <a:r>
              <a:rPr lang="ru-RU" sz="1600">
                <a:latin typeface="Arial" charset="0"/>
              </a:rPr>
              <a:t>Цемент відноситься до числа так званих в'яжучих матеріалів. Це матеріали, здатні з рідкого або тістоподібного стану переходити в твердий, камневидное при звичайній температурі.</a:t>
            </a:r>
          </a:p>
        </p:txBody>
      </p:sp>
      <p:pic>
        <p:nvPicPr>
          <p:cNvPr id="27651" name="Picture 3" descr="node-6375-be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981075"/>
            <a:ext cx="41036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11"/>
          <p:cNvGrpSpPr>
            <a:grpSpLocks/>
          </p:cNvGrpSpPr>
          <p:nvPr/>
        </p:nvGrpSpPr>
        <p:grpSpPr bwMode="auto">
          <a:xfrm>
            <a:off x="-17463" y="333375"/>
            <a:ext cx="8461376" cy="1568450"/>
            <a:chOff x="-16976" y="332656"/>
            <a:chExt cx="8460432" cy="156966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16976" y="332656"/>
              <a:ext cx="8460432" cy="156966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i="1" u="sng" dirty="0">
                  <a:ln>
                    <a:solidFill>
                      <a:srgbClr val="FF9900"/>
                    </a:solidFill>
                  </a:ln>
                  <a:solidFill>
                    <a:srgbClr val="FF9900"/>
                  </a:solidFill>
                  <a:latin typeface="+mn-lt"/>
                </a:rPr>
                <a:t>Цемент</a:t>
              </a:r>
              <a:r>
                <a:rPr lang="uk-UA" sz="2400" b="1" dirty="0">
                  <a:ln/>
                  <a:solidFill>
                    <a:schemeClr val="accent3"/>
                  </a:solidFill>
                  <a:latin typeface="+mn-lt"/>
                </a:rPr>
                <a:t> являє собою суміш алюмінатів і силікатів Кальцію,зокрема сполук 2</a:t>
              </a:r>
              <a:r>
                <a:rPr lang="en-US" sz="2400" b="1" dirty="0" err="1">
                  <a:ln/>
                  <a:solidFill>
                    <a:schemeClr val="accent3"/>
                  </a:solidFill>
                  <a:latin typeface="+mn-lt"/>
                </a:rPr>
                <a:t>CaO</a:t>
              </a:r>
              <a:r>
                <a:rPr lang="en-US" sz="2400" b="1" dirty="0">
                  <a:ln/>
                  <a:solidFill>
                    <a:schemeClr val="accent3"/>
                  </a:solidFill>
                  <a:latin typeface="+mn-lt"/>
                </a:rPr>
                <a:t>  </a:t>
              </a:r>
              <a:r>
                <a:rPr lang="en-US" sz="2400" b="1" dirty="0" err="1">
                  <a:ln/>
                  <a:solidFill>
                    <a:schemeClr val="accent3"/>
                  </a:solidFill>
                  <a:latin typeface="+mn-lt"/>
                </a:rPr>
                <a:t>SiO</a:t>
              </a:r>
              <a:r>
                <a:rPr lang="en-US" sz="2400" b="1" dirty="0">
                  <a:ln/>
                  <a:solidFill>
                    <a:schemeClr val="accent3"/>
                  </a:solidFill>
                  <a:latin typeface="+mn-lt"/>
                </a:rPr>
                <a:t>  (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</a:rPr>
                <a:t>або</a:t>
              </a:r>
              <a:r>
                <a:rPr lang="en-US" sz="2400" b="1" dirty="0">
                  <a:ln/>
                  <a:solidFill>
                    <a:schemeClr val="accent3"/>
                  </a:solidFill>
                  <a:latin typeface="+mn-lt"/>
                </a:rPr>
                <a:t> </a:t>
              </a:r>
              <a:r>
                <a:rPr lang="en-US" sz="2400" b="1" dirty="0" err="1">
                  <a:ln/>
                  <a:solidFill>
                    <a:schemeClr val="accent3"/>
                  </a:solidFill>
                  <a:latin typeface="+mn-lt"/>
                </a:rPr>
                <a:t>Ca</a:t>
              </a:r>
              <a:r>
                <a:rPr lang="en-US" sz="2400" b="1" dirty="0">
                  <a:ln/>
                  <a:solidFill>
                    <a:schemeClr val="accent3"/>
                  </a:solidFill>
                  <a:latin typeface="+mn-lt"/>
                </a:rPr>
                <a:t> </a:t>
              </a:r>
              <a:r>
                <a:rPr lang="en-US" sz="2400" b="1" dirty="0" err="1">
                  <a:ln/>
                  <a:solidFill>
                    <a:schemeClr val="accent3"/>
                  </a:solidFill>
                  <a:latin typeface="+mn-lt"/>
                </a:rPr>
                <a:t>SiO</a:t>
              </a:r>
              <a:r>
                <a:rPr lang="en-US" sz="2400" b="1" dirty="0">
                  <a:ln/>
                  <a:solidFill>
                    <a:schemeClr val="accent3"/>
                  </a:solidFill>
                  <a:latin typeface="+mn-lt"/>
                </a:rPr>
                <a:t> ) i 3CaO  </a:t>
              </a:r>
              <a:r>
                <a:rPr lang="en-US" sz="2400" b="1" dirty="0" err="1">
                  <a:ln/>
                  <a:solidFill>
                    <a:schemeClr val="accent3"/>
                  </a:solidFill>
                  <a:latin typeface="+mn-lt"/>
                </a:rPr>
                <a:t>SiO</a:t>
              </a:r>
              <a:r>
                <a:rPr lang="en-US" sz="2400" b="1" dirty="0">
                  <a:ln/>
                  <a:solidFill>
                    <a:schemeClr val="accent3"/>
                  </a:solidFill>
                  <a:latin typeface="+mn-lt"/>
                </a:rPr>
                <a:t>  (</a:t>
              </a:r>
              <a:r>
                <a:rPr lang="uk-UA" sz="2400" b="1" dirty="0">
                  <a:ln/>
                  <a:solidFill>
                    <a:schemeClr val="accent3"/>
                  </a:solidFill>
                  <a:latin typeface="+mn-lt"/>
                </a:rPr>
                <a:t>або</a:t>
              </a:r>
              <a:r>
                <a:rPr lang="en-US" sz="2400" b="1" dirty="0">
                  <a:ln/>
                  <a:solidFill>
                    <a:schemeClr val="accent3"/>
                  </a:solidFill>
                  <a:latin typeface="+mn-lt"/>
                </a:rPr>
                <a:t>   </a:t>
              </a:r>
              <a:r>
                <a:rPr lang="en-US" sz="2400" b="1" dirty="0" err="1">
                  <a:ln/>
                  <a:solidFill>
                    <a:schemeClr val="accent3"/>
                  </a:solidFill>
                  <a:latin typeface="+mn-lt"/>
                </a:rPr>
                <a:t>Ca</a:t>
              </a:r>
              <a:r>
                <a:rPr lang="en-US" sz="2400" b="1" dirty="0">
                  <a:ln/>
                  <a:solidFill>
                    <a:schemeClr val="accent3"/>
                  </a:solidFill>
                  <a:latin typeface="+mn-lt"/>
                </a:rPr>
                <a:t> </a:t>
              </a:r>
              <a:r>
                <a:rPr lang="en-US" sz="2400" b="1" dirty="0" err="1">
                  <a:ln/>
                  <a:solidFill>
                    <a:schemeClr val="accent3"/>
                  </a:solidFill>
                  <a:latin typeface="+mn-lt"/>
                </a:rPr>
                <a:t>SiO</a:t>
              </a:r>
              <a:r>
                <a:rPr lang="en-US" sz="2400" b="1" dirty="0">
                  <a:ln/>
                  <a:solidFill>
                    <a:schemeClr val="accent3"/>
                  </a:solidFill>
                  <a:latin typeface="+mn-lt"/>
                </a:rPr>
                <a:t> ).</a:t>
              </a:r>
              <a:r>
                <a:rPr lang="uk-UA" sz="2400" b="1" dirty="0">
                  <a:ln/>
                  <a:solidFill>
                    <a:schemeClr val="accent3"/>
                  </a:solidFill>
                  <a:latin typeface="+mn-lt"/>
                </a:rPr>
                <a:t> При додаванні води до цементу його складові повільно взаємодіють із нею і суміш поступово твердішає.</a:t>
              </a:r>
              <a:endParaRPr lang="ru-RU" sz="2400" b="1" dirty="0">
                <a:ln/>
                <a:solidFill>
                  <a:schemeClr val="accent3"/>
                </a:solidFill>
                <a:latin typeface="+mn-lt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788024" y="932819"/>
              <a:ext cx="138019" cy="3077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b="1" dirty="0">
                  <a:ln/>
                  <a:solidFill>
                    <a:schemeClr val="accent3"/>
                  </a:solidFill>
                  <a:latin typeface="+mn-lt"/>
                </a:rPr>
                <a:t>2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6045807" y="908699"/>
              <a:ext cx="138019" cy="3077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b="1" dirty="0">
                  <a:ln/>
                  <a:solidFill>
                    <a:schemeClr val="accent3"/>
                  </a:solidFill>
                  <a:latin typeface="+mn-lt"/>
                </a:rPr>
                <a:t>2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8304685" y="908698"/>
              <a:ext cx="138019" cy="3077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b="1" dirty="0">
                  <a:ln/>
                  <a:solidFill>
                    <a:schemeClr val="accent3"/>
                  </a:solidFill>
                  <a:latin typeface="+mn-lt"/>
                </a:rPr>
                <a:t>2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576610" y="908697"/>
              <a:ext cx="138019" cy="3077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b="1" dirty="0">
                  <a:ln/>
                  <a:solidFill>
                    <a:schemeClr val="accent3"/>
                  </a:solidFill>
                  <a:latin typeface="+mn-lt"/>
                </a:rPr>
                <a:t>4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115616" y="1240596"/>
              <a:ext cx="138019" cy="3077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b="1" dirty="0">
                  <a:ln/>
                  <a:solidFill>
                    <a:schemeClr val="accent3"/>
                  </a:solidFill>
                  <a:latin typeface="+mn-lt"/>
                </a:rPr>
                <a:t>3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625669" y="1240596"/>
              <a:ext cx="138019" cy="3077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b="1" dirty="0">
                  <a:ln/>
                  <a:solidFill>
                    <a:schemeClr val="accent3"/>
                  </a:solidFill>
                  <a:latin typeface="+mn-lt"/>
                </a:rPr>
                <a:t>5</a:t>
              </a:r>
            </a:p>
          </p:txBody>
        </p:sp>
        <p:sp>
          <p:nvSpPr>
            <p:cNvPr id="10" name="Овал 9"/>
            <p:cNvSpPr/>
            <p:nvPr/>
          </p:nvSpPr>
          <p:spPr>
            <a:xfrm>
              <a:off x="7812360" y="890863"/>
              <a:ext cx="72008" cy="8391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213240" y="908699"/>
              <a:ext cx="72008" cy="8391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2074" y="2135832"/>
            <a:ext cx="4792555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Перші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заводи в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Україні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були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збудовані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на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Донеччині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та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Рівненщині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наприкінці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ХІХ ст.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Архітектор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В.Городецький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в 1903р.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використав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вітчизняний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цемент для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виготовлення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оздоблення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однієї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з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найкрасивіших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будівель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ХХст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.,яка і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донині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прикрашає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м.Київ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1844675"/>
            <a:ext cx="42481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253218"/>
            <a:ext cx="7429552" cy="5818988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r" eaLnBrk="1" fontAlgn="auto" hangingPunct="1">
              <a:spcAft>
                <a:spcPts val="0"/>
              </a:spcAft>
              <a:defRPr/>
            </a:pPr>
            <a:r>
              <a:rPr lang="uk-UA" sz="4600" b="0" kern="1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/>
            </a:r>
            <a:br>
              <a:rPr lang="uk-UA" sz="4600" b="0" kern="1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</a:br>
            <a:r>
              <a:rPr lang="uk-UA" sz="7200" b="0" kern="1200" dirty="0">
                <a:solidFill>
                  <a:srgbClr val="FF00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Дякую за </a:t>
            </a:r>
            <a:r>
              <a:rPr lang="uk-UA" sz="7200" b="0" kern="1200" dirty="0" smtClean="0">
                <a:solidFill>
                  <a:srgbClr val="FF00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увагу!  </a:t>
            </a:r>
            <a:r>
              <a:rPr lang="uk-UA" sz="4600" b="0" kern="1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/>
            </a:r>
            <a:br>
              <a:rPr lang="uk-UA" sz="4600" b="0" kern="1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</a:br>
            <a:r>
              <a:rPr lang="uk-UA" sz="4600" b="0" kern="1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/>
            </a:r>
            <a:br>
              <a:rPr lang="uk-UA" sz="4600" b="0" kern="1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</a:br>
            <a:r>
              <a:rPr lang="uk-UA" sz="4600" b="0" kern="1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/>
            </a:r>
            <a:br>
              <a:rPr lang="uk-UA" sz="4600" b="0" kern="1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</a:br>
            <a:r>
              <a:rPr lang="uk-UA" sz="4600" b="0" kern="1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/>
            </a:r>
            <a:br>
              <a:rPr lang="uk-UA" sz="4600" b="0" kern="1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</a:br>
            <a:r>
              <a:rPr lang="uk-UA" sz="4600" b="0" kern="1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/>
            </a:r>
            <a:br>
              <a:rPr lang="uk-UA" sz="4600" b="0" kern="1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</a:br>
            <a:endParaRPr lang="ru-RU" sz="4600" b="0" kern="1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</a:endParaRPr>
          </a:p>
        </p:txBody>
      </p:sp>
      <p:sp>
        <p:nvSpPr>
          <p:cNvPr id="3" name="Улыбающееся лицо 2"/>
          <p:cNvSpPr/>
          <p:nvPr/>
        </p:nvSpPr>
        <p:spPr>
          <a:xfrm>
            <a:off x="4067175" y="2997200"/>
            <a:ext cx="4291013" cy="3716338"/>
          </a:xfrm>
          <a:prstGeom prst="smileyFace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4240"/>
            <a:ext cx="317272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u="sng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СилікатИ</a:t>
            </a:r>
            <a:endParaRPr lang="ru-RU" sz="5400" b="1" i="1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96752"/>
            <a:ext cx="8568952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Нин</a:t>
            </a:r>
            <a:r>
              <a:rPr lang="uk-UA" sz="2400" b="1" dirty="0">
                <a:ln/>
                <a:solidFill>
                  <a:schemeClr val="accent3"/>
                </a:solidFill>
                <a:latin typeface="+mn-lt"/>
              </a:rPr>
              <a:t>і широкого використання набули будівельні матеріали на основі силікатів: цемент, бетон,цегла, кераміка.</a:t>
            </a:r>
            <a:endParaRPr lang="ru-RU" sz="2400" b="1" dirty="0">
              <a:ln/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57701" y="2025923"/>
            <a:ext cx="8028384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Цемент,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бетон,цегла,кераміка,скло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–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продукція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</a:t>
            </a:r>
            <a:r>
              <a:rPr lang="ru-RU" sz="2400" b="1" i="1" u="sng" dirty="0" err="1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+mn-lt"/>
              </a:rPr>
              <a:t>силікатної</a:t>
            </a:r>
            <a:r>
              <a:rPr lang="ru-RU" sz="2400" b="1" i="1" u="sng" dirty="0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+mn-lt"/>
              </a:rPr>
              <a:t> </a:t>
            </a:r>
            <a:r>
              <a:rPr lang="ru-RU" sz="2400" b="1" i="1" u="sng" dirty="0" err="1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+mn-lt"/>
              </a:rPr>
              <a:t>промисловості</a:t>
            </a:r>
            <a:r>
              <a:rPr lang="ru-RU" sz="2400" b="1" i="1" dirty="0">
                <a:ln/>
                <a:solidFill>
                  <a:schemeClr val="accent3"/>
                </a:solidFill>
                <a:latin typeface="+mn-lt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068960"/>
            <a:ext cx="420987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u="sng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Поняття</a:t>
            </a:r>
            <a:r>
              <a:rPr lang="ru-RU" sz="3600" b="1" i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про </a:t>
            </a:r>
            <a:r>
              <a:rPr lang="ru-RU" sz="3600" b="1" i="1" u="sng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скло</a:t>
            </a:r>
            <a:endParaRPr lang="ru-RU" sz="3600" b="1" i="1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-19050" y="3627438"/>
            <a:ext cx="7245350" cy="1570037"/>
            <a:chOff x="10656" y="4216444"/>
            <a:chExt cx="7244943" cy="156966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0656" y="4216444"/>
              <a:ext cx="7244943" cy="156966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</a:rPr>
                <a:t>Виготовляють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</a:rPr>
                <a:t>(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</a:rPr>
                <a:t>варять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</a:rPr>
                <a:t>)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</a:rPr>
                <a:t>звичайне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</a:rPr>
                <a:t>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</a:rPr>
                <a:t>віконне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</a:rPr>
                <a:t>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</a:rPr>
                <a:t>скло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</a:rPr>
                <a:t>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</a:rPr>
                <a:t>із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</a:rPr>
                <a:t>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</a:rPr>
                <a:t>соди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</a:rPr>
                <a:t> </a:t>
              </a:r>
              <a:r>
                <a:rPr lang="en-US" sz="2400" b="1" dirty="0">
                  <a:ln/>
                  <a:solidFill>
                    <a:schemeClr val="accent3"/>
                  </a:solidFill>
                  <a:latin typeface="+mn-lt"/>
                </a:rPr>
                <a:t>Na CO 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</a:rPr>
                <a:t>,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</a:rPr>
                <a:t>вапняку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</a:rPr>
                <a:t> </a:t>
              </a:r>
              <a:r>
                <a:rPr lang="uk-UA" sz="2400" b="1" dirty="0">
                  <a:ln/>
                  <a:solidFill>
                    <a:schemeClr val="accent3"/>
                  </a:solidFill>
                  <a:latin typeface="+mn-lt"/>
                </a:rPr>
                <a:t>С</a:t>
              </a:r>
              <a:r>
                <a:rPr lang="en-US" sz="2400" b="1" dirty="0" err="1">
                  <a:ln/>
                  <a:solidFill>
                    <a:schemeClr val="accent3"/>
                  </a:solidFill>
                  <a:latin typeface="+mn-lt"/>
                </a:rPr>
                <a:t>aCO</a:t>
              </a:r>
              <a:r>
                <a:rPr lang="en-US" sz="2400" b="1" dirty="0">
                  <a:ln/>
                  <a:solidFill>
                    <a:schemeClr val="accent3"/>
                  </a:solidFill>
                  <a:latin typeface="+mn-lt"/>
                </a:rPr>
                <a:t>  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</a:rPr>
                <a:t>та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</a:rPr>
                <a:t>кварцового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</a:rPr>
                <a:t> п</a:t>
              </a:r>
              <a:r>
                <a:rPr lang="uk-UA" sz="2400" b="1" dirty="0" err="1">
                  <a:ln/>
                  <a:solidFill>
                    <a:schemeClr val="accent3"/>
                  </a:solidFill>
                  <a:latin typeface="+mn-lt"/>
                </a:rPr>
                <a:t>іску</a:t>
              </a:r>
              <a:r>
                <a:rPr lang="uk-UA" sz="2400" b="1" dirty="0">
                  <a:ln/>
                  <a:solidFill>
                    <a:schemeClr val="accent3"/>
                  </a:solidFill>
                  <a:latin typeface="+mn-lt"/>
                </a:rPr>
                <a:t> </a:t>
              </a:r>
              <a:r>
                <a:rPr lang="en-US" sz="2400" b="1" dirty="0" err="1">
                  <a:ln/>
                  <a:solidFill>
                    <a:schemeClr val="accent3"/>
                  </a:solidFill>
                  <a:latin typeface="+mn-lt"/>
                </a:rPr>
                <a:t>SiO</a:t>
              </a:r>
              <a:r>
                <a:rPr lang="en-US" sz="2400" b="1" dirty="0">
                  <a:ln/>
                  <a:solidFill>
                    <a:schemeClr val="accent3"/>
                  </a:solidFill>
                  <a:latin typeface="+mn-lt"/>
                </a:rPr>
                <a:t> </a:t>
              </a:r>
              <a:r>
                <a:rPr lang="uk-UA" sz="2400" b="1" dirty="0">
                  <a:ln/>
                  <a:solidFill>
                    <a:schemeClr val="accent3"/>
                  </a:solidFill>
                  <a:latin typeface="+mn-lt"/>
                </a:rPr>
                <a:t> 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</a:rPr>
                <a:t>при т</a:t>
              </a:r>
              <a:r>
                <a:rPr lang="uk-UA" sz="2400" b="1" dirty="0" err="1">
                  <a:ln/>
                  <a:solidFill>
                    <a:schemeClr val="accent3"/>
                  </a:solidFill>
                  <a:latin typeface="+mn-lt"/>
                </a:rPr>
                <a:t>емпературі</a:t>
              </a:r>
              <a:r>
                <a:rPr lang="uk-UA" sz="2400" b="1" dirty="0">
                  <a:ln/>
                  <a:solidFill>
                    <a:schemeClr val="accent3"/>
                  </a:solidFill>
                  <a:latin typeface="+mn-lt"/>
                </a:rPr>
                <a:t> 1500*С у спеціальних печах безперервної дії.</a:t>
              </a:r>
              <a:endParaRPr lang="ru-RU" sz="2400" b="1" dirty="0">
                <a:ln/>
                <a:solidFill>
                  <a:schemeClr val="accent3"/>
                </a:solidFill>
                <a:latin typeface="+mn-lt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36352" y="4757856"/>
              <a:ext cx="276038" cy="30777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/>
                  <a:solidFill>
                    <a:schemeClr val="accent3"/>
                  </a:solidFill>
                  <a:latin typeface="+mn-lt"/>
                </a:rPr>
                <a:t>2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092598" y="4757856"/>
              <a:ext cx="276038" cy="30777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/>
                  <a:solidFill>
                    <a:schemeClr val="accent3"/>
                  </a:solidFill>
                  <a:latin typeface="+mn-lt"/>
                </a:rPr>
                <a:t>2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55576" y="4757855"/>
              <a:ext cx="276038" cy="30777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/>
                  <a:solidFill>
                    <a:schemeClr val="accent3"/>
                  </a:solidFill>
                  <a:latin typeface="+mn-lt"/>
                </a:rPr>
                <a:t>3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843808" y="4781150"/>
              <a:ext cx="276038" cy="30777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/>
                  <a:solidFill>
                    <a:schemeClr val="accent3"/>
                  </a:solidFill>
                  <a:latin typeface="+mn-lt"/>
                </a:rPr>
                <a:t>3</a:t>
              </a:r>
            </a:p>
          </p:txBody>
        </p:sp>
      </p:grpSp>
      <p:grpSp>
        <p:nvGrpSpPr>
          <p:cNvPr id="22" name="Группа 28"/>
          <p:cNvGrpSpPr>
            <a:grpSpLocks/>
          </p:cNvGrpSpPr>
          <p:nvPr/>
        </p:nvGrpSpPr>
        <p:grpSpPr bwMode="auto">
          <a:xfrm>
            <a:off x="-12700" y="5197475"/>
            <a:ext cx="8391525" cy="866775"/>
            <a:chOff x="-12569" y="5197160"/>
            <a:chExt cx="8391143" cy="867726"/>
          </a:xfrm>
        </p:grpSpPr>
        <p:cxnSp>
          <p:nvCxnSpPr>
            <p:cNvPr id="23" name="Прямая со стрелкой 22"/>
            <p:cNvCxnSpPr/>
            <p:nvPr/>
          </p:nvCxnSpPr>
          <p:spPr>
            <a:xfrm flipV="1">
              <a:off x="7383257" y="5677111"/>
              <a:ext cx="0" cy="2161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4345" name="Группа 27"/>
            <p:cNvGrpSpPr>
              <a:grpSpLocks/>
            </p:cNvGrpSpPr>
            <p:nvPr/>
          </p:nvGrpSpPr>
          <p:grpSpPr bwMode="auto">
            <a:xfrm>
              <a:off x="-12569" y="5197160"/>
              <a:ext cx="8391143" cy="867726"/>
              <a:chOff x="-12569" y="5197160"/>
              <a:chExt cx="8391143" cy="867726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-12569" y="5197160"/>
                <a:ext cx="8391143" cy="830997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dirty="0" err="1">
                    <a:ln/>
                    <a:solidFill>
                      <a:schemeClr val="accent3"/>
                    </a:solidFill>
                    <a:latin typeface="+mn-lt"/>
                  </a:rPr>
                  <a:t>Спрощено</a:t>
                </a:r>
                <a:r>
                  <a:rPr lang="ru-RU" sz="2400" b="1" dirty="0">
                    <a:ln/>
                    <a:solidFill>
                      <a:schemeClr val="accent3"/>
                    </a:solidFill>
                    <a:latin typeface="+mn-lt"/>
                  </a:rPr>
                  <a:t> </a:t>
                </a:r>
                <a:r>
                  <a:rPr lang="ru-RU" sz="2400" b="1" dirty="0" err="1">
                    <a:ln/>
                    <a:solidFill>
                      <a:schemeClr val="accent3"/>
                    </a:solidFill>
                    <a:latin typeface="+mn-lt"/>
                  </a:rPr>
                  <a:t>процес</a:t>
                </a:r>
                <a:r>
                  <a:rPr lang="ru-RU" sz="2400" b="1" dirty="0">
                    <a:ln/>
                    <a:solidFill>
                      <a:schemeClr val="accent3"/>
                    </a:solidFill>
                    <a:latin typeface="+mn-lt"/>
                  </a:rPr>
                  <a:t> </a:t>
                </a:r>
                <a:r>
                  <a:rPr lang="ru-RU" sz="2400" b="1" dirty="0" err="1">
                    <a:ln/>
                    <a:solidFill>
                      <a:schemeClr val="accent3"/>
                    </a:solidFill>
                    <a:latin typeface="+mn-lt"/>
                  </a:rPr>
                  <a:t>одержання</a:t>
                </a:r>
                <a:r>
                  <a:rPr lang="ru-RU" sz="2400" b="1" dirty="0">
                    <a:ln/>
                    <a:solidFill>
                      <a:schemeClr val="accent3"/>
                    </a:solidFill>
                    <a:latin typeface="+mn-lt"/>
                  </a:rPr>
                  <a:t> </a:t>
                </a:r>
                <a:r>
                  <a:rPr lang="ru-RU" sz="2400" b="1" dirty="0" err="1">
                    <a:ln/>
                    <a:solidFill>
                      <a:schemeClr val="accent3"/>
                    </a:solidFill>
                    <a:latin typeface="+mn-lt"/>
                  </a:rPr>
                  <a:t>скла</a:t>
                </a:r>
                <a:r>
                  <a:rPr lang="ru-RU" sz="2400" b="1" dirty="0">
                    <a:ln/>
                    <a:solidFill>
                      <a:schemeClr val="accent3"/>
                    </a:solidFill>
                    <a:latin typeface="+mn-lt"/>
                  </a:rPr>
                  <a:t> переда</a:t>
                </a:r>
                <a:r>
                  <a:rPr lang="uk-UA" sz="2400" b="1" dirty="0">
                    <a:ln/>
                    <a:solidFill>
                      <a:schemeClr val="accent3"/>
                    </a:solidFill>
                    <a:latin typeface="+mn-lt"/>
                  </a:rPr>
                  <a:t>є рівняння реакції: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ln/>
                    <a:solidFill>
                      <a:schemeClr val="accent3"/>
                    </a:solidFill>
                    <a:latin typeface="+mn-lt"/>
                  </a:rPr>
                  <a:t>               Na CO  + </a:t>
                </a:r>
                <a:r>
                  <a:rPr lang="en-US" sz="2400" b="1" dirty="0" err="1">
                    <a:ln/>
                    <a:solidFill>
                      <a:schemeClr val="accent3"/>
                    </a:solidFill>
                    <a:latin typeface="+mn-lt"/>
                  </a:rPr>
                  <a:t>CaCO</a:t>
                </a:r>
                <a:r>
                  <a:rPr lang="en-US" sz="2400" b="1" dirty="0">
                    <a:ln/>
                    <a:solidFill>
                      <a:schemeClr val="accent3"/>
                    </a:solidFill>
                    <a:latin typeface="+mn-lt"/>
                  </a:rPr>
                  <a:t>  + 6SiO  = Na O   </a:t>
                </a:r>
                <a:r>
                  <a:rPr lang="en-US" sz="2400" b="1" dirty="0" err="1">
                    <a:ln/>
                    <a:solidFill>
                      <a:schemeClr val="accent3"/>
                    </a:solidFill>
                    <a:latin typeface="+mn-lt"/>
                  </a:rPr>
                  <a:t>CaO</a:t>
                </a:r>
                <a:r>
                  <a:rPr lang="en-US" sz="2400" b="1" dirty="0">
                    <a:ln/>
                    <a:solidFill>
                      <a:schemeClr val="accent3"/>
                    </a:solidFill>
                    <a:latin typeface="+mn-lt"/>
                  </a:rPr>
                  <a:t>   6SiO  + 2CO</a:t>
                </a:r>
                <a:endParaRPr lang="uk-UA" sz="2400" b="1" dirty="0">
                  <a:ln/>
                  <a:solidFill>
                    <a:schemeClr val="accent3"/>
                  </a:solidFill>
                  <a:latin typeface="+mn-lt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1342422" y="5742787"/>
                <a:ext cx="276038" cy="307777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ln/>
                    <a:solidFill>
                      <a:schemeClr val="accent3"/>
                    </a:solidFill>
                    <a:latin typeface="+mn-lt"/>
                  </a:rPr>
                  <a:t>2</a:t>
                </a:r>
                <a:endParaRPr lang="ru-RU" sz="1400" b="1" dirty="0">
                  <a:ln/>
                  <a:solidFill>
                    <a:schemeClr val="accent3"/>
                  </a:solidFill>
                  <a:latin typeface="+mn-lt"/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3771923" y="5747561"/>
                <a:ext cx="276038" cy="307777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ln/>
                    <a:solidFill>
                      <a:schemeClr val="accent3"/>
                    </a:solidFill>
                    <a:latin typeface="+mn-lt"/>
                  </a:rPr>
                  <a:t>2</a:t>
                </a:r>
                <a:endParaRPr lang="ru-RU" sz="1400" b="1" dirty="0">
                  <a:ln/>
                  <a:solidFill>
                    <a:schemeClr val="accent3"/>
                  </a:solidFill>
                  <a:latin typeface="+mn-lt"/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4455787" y="5747561"/>
                <a:ext cx="276038" cy="307777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ln/>
                    <a:solidFill>
                      <a:schemeClr val="accent3"/>
                    </a:solidFill>
                    <a:latin typeface="+mn-lt"/>
                  </a:rPr>
                  <a:t>2</a:t>
                </a:r>
                <a:endParaRPr lang="ru-RU" sz="1400" b="1" dirty="0">
                  <a:ln/>
                  <a:solidFill>
                    <a:schemeClr val="accent3"/>
                  </a:solidFill>
                  <a:latin typeface="+mn-lt"/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6232775" y="5747561"/>
                <a:ext cx="276038" cy="307777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ln/>
                    <a:solidFill>
                      <a:schemeClr val="accent3"/>
                    </a:solidFill>
                    <a:latin typeface="+mn-lt"/>
                  </a:rPr>
                  <a:t>2</a:t>
                </a:r>
                <a:endParaRPr lang="ru-RU" sz="1400" b="1" dirty="0">
                  <a:ln/>
                  <a:solidFill>
                    <a:schemeClr val="accent3"/>
                  </a:solidFill>
                  <a:latin typeface="+mn-lt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7157858" y="5739788"/>
                <a:ext cx="276038" cy="307777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ln/>
                    <a:solidFill>
                      <a:schemeClr val="accent3"/>
                    </a:solidFill>
                    <a:latin typeface="+mn-lt"/>
                  </a:rPr>
                  <a:t>2</a:t>
                </a:r>
                <a:endParaRPr lang="ru-RU" sz="1400" b="1" dirty="0">
                  <a:ln/>
                  <a:solidFill>
                    <a:schemeClr val="accent3"/>
                  </a:solidFill>
                  <a:latin typeface="+mn-lt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2814701" y="5757109"/>
                <a:ext cx="276038" cy="307777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ln/>
                    <a:solidFill>
                      <a:schemeClr val="accent3"/>
                    </a:solidFill>
                    <a:latin typeface="+mn-lt"/>
                  </a:rPr>
                  <a:t>3</a:t>
                </a:r>
                <a:endParaRPr lang="ru-RU" sz="1400" b="1" dirty="0">
                  <a:ln/>
                  <a:solidFill>
                    <a:schemeClr val="accent3"/>
                  </a:solidFill>
                  <a:latin typeface="+mn-lt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1765876" y="5747561"/>
                <a:ext cx="276038" cy="307777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ln/>
                    <a:solidFill>
                      <a:schemeClr val="accent3"/>
                    </a:solidFill>
                    <a:latin typeface="+mn-lt"/>
                  </a:rPr>
                  <a:t>3</a:t>
                </a:r>
                <a:endParaRPr lang="ru-RU" sz="1400" b="1" dirty="0">
                  <a:ln/>
                  <a:solidFill>
                    <a:schemeClr val="accent3"/>
                  </a:solidFill>
                  <a:latin typeface="+mn-lt"/>
                </a:endParaRPr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4894536" y="5788506"/>
                <a:ext cx="69009" cy="58863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5652120" y="5788505"/>
                <a:ext cx="69009" cy="58863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3909942" y="5556351"/>
                <a:ext cx="314510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ln/>
                    <a:solidFill>
                      <a:schemeClr val="accent3"/>
                    </a:solidFill>
                    <a:latin typeface="+mn-lt"/>
                  </a:rPr>
                  <a:t>t*</a:t>
                </a:r>
                <a:endParaRPr lang="ru-RU" sz="1200" b="1" dirty="0">
                  <a:ln/>
                  <a:solidFill>
                    <a:schemeClr val="accent3"/>
                  </a:solidFill>
                  <a:latin typeface="+mn-lt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88640"/>
            <a:ext cx="465544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u="sng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Скло</a:t>
            </a:r>
            <a:r>
              <a:rPr lang="ru-RU" sz="4800" b="1" i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ru-RU" sz="4800" b="1" i="1" u="sng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звичайне</a:t>
            </a:r>
            <a:endParaRPr lang="ru-RU" sz="4800" b="1" i="1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273050" y="1196975"/>
            <a:ext cx="6900863" cy="552450"/>
            <a:chOff x="390083" y="1196752"/>
            <a:chExt cx="6901441" cy="55267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90083" y="1196752"/>
              <a:ext cx="6901441" cy="52322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err="1">
                  <a:ln/>
                  <a:solidFill>
                    <a:schemeClr val="accent3"/>
                  </a:solidFill>
                  <a:latin typeface="+mn-lt"/>
                </a:rPr>
                <a:t>Можна</a:t>
              </a:r>
              <a:r>
                <a:rPr lang="ru-RU" sz="2800" b="1" dirty="0">
                  <a:ln/>
                  <a:solidFill>
                    <a:schemeClr val="accent3"/>
                  </a:solidFill>
                  <a:latin typeface="+mn-lt"/>
                </a:rPr>
                <a:t> </a:t>
              </a:r>
              <a:r>
                <a:rPr lang="ru-RU" sz="2800" b="1" dirty="0" err="1">
                  <a:ln/>
                  <a:solidFill>
                    <a:schemeClr val="accent3"/>
                  </a:solidFill>
                  <a:latin typeface="+mn-lt"/>
                </a:rPr>
                <a:t>передати</a:t>
              </a:r>
              <a:r>
                <a:rPr lang="ru-RU" sz="2800" b="1" dirty="0">
                  <a:ln/>
                  <a:solidFill>
                    <a:schemeClr val="accent3"/>
                  </a:solidFill>
                  <a:latin typeface="+mn-lt"/>
                </a:rPr>
                <a:t> </a:t>
              </a:r>
              <a:r>
                <a:rPr lang="uk-UA" sz="2800" b="1" dirty="0">
                  <a:ln/>
                  <a:solidFill>
                    <a:schemeClr val="accent3"/>
                  </a:solidFill>
                  <a:latin typeface="+mn-lt"/>
                </a:rPr>
                <a:t>записом: </a:t>
              </a:r>
              <a:r>
                <a:rPr lang="en-US" sz="2800" b="1" dirty="0">
                  <a:ln/>
                  <a:solidFill>
                    <a:schemeClr val="accent3"/>
                  </a:solidFill>
                  <a:latin typeface="+mn-lt"/>
                </a:rPr>
                <a:t>Na O  </a:t>
              </a:r>
              <a:r>
                <a:rPr lang="en-US" sz="2800" b="1" dirty="0" err="1">
                  <a:ln/>
                  <a:solidFill>
                    <a:schemeClr val="accent3"/>
                  </a:solidFill>
                  <a:latin typeface="+mn-lt"/>
                </a:rPr>
                <a:t>CaO</a:t>
              </a:r>
              <a:r>
                <a:rPr lang="en-US" sz="2800" b="1" dirty="0">
                  <a:ln/>
                  <a:solidFill>
                    <a:schemeClr val="accent3"/>
                  </a:solidFill>
                  <a:latin typeface="+mn-lt"/>
                </a:rPr>
                <a:t>  6SiO </a:t>
              </a:r>
              <a:endParaRPr lang="ru-RU" sz="2800" b="1" dirty="0">
                <a:ln/>
                <a:solidFill>
                  <a:schemeClr val="accent3"/>
                </a:solidFill>
                <a:latin typeface="+mn-lt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5034522" y="1410872"/>
              <a:ext cx="288862" cy="338554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ln/>
                  <a:solidFill>
                    <a:schemeClr val="accent3"/>
                  </a:solidFill>
                  <a:latin typeface="+mn-lt"/>
                </a:rPr>
                <a:t>2</a:t>
              </a:r>
              <a:endParaRPr lang="ru-RU" sz="1600" b="1" dirty="0">
                <a:ln/>
                <a:solidFill>
                  <a:schemeClr val="accent3"/>
                </a:solidFill>
                <a:latin typeface="+mn-lt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948264" y="1401175"/>
              <a:ext cx="288862" cy="338554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ln/>
                  <a:solidFill>
                    <a:schemeClr val="accent3"/>
                  </a:solidFill>
                  <a:latin typeface="+mn-lt"/>
                </a:rPr>
                <a:t>2</a:t>
              </a:r>
              <a:endParaRPr lang="ru-RU" sz="1600" b="1" dirty="0">
                <a:ln/>
                <a:solidFill>
                  <a:schemeClr val="accent3"/>
                </a:solidFill>
                <a:latin typeface="+mn-lt"/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5472100" y="1422358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7" name="Овал 6"/>
            <p:cNvSpPr/>
            <p:nvPr/>
          </p:nvSpPr>
          <p:spPr>
            <a:xfrm>
              <a:off x="6264188" y="1422358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0" y="2348880"/>
            <a:ext cx="8352928" cy="403187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+mn-lt"/>
              </a:rPr>
              <a:t>В</a:t>
            </a:r>
            <a:r>
              <a:rPr lang="uk-UA" sz="3200" b="1" u="sng" dirty="0" err="1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+mn-lt"/>
              </a:rPr>
              <a:t>ластивості</a:t>
            </a:r>
            <a:r>
              <a:rPr lang="uk-UA" sz="3200" b="1" u="sng" dirty="0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+mn-lt"/>
              </a:rPr>
              <a:t> скла</a:t>
            </a:r>
            <a:r>
              <a:rPr lang="uk-UA" sz="3200" b="1" dirty="0">
                <a:ln/>
                <a:solidFill>
                  <a:schemeClr val="accent3"/>
                </a:solidFill>
                <a:latin typeface="+mn-lt"/>
              </a:rPr>
              <a:t>: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200" b="1" dirty="0">
                <a:ln/>
                <a:solidFill>
                  <a:schemeClr val="accent3"/>
                </a:solidFill>
                <a:latin typeface="+mn-lt"/>
              </a:rPr>
              <a:t>Здатність пропускати сонячні промені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200" b="1" dirty="0">
                <a:ln/>
                <a:solidFill>
                  <a:schemeClr val="accent3"/>
                </a:solidFill>
                <a:latin typeface="+mn-lt"/>
              </a:rPr>
              <a:t>Поступовий перехід із твердого стану в рідкий через відсутність постійної точки плавлення й кипіння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200" b="1" dirty="0">
                <a:ln/>
                <a:solidFill>
                  <a:schemeClr val="accent3"/>
                </a:solidFill>
                <a:latin typeface="+mn-lt"/>
              </a:rPr>
              <a:t>Стійкість до дії кислот,лугів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3200" b="1" dirty="0">
              <a:ln/>
              <a:solidFill>
                <a:schemeClr val="accent3"/>
              </a:solidFill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b="1" dirty="0">
              <a:ln/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00" y="0"/>
            <a:ext cx="7999457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РІЗНОВИДИ СКЛА ТА ЇХ ЗАСТОСУВАННЯ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63" y="1946275"/>
            <a:ext cx="2592387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938338"/>
            <a:ext cx="2293937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3" y="4076700"/>
            <a:ext cx="1957387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050" y="4076700"/>
            <a:ext cx="1849438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275" y="4076700"/>
            <a:ext cx="2579688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3663" y="4076700"/>
            <a:ext cx="20161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94275" y="1928813"/>
            <a:ext cx="1687513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91313" y="1928813"/>
            <a:ext cx="15478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99341" y="3429675"/>
            <a:ext cx="1112827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Стіни</a:t>
            </a:r>
            <a:endParaRPr lang="ru-RU" sz="2400" b="1" dirty="0">
              <a:ln/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80633" y="3429675"/>
            <a:ext cx="975343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Стеля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33032" y="3425687"/>
            <a:ext cx="1871215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Фотокамера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953501" y="3421124"/>
            <a:ext cx="105295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Посуд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6563" y="5797388"/>
            <a:ext cx="105295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Меблі</a:t>
            </a:r>
            <a:endParaRPr lang="ru-RU" sz="2400" b="1" dirty="0">
              <a:ln/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94193" y="5798197"/>
            <a:ext cx="1558977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Лампочка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913019" y="5782812"/>
            <a:ext cx="1558977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Ялинкові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прикраси</a:t>
            </a:r>
            <a:endParaRPr lang="ru-RU" sz="2400" b="1" dirty="0">
              <a:ln/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34368" y="5879285"/>
            <a:ext cx="155897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Кришталь</a:t>
            </a:r>
            <a:endParaRPr lang="ru-RU" sz="2400" b="1" dirty="0">
              <a:ln/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67" y="155"/>
            <a:ext cx="6695794" cy="1200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Зелене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і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коричневе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скло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почали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виробляти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в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Єгипті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й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Месопотамії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у </a:t>
            </a:r>
            <a:r>
              <a:rPr lang="en-US" sz="2400" b="1" dirty="0">
                <a:ln/>
                <a:solidFill>
                  <a:schemeClr val="accent3"/>
                </a:solidFill>
                <a:latin typeface="+mn-lt"/>
              </a:rPr>
              <a:t>IV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тис. до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н.е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.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Його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выкористовували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лише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для прикрас.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0"/>
            <a:ext cx="1871663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-1811" y="1195139"/>
            <a:ext cx="5814393" cy="193899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 err="1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+mn-lt"/>
              </a:rPr>
              <a:t>Кришталь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-скло,яке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замість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силікатів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Натрію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і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Кальцію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містить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силікати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і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борати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Калію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та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Плюмбуму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(</a:t>
            </a:r>
            <a:r>
              <a:rPr lang="en-US" sz="2400" b="1" dirty="0">
                <a:ln/>
                <a:solidFill>
                  <a:schemeClr val="accent3"/>
                </a:solidFill>
                <a:latin typeface="+mn-lt"/>
              </a:rPr>
              <a:t>II).</a:t>
            </a:r>
            <a:r>
              <a:rPr lang="uk-UA" sz="2400" b="1" dirty="0">
                <a:ln/>
                <a:solidFill>
                  <a:schemeClr val="accent3"/>
                </a:solidFill>
                <a:latin typeface="+mn-lt"/>
              </a:rPr>
              <a:t>Кришталь сильно заломлює світло і грає всіма кольорами веселки.</a:t>
            </a:r>
            <a:endParaRPr lang="ru-RU" sz="2400" b="1" dirty="0">
              <a:ln/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628775"/>
            <a:ext cx="27178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836295" y="4005113"/>
            <a:ext cx="6565846" cy="156965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Існує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ще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й </a:t>
            </a:r>
            <a:r>
              <a:rPr lang="ru-RU" sz="2400" b="1" i="1" u="sng" dirty="0" err="1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+mn-lt"/>
              </a:rPr>
              <a:t>кварцове</a:t>
            </a:r>
            <a:r>
              <a:rPr lang="ru-RU" sz="2400" b="1" i="1" u="sng" dirty="0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+mn-lt"/>
              </a:rPr>
              <a:t> </a:t>
            </a:r>
            <a:r>
              <a:rPr lang="ru-RU" sz="2400" b="1" i="1" u="sng" dirty="0" err="1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+mn-lt"/>
              </a:rPr>
              <a:t>скло</a:t>
            </a:r>
            <a:r>
              <a:rPr lang="ru-RU" sz="2400" b="1" i="1" dirty="0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+mn-lt"/>
              </a:rPr>
              <a:t> 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–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чистий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переплавлений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силіцій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(</a:t>
            </a:r>
            <a:r>
              <a:rPr lang="en-US" sz="2400" b="1" dirty="0">
                <a:ln/>
                <a:solidFill>
                  <a:schemeClr val="accent3"/>
                </a:solidFill>
                <a:latin typeface="+mn-lt"/>
              </a:rPr>
              <a:t>IV) </a:t>
            </a:r>
            <a:r>
              <a:rPr lang="uk-UA" sz="2400" b="1" dirty="0">
                <a:ln/>
                <a:solidFill>
                  <a:schemeClr val="accent3"/>
                </a:solidFill>
                <a:latin typeface="+mn-lt"/>
              </a:rPr>
              <a:t>оксид. Це скло майже не змінює свого об</a:t>
            </a:r>
            <a:r>
              <a:rPr lang="en-US" sz="2400" b="1" dirty="0">
                <a:ln/>
                <a:solidFill>
                  <a:schemeClr val="accent3"/>
                </a:solidFill>
                <a:latin typeface="+mn-lt"/>
              </a:rPr>
              <a:t>’</a:t>
            </a:r>
            <a:r>
              <a:rPr lang="uk-UA" sz="2400" b="1" dirty="0" err="1">
                <a:ln/>
                <a:solidFill>
                  <a:schemeClr val="accent3"/>
                </a:solidFill>
                <a:latin typeface="+mn-lt"/>
              </a:rPr>
              <a:t>єму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</a:t>
            </a:r>
            <a:r>
              <a:rPr lang="uk-UA" sz="2400" b="1" dirty="0">
                <a:ln/>
                <a:solidFill>
                  <a:schemeClr val="accent3"/>
                </a:solidFill>
                <a:latin typeface="+mn-lt"/>
              </a:rPr>
              <a:t>за зміни температури.</a:t>
            </a:r>
            <a:endParaRPr lang="ru-RU" sz="2400" b="1" dirty="0">
              <a:ln/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68638"/>
            <a:ext cx="183515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 rot="2710982">
            <a:off x="-384969" y="1256506"/>
            <a:ext cx="142875" cy="519113"/>
          </a:xfrm>
        </p:spPr>
        <p:txBody>
          <a:bodyPr lIns="45720" rIns="228600" anchor="b">
            <a:normAutofit fontScale="90000"/>
          </a:bodyPr>
          <a:lstStyle/>
          <a:p>
            <a:pPr eaLnBrk="1" hangingPunct="1">
              <a:defRPr/>
            </a:pPr>
            <a:endParaRPr lang="ru-RU" sz="57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9388" y="260350"/>
            <a:ext cx="8964612" cy="4032250"/>
          </a:xfrm>
        </p:spPr>
        <p:txBody>
          <a:bodyPr lIns="45720" rIns="246888"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4400" smtClean="0">
                <a:solidFill>
                  <a:srgbClr val="FF9900"/>
                </a:solidFill>
                <a:latin typeface="Arial" charset="0"/>
              </a:rPr>
              <a:t>Кераміка.</a:t>
            </a:r>
            <a:r>
              <a:rPr lang="ru-RU" sz="4400" smtClean="0">
                <a:latin typeface="Arial" charset="0"/>
              </a:rPr>
              <a:t> </a:t>
            </a:r>
            <a:endParaRPr lang="en-US" sz="4400" smtClean="0"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200" smtClean="0">
                <a:latin typeface="Arial" charset="0"/>
              </a:rPr>
              <a:t>      </a:t>
            </a:r>
            <a:r>
              <a:rPr lang="ru-RU" sz="2000" smtClean="0">
                <a:latin typeface="Arial" charset="0"/>
              </a:rPr>
              <a:t>Вироби з глини називають керамікою, а керамічне виробництво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000" smtClean="0">
                <a:latin typeface="Arial" charset="0"/>
              </a:rPr>
              <a:t>—гончарним. Найпоширеніша кераміка та, що складається з різних оксидів, у тому числі—оксиду силіцію(І</a:t>
            </a:r>
            <a:r>
              <a:rPr lang="en-US" sz="2000" smtClean="0">
                <a:latin typeface="Arial" charset="0"/>
              </a:rPr>
              <a:t>V</a:t>
            </a:r>
            <a:r>
              <a:rPr lang="ru-RU" sz="2000" smtClean="0">
                <a:latin typeface="Arial" charset="0"/>
              </a:rPr>
              <a:t>) </a:t>
            </a:r>
            <a:r>
              <a:rPr lang="en-US" sz="2000" smtClean="0">
                <a:latin typeface="Arial" charset="0"/>
              </a:rPr>
              <a:t>SiO2. </a:t>
            </a:r>
            <a:r>
              <a:rPr lang="ru-RU" sz="2000" smtClean="0">
                <a:latin typeface="Arial" charset="0"/>
              </a:rPr>
              <a:t>Із керамічних виробів важливе значення мають порцеляна і фаянс.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smtClean="0">
                <a:latin typeface="Arial" charset="0"/>
              </a:rPr>
              <a:t>      </a:t>
            </a:r>
            <a:endParaRPr lang="ru-RU" sz="2000" smtClean="0"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8871" y="2205312"/>
            <a:ext cx="5425192" cy="107721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u="sng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Керамічне</a:t>
            </a:r>
            <a:r>
              <a:rPr lang="ru-RU" sz="3200" b="1" i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ru-RU" sz="3200" b="1" i="1" u="sng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виробництво</a:t>
            </a:r>
            <a:endParaRPr lang="ru-RU" sz="3200" b="1" i="1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99" y="3426992"/>
            <a:ext cx="4717959" cy="267765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До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керамічних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виробів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належать: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Будівельна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цегла</a:t>
            </a:r>
            <a:endParaRPr lang="ru-RU" sz="2400" b="1" dirty="0">
              <a:ln/>
              <a:solidFill>
                <a:schemeClr val="accent3"/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Кахлі</a:t>
            </a:r>
            <a:endParaRPr lang="ru-RU" sz="2400" b="1" dirty="0">
              <a:ln/>
              <a:solidFill>
                <a:schemeClr val="accent3"/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Облицювальні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плитки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Раковини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умивальників</a:t>
            </a:r>
            <a:endParaRPr lang="ru-RU" sz="2400" b="1" dirty="0">
              <a:ln/>
              <a:solidFill>
                <a:schemeClr val="accent3"/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Посуд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із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порцеляни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і фаянсу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/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3789363"/>
            <a:ext cx="6477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4221163"/>
            <a:ext cx="8636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4292600"/>
            <a:ext cx="9080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4652963"/>
            <a:ext cx="935037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638" y="5516563"/>
            <a:ext cx="12477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1916" y="3220876"/>
            <a:ext cx="3179001" cy="2870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236" y="215314"/>
            <a:ext cx="4241773" cy="1410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3818" y="196427"/>
            <a:ext cx="3277087" cy="3539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7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557338"/>
            <a:ext cx="7772400" cy="5300662"/>
          </a:xfrm>
        </p:spPr>
        <p:txBody>
          <a:bodyPr/>
          <a:lstStyle/>
          <a:p>
            <a:pPr eaLnBrk="1" hangingPunct="1">
              <a:defRPr/>
            </a:pPr>
            <a:r>
              <a:rPr lang="ru-RU" sz="2700" b="0" smtClean="0">
                <a:latin typeface="Arial" charset="0"/>
              </a:rPr>
              <a:t>      </a:t>
            </a:r>
            <a:endParaRPr lang="ru-RU" smtClean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1557338"/>
            <a:ext cx="9144000" cy="530066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ru-RU" sz="1500" b="1" smtClean="0">
                <a:latin typeface="Arial" charset="0"/>
              </a:rPr>
              <a:t>     </a:t>
            </a:r>
            <a:r>
              <a:rPr lang="ru-RU" sz="3800" b="1" smtClean="0">
                <a:latin typeface="Arial" charset="0"/>
              </a:rPr>
              <a:t>Це́гла</a:t>
            </a:r>
            <a:r>
              <a:rPr lang="ru-RU" sz="1900" smtClean="0">
                <a:latin typeface="Arial" charset="0"/>
              </a:rPr>
              <a:t> — </a:t>
            </a:r>
            <a:r>
              <a:rPr lang="ru-RU" sz="1400" smtClean="0">
                <a:latin typeface="Arial" charset="0"/>
              </a:rPr>
              <a:t>штучний камінь форми 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ru-RU" sz="1400" smtClean="0">
                <a:latin typeface="Arial" charset="0"/>
                <a:hlinkClick r:id="rId4" tooltip="Паралелепіпед"/>
              </a:rPr>
              <a:t>паралелепіпеда</a:t>
            </a:r>
            <a:r>
              <a:rPr lang="ru-RU" sz="1400" smtClean="0">
                <a:latin typeface="Arial" charset="0"/>
              </a:rPr>
              <a:t>, виготовлений з мінеральних матеріалів та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ru-RU" sz="1400" smtClean="0">
                <a:latin typeface="Arial" charset="0"/>
              </a:rPr>
              <a:t>підданий термічній обробці, що застосовується як 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ru-RU" sz="1400" u="sng" smtClean="0">
                <a:latin typeface="Arial" charset="0"/>
                <a:hlinkClick r:id="rId5" tooltip="Будівельний матеріал"/>
              </a:rPr>
              <a:t>будівельний матеріал</a:t>
            </a:r>
            <a:r>
              <a:rPr lang="ru-RU" sz="1400" smtClean="0">
                <a:latin typeface="Arial" charset="0"/>
              </a:rPr>
              <a:t>. Хоча аж до нашого часу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ru-RU" sz="1400" smtClean="0">
                <a:latin typeface="Arial" charset="0"/>
              </a:rPr>
              <a:t>в багатьох країнах широке розповсюдження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ru-RU" sz="1400" smtClean="0">
                <a:latin typeface="Arial" charset="0"/>
              </a:rPr>
              <a:t>мала неопалена цегла-сирець, часто з додаванням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ru-RU" sz="1400" smtClean="0">
                <a:latin typeface="Arial" charset="0"/>
              </a:rPr>
              <a:t> в </a:t>
            </a:r>
            <a:r>
              <a:rPr lang="ru-RU" sz="1400" smtClean="0">
                <a:latin typeface="Arial" charset="0"/>
                <a:hlinkClick r:id="rId6" tooltip="Глина"/>
              </a:rPr>
              <a:t>глину</a:t>
            </a:r>
            <a:r>
              <a:rPr lang="ru-RU" sz="1400" smtClean="0">
                <a:latin typeface="Arial" charset="0"/>
              </a:rPr>
              <a:t> різаної </a:t>
            </a:r>
            <a:r>
              <a:rPr lang="ru-RU" sz="1400" smtClean="0">
                <a:latin typeface="Arial" charset="0"/>
                <a:hlinkClick r:id="rId7" tooltip="Солома"/>
              </a:rPr>
              <a:t>соломи</a:t>
            </a:r>
            <a:r>
              <a:rPr lang="ru-RU" sz="1400" smtClean="0">
                <a:latin typeface="Arial" charset="0"/>
              </a:rPr>
              <a:t>, застосування в будівництві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ru-RU" sz="1400" smtClean="0">
                <a:latin typeface="Arial" charset="0"/>
              </a:rPr>
              <a:t> обпаленої цегли також сходить до глибокої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ru-RU" sz="1400" smtClean="0">
                <a:latin typeface="Arial" charset="0"/>
              </a:rPr>
              <a:t>старовини. Особливо важливу роль грала цегла в архітектурі Месопотамії і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ru-RU" sz="1400" smtClean="0">
                <a:latin typeface="Arial" charset="0"/>
              </a:rPr>
              <a:t>Стародавнього Риму, де з цегли викладали складні конструкції, зокрема арки. </a:t>
            </a:r>
            <a:br>
              <a:rPr lang="ru-RU" sz="1400" smtClean="0">
                <a:latin typeface="Arial" charset="0"/>
              </a:rPr>
            </a:br>
            <a:r>
              <a:rPr lang="ru-RU" sz="1400" smtClean="0">
                <a:latin typeface="Arial" charset="0"/>
              </a:rPr>
              <a:t>     Глина з погляду випалення представляє суміш легкоплавких і тугоплавких 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ru-RU" sz="1400" smtClean="0">
                <a:latin typeface="Arial" charset="0"/>
                <a:hlinkClick r:id="rId8" tooltip="Мінерал"/>
              </a:rPr>
              <a:t>мінералів</a:t>
            </a:r>
            <a:r>
              <a:rPr lang="ru-RU" sz="1400" smtClean="0">
                <a:latin typeface="Arial" charset="0"/>
              </a:rPr>
              <a:t>. При випаленні легкоплавкі мінерали зв'язують і частково розчиняють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ru-RU" sz="1400" smtClean="0">
                <a:latin typeface="Arial" charset="0"/>
              </a:rPr>
              <a:t>тугоплавкі мінерали.   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ru-RU" sz="1400" smtClean="0">
                <a:latin typeface="Arial" charset="0"/>
              </a:rPr>
              <a:t>     Структура і міцність цеглини після випалення визначається процентним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ru-RU" sz="1400" smtClean="0">
                <a:latin typeface="Arial" charset="0"/>
              </a:rPr>
              <a:t>співвідношенням легкоплавких і тугоплавких мінералів, температурою і тривалістю випалення.В процесі випалення керамічної цегли легкоплавкі мінерали утворюють склоподібну, а тугоплавкі кристалічну фази. З підвищенням температури все більш тугоплавкі мінерали переходять в розплав і зростає зміст стеклофази. </a:t>
            </a:r>
            <a:br>
              <a:rPr lang="ru-RU" sz="1400" smtClean="0">
                <a:latin typeface="Arial" charset="0"/>
              </a:rPr>
            </a:br>
            <a:r>
              <a:rPr lang="ru-RU" sz="1400" smtClean="0">
                <a:latin typeface="Arial" charset="0"/>
              </a:rPr>
              <a:t>     Після випалення при температурі 950 — 1050 °C частка склоподібної фази в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ru-RU" sz="1400" smtClean="0">
                <a:latin typeface="Arial" charset="0"/>
              </a:rPr>
              <a:t>керамічній цеглі має складати не більше 8-10 %.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31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317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317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317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317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2" dur="500"/>
                                        <p:tgtEl>
                                          <p:spTgt spid="317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7" dur="500"/>
                                        <p:tgtEl>
                                          <p:spTgt spid="317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0" y="835737"/>
            <a:ext cx="6439315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Глина,змочена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водою,стає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подібною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на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пластилін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, і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їй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можна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надати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різної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форми.Цю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властивість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глини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latin typeface="+mn-lt"/>
              </a:rPr>
              <a:t>покладено</a:t>
            </a:r>
            <a:r>
              <a:rPr lang="ru-RU" sz="2400" b="1" dirty="0">
                <a:ln/>
                <a:solidFill>
                  <a:schemeClr val="accent3"/>
                </a:solidFill>
                <a:latin typeface="+mn-lt"/>
              </a:rPr>
              <a:t> в основу гончарства.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1628775"/>
            <a:ext cx="324008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1628775"/>
            <a:ext cx="12954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0" y="3716338"/>
            <a:ext cx="8320088" cy="1938337"/>
            <a:chOff x="13042" y="3460095"/>
            <a:chExt cx="8319770" cy="193899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3042" y="3460095"/>
              <a:ext cx="8319770" cy="193899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</a:rPr>
                <a:t>В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</a:rPr>
                <a:t>стародавньому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</a:rPr>
                <a:t>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</a:rPr>
                <a:t>Китаї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</a:rPr>
                <a:t>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</a:rPr>
                <a:t>володіли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</a:rPr>
                <a:t>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</a:rPr>
                <a:t>технікою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</a:rPr>
                <a:t>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</a:rPr>
                <a:t>виробництва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</a:rPr>
                <a:t>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</a:rPr>
                <a:t>порцеляни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</a:rPr>
                <a:t>. Для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</a:rPr>
                <a:t>виготовлення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</a:rPr>
                <a:t>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</a:rPr>
                <a:t>порцеляни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</a:rPr>
                <a:t>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</a:rPr>
                <a:t>використовують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</a:rPr>
                <a:t>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</a:rPr>
                <a:t>білу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</a:rPr>
                <a:t> глину </a:t>
              </a:r>
              <a:r>
                <a:rPr lang="ru-RU" sz="2400" b="1" dirty="0" err="1">
                  <a:ln/>
                  <a:solidFill>
                    <a:schemeClr val="accent3"/>
                  </a:solidFill>
                  <a:latin typeface="+mn-lt"/>
                </a:rPr>
                <a:t>каолін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</a:rPr>
                <a:t> </a:t>
              </a:r>
              <a:r>
                <a:rPr lang="en-US" sz="2400" b="1" dirty="0">
                  <a:ln/>
                  <a:solidFill>
                    <a:schemeClr val="accent3"/>
                  </a:solidFill>
                  <a:latin typeface="+mn-lt"/>
                </a:rPr>
                <a:t>Al O </a:t>
              </a:r>
              <a:r>
                <a:rPr lang="uk-UA" sz="2400" b="1" dirty="0">
                  <a:ln/>
                  <a:solidFill>
                    <a:schemeClr val="accent3"/>
                  </a:solidFill>
                  <a:latin typeface="+mn-lt"/>
                </a:rPr>
                <a:t> </a:t>
              </a:r>
              <a:r>
                <a:rPr lang="en-US" sz="2400" b="1" dirty="0">
                  <a:ln/>
                  <a:solidFill>
                    <a:schemeClr val="accent3"/>
                  </a:solidFill>
                  <a:latin typeface="+mn-lt"/>
                </a:rPr>
                <a:t>2SiO   2H O,</a:t>
              </a:r>
              <a:r>
                <a:rPr lang="uk-UA" sz="2400" b="1" dirty="0">
                  <a:ln/>
                  <a:solidFill>
                    <a:schemeClr val="accent3"/>
                  </a:solidFill>
                  <a:latin typeface="+mn-lt"/>
                </a:rPr>
                <a:t>у </a:t>
              </a:r>
              <a:r>
                <a:rPr lang="uk-UA" sz="2400" b="1" dirty="0" err="1">
                  <a:ln/>
                  <a:solidFill>
                    <a:schemeClr val="accent3"/>
                  </a:solidFill>
                  <a:latin typeface="+mn-lt"/>
                </a:rPr>
                <a:t>меньшій</a:t>
              </a:r>
              <a:r>
                <a:rPr lang="uk-UA" sz="2400" b="1" dirty="0">
                  <a:ln/>
                  <a:solidFill>
                    <a:schemeClr val="accent3"/>
                  </a:solidFill>
                  <a:latin typeface="+mn-lt"/>
                </a:rPr>
                <a:t> кількості беруть польовий шпат </a:t>
              </a:r>
              <a:r>
                <a:rPr lang="en-US" sz="2400" b="1" dirty="0">
                  <a:ln/>
                  <a:solidFill>
                    <a:schemeClr val="accent3"/>
                  </a:solidFill>
                  <a:latin typeface="+mn-lt"/>
                </a:rPr>
                <a:t>K O   Al O   6SiO  </a:t>
              </a:r>
              <a:r>
                <a:rPr lang="uk-UA" sz="2400" b="1" dirty="0">
                  <a:ln/>
                  <a:solidFill>
                    <a:schemeClr val="accent3"/>
                  </a:solidFill>
                  <a:latin typeface="+mn-lt"/>
                </a:rPr>
                <a:t>і кварцовий пісок</a:t>
              </a:r>
              <a:r>
                <a:rPr lang="ru-RU" sz="2400" b="1" dirty="0">
                  <a:ln/>
                  <a:solidFill>
                    <a:schemeClr val="accent3"/>
                  </a:solidFill>
                  <a:latin typeface="+mn-lt"/>
                </a:rPr>
                <a:t> </a:t>
              </a:r>
              <a:r>
                <a:rPr lang="en-US" sz="2400" b="1" dirty="0" err="1">
                  <a:ln/>
                  <a:solidFill>
                    <a:schemeClr val="accent3"/>
                  </a:solidFill>
                  <a:latin typeface="+mn-lt"/>
                </a:rPr>
                <a:t>SiO</a:t>
              </a:r>
              <a:r>
                <a:rPr lang="uk-UA" sz="2400" b="1" dirty="0">
                  <a:ln/>
                  <a:solidFill>
                    <a:schemeClr val="accent3"/>
                  </a:solidFill>
                  <a:latin typeface="+mn-lt"/>
                </a:rPr>
                <a:t> . Готові вироби прикрашають малюнками.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711345" y="4365104"/>
              <a:ext cx="138019" cy="3077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/>
                  <a:solidFill>
                    <a:schemeClr val="accent3"/>
                  </a:solidFill>
                  <a:latin typeface="+mn-lt"/>
                </a:rPr>
                <a:t>2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713901" y="4365104"/>
              <a:ext cx="138019" cy="3077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/>
                  <a:solidFill>
                    <a:schemeClr val="accent3"/>
                  </a:solidFill>
                  <a:latin typeface="+mn-lt"/>
                </a:rPr>
                <a:t>2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283968" y="4365104"/>
              <a:ext cx="138019" cy="3077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/>
                  <a:solidFill>
                    <a:schemeClr val="accent3"/>
                  </a:solidFill>
                  <a:latin typeface="+mn-lt"/>
                </a:rPr>
                <a:t>2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339752" y="4705399"/>
              <a:ext cx="138019" cy="3077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/>
                  <a:solidFill>
                    <a:schemeClr val="accent3"/>
                  </a:solidFill>
                  <a:latin typeface="+mn-lt"/>
                </a:rPr>
                <a:t>2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131840" y="4732940"/>
              <a:ext cx="138019" cy="3077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/>
                  <a:solidFill>
                    <a:schemeClr val="accent3"/>
                  </a:solidFill>
                  <a:latin typeface="+mn-lt"/>
                </a:rPr>
                <a:t>2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242292" y="4725731"/>
              <a:ext cx="138019" cy="3077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/>
                  <a:solidFill>
                    <a:schemeClr val="accent3"/>
                  </a:solidFill>
                  <a:latin typeface="+mn-lt"/>
                </a:rPr>
                <a:t>2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214958" y="4721461"/>
              <a:ext cx="138019" cy="3077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/>
                  <a:solidFill>
                    <a:schemeClr val="accent3"/>
                  </a:solidFill>
                  <a:latin typeface="+mn-lt"/>
                </a:rPr>
                <a:t>2</a:t>
              </a:r>
            </a:p>
          </p:txBody>
        </p:sp>
        <p:sp>
          <p:nvSpPr>
            <p:cNvPr id="13" name="Овал 12"/>
            <p:cNvSpPr/>
            <p:nvPr/>
          </p:nvSpPr>
          <p:spPr>
            <a:xfrm>
              <a:off x="3055128" y="4387635"/>
              <a:ext cx="72008" cy="8391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851920" y="4387635"/>
              <a:ext cx="72008" cy="8391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2765199" y="4754476"/>
              <a:ext cx="72008" cy="8391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3527884" y="4740368"/>
              <a:ext cx="72008" cy="8391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5229225"/>
            <a:ext cx="11525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688" y="5229225"/>
            <a:ext cx="15113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5275" y="3144836"/>
            <a:ext cx="5642583" cy="333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Стрелка вправо 5"/>
          <p:cNvSpPr/>
          <p:nvPr/>
        </p:nvSpPr>
        <p:spPr>
          <a:xfrm>
            <a:off x="642938" y="3929063"/>
            <a:ext cx="2071687" cy="1785937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6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54000"/>
            <a:ext cx="8229600" cy="2814638"/>
          </a:xfrm>
        </p:spPr>
        <p:txBody>
          <a:bodyPr/>
          <a:lstStyle/>
          <a:p>
            <a:pPr algn="l" eaLnBrk="1" hangingPunct="1">
              <a:defRPr/>
            </a:pPr>
            <a:r>
              <a:rPr lang="uk-UA" sz="2800" smtClean="0">
                <a:latin typeface="Arial" charset="0"/>
              </a:rPr>
              <a:t>Цемент</a:t>
            </a:r>
            <a:br>
              <a:rPr lang="uk-UA" sz="2800" smtClean="0">
                <a:latin typeface="Arial" charset="0"/>
              </a:rPr>
            </a:br>
            <a:r>
              <a:rPr lang="uk-UA" sz="1700" smtClean="0">
                <a:latin typeface="Arial" charset="0"/>
              </a:rPr>
              <a:t>Цемент - ц</a:t>
            </a:r>
            <a:r>
              <a:rPr lang="ru-RU" sz="1700" smtClean="0">
                <a:latin typeface="Arial" charset="0"/>
              </a:rPr>
              <a:t>е сірий порошок, що твердіє при змішуванні з водою. Він виготовляється з суміші глини і вапняку шляхом прожарювання їх до початку спікання. При цьому утворюється кам'яниста маса, яку розмелюють в тонкий порошок, схожий на борошно. Порошок пакують у водонепроникну оболонку. Якщо змішати цемент з піском або щебенем, то утворюється бетон - дуже міцний матеріал. Бетон з внутрішнім каркасом із залізних стрижнів називається залізобетоном і використовується як матеріал для будівельних конструкцій.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628" grpId="0"/>
    </p:bld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502</TotalTime>
  <Words>661</Words>
  <Application>Microsoft Office PowerPoint</Application>
  <PresentationFormat>Экран (4:3)</PresentationFormat>
  <Paragraphs>111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Garamond</vt:lpstr>
      <vt:lpstr>Arial</vt:lpstr>
      <vt:lpstr>Wingdings</vt:lpstr>
      <vt:lpstr>Calibri</vt:lpstr>
      <vt:lpstr>Течение</vt:lpstr>
      <vt:lpstr>Презентація по хімії  на тему:БУДІВЕЛЬНІ  МАТЕРІАЛИ</vt:lpstr>
      <vt:lpstr>Слайд 2</vt:lpstr>
      <vt:lpstr>Слайд 3</vt:lpstr>
      <vt:lpstr>Слайд 4</vt:lpstr>
      <vt:lpstr>Слайд 5</vt:lpstr>
      <vt:lpstr>Слайд 6</vt:lpstr>
      <vt:lpstr>      </vt:lpstr>
      <vt:lpstr>Слайд 8</vt:lpstr>
      <vt:lpstr>Цемент Цемент - це сірий порошок, що твердіє при змішуванні з водою. Він виготовляється з суміші глини і вапняку шляхом прожарювання їх до початку спікання. При цьому утворюється кам'яниста маса, яку розмелюють в тонкий порошок, схожий на борошно. Порошок пакують у водонепроникну оболонку. Якщо змішати цемент з піском або щебенем, то утворюється бетон - дуже міцний матеріал. Бетон з внутрішнім каркасом із залізних стрижнів називається залізобетоном і використовується як матеріал для будівельних конструкцій.</vt:lpstr>
      <vt:lpstr>Слайд 10</vt:lpstr>
      <vt:lpstr>Слайд 11</vt:lpstr>
      <vt:lpstr> Дякую за увагу!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teacher2</dc:creator>
  <cp:lastModifiedBy>Anzhela</cp:lastModifiedBy>
  <cp:revision>48</cp:revision>
  <dcterms:modified xsi:type="dcterms:W3CDTF">2014-01-04T12:37:31Z</dcterms:modified>
</cp:coreProperties>
</file>