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B213C5F-5FCA-483D-A556-58A2245BDD25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72D5AE-D6DF-4E54-8C12-11C2B2E73BA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57166"/>
            <a:ext cx="7620954" cy="2900944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tx1"/>
                </a:solidFill>
              </a:rPr>
              <a:t>«П</a:t>
            </a:r>
            <a:r>
              <a:rPr lang="uk-UA" sz="4800" i="1" dirty="0" smtClean="0">
                <a:solidFill>
                  <a:schemeClr val="tx1"/>
                </a:solidFill>
              </a:rPr>
              <a:t>РИРОДНІ </a:t>
            </a:r>
            <a:r>
              <a:rPr lang="en-US" sz="4800" i="1" dirty="0" smtClean="0">
                <a:solidFill>
                  <a:schemeClr val="tx1"/>
                </a:solidFill>
              </a:rPr>
              <a:t> </a:t>
            </a:r>
            <a:r>
              <a:rPr lang="uk-UA" sz="4800" i="1" dirty="0" smtClean="0">
                <a:solidFill>
                  <a:schemeClr val="tx1"/>
                </a:solidFill>
              </a:rPr>
              <a:t>ДЖЕРЕЛА ВУГЛЕВОДНІВ ТА </a:t>
            </a:r>
            <a:r>
              <a:rPr lang="uk-UA" sz="4800" i="1" dirty="0" smtClean="0">
                <a:solidFill>
                  <a:schemeClr val="tx1"/>
                </a:solidFill>
              </a:rPr>
              <a:t>ЇХ ПЕРЕРОБКА</a:t>
            </a:r>
            <a:r>
              <a:rPr lang="ru-RU" sz="4800" i="1" dirty="0" smtClean="0">
                <a:solidFill>
                  <a:schemeClr val="tx1"/>
                </a:solidFill>
              </a:rPr>
              <a:t>»</a:t>
            </a: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85728"/>
            <a:ext cx="6400800" cy="1042989"/>
          </a:xfrm>
        </p:spPr>
        <p:txBody>
          <a:bodyPr/>
          <a:lstStyle/>
          <a:p>
            <a:pPr algn="ctr"/>
            <a:r>
              <a:rPr lang="ru-RU" dirty="0" err="1" smtClean="0"/>
              <a:t>Ароматизація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1000108"/>
            <a:ext cx="6072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 err="1">
                <a:solidFill>
                  <a:srgbClr val="000000"/>
                </a:solidFill>
              </a:rPr>
              <a:t>Піроліз</a:t>
            </a:r>
            <a:r>
              <a:rPr lang="ru-RU" sz="2400" b="1" i="1" dirty="0">
                <a:solidFill>
                  <a:srgbClr val="000000"/>
                </a:solidFill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</a:rPr>
              <a:t>нафти</a:t>
            </a:r>
            <a:r>
              <a:rPr lang="ru-RU" sz="2400" b="1" i="1" dirty="0">
                <a:solidFill>
                  <a:srgbClr val="000000"/>
                </a:solidFill>
              </a:rPr>
              <a:t>, </a:t>
            </a:r>
            <a:r>
              <a:rPr lang="ru-RU" sz="2400" b="1" i="1" dirty="0" err="1">
                <a:solidFill>
                  <a:srgbClr val="000000"/>
                </a:solidFill>
              </a:rPr>
              <a:t>риформінг</a:t>
            </a:r>
            <a:r>
              <a:rPr lang="ru-RU" sz="2400" b="1" i="1" dirty="0">
                <a:solidFill>
                  <a:srgbClr val="000000"/>
                </a:solidFill>
              </a:rPr>
              <a:t>,  </a:t>
            </a:r>
            <a:r>
              <a:rPr lang="ru-RU" sz="2400" b="1" i="1" dirty="0" err="1">
                <a:solidFill>
                  <a:srgbClr val="000000"/>
                </a:solidFill>
              </a:rPr>
              <a:t>покращення</a:t>
            </a:r>
            <a:r>
              <a:rPr lang="ru-RU" sz="2400" b="1" i="1" dirty="0">
                <a:solidFill>
                  <a:srgbClr val="000000"/>
                </a:solidFill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</a:rPr>
              <a:t>якості</a:t>
            </a:r>
            <a:r>
              <a:rPr lang="ru-RU" sz="2400" b="1" i="1" dirty="0">
                <a:solidFill>
                  <a:srgbClr val="000000"/>
                </a:solidFill>
              </a:rPr>
              <a:t> бензину</a:t>
            </a:r>
            <a:endParaRPr lang="ru-RU" sz="2400" b="1" i="1" dirty="0">
              <a:solidFill>
                <a:srgbClr val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260988"/>
            <a:ext cx="64294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</a:pPr>
            <a:r>
              <a:rPr lang="ru-RU" sz="2400" dirty="0" smtClean="0">
                <a:effectLst/>
              </a:rPr>
              <a:t>         Непряма </a:t>
            </a:r>
            <a:r>
              <a:rPr lang="ru-RU" sz="2400" dirty="0" err="1" smtClean="0">
                <a:effectLst/>
              </a:rPr>
              <a:t>хімічна</a:t>
            </a:r>
            <a:r>
              <a:rPr lang="ru-RU" sz="2400" dirty="0"/>
              <a:t> </a:t>
            </a:r>
            <a:r>
              <a:rPr lang="ru-RU" sz="2400" dirty="0" err="1" smtClean="0">
                <a:effectLst/>
              </a:rPr>
              <a:t>переробка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бензинових</a:t>
            </a:r>
            <a:r>
              <a:rPr lang="ru-RU" sz="2400" dirty="0" smtClean="0">
                <a:effectLst/>
              </a:rPr>
              <a:t>  </a:t>
            </a:r>
            <a:r>
              <a:rPr lang="ru-RU" sz="2400" dirty="0" err="1" smtClean="0">
                <a:effectLst/>
              </a:rPr>
              <a:t>і</a:t>
            </a:r>
            <a:endParaRPr lang="ru-RU" sz="2400" dirty="0" smtClean="0">
              <a:effectLst/>
            </a:endParaRPr>
          </a:p>
          <a:p>
            <a:pPr marL="533400" indent="-533400">
              <a:lnSpc>
                <a:spcPct val="90000"/>
              </a:lnSpc>
            </a:pPr>
            <a:r>
              <a:rPr lang="ru-RU" sz="2400" dirty="0" smtClean="0">
                <a:effectLst/>
              </a:rPr>
              <a:t>         </a:t>
            </a:r>
            <a:r>
              <a:rPr lang="ru-RU" sz="2400" dirty="0" err="1" smtClean="0">
                <a:effectLst/>
              </a:rPr>
              <a:t>лігроїнових</a:t>
            </a:r>
            <a:r>
              <a:rPr lang="ru-RU" sz="2400" dirty="0" smtClean="0">
                <a:effectLst/>
              </a:rPr>
              <a:t>  </a:t>
            </a:r>
            <a:r>
              <a:rPr lang="ru-RU" sz="2400" dirty="0" err="1" smtClean="0">
                <a:effectLst/>
              </a:rPr>
              <a:t>фракцій</a:t>
            </a:r>
            <a:r>
              <a:rPr lang="ru-RU" sz="2400" dirty="0" smtClean="0">
                <a:effectLst/>
              </a:rPr>
              <a:t> при </a:t>
            </a:r>
            <a:r>
              <a:rPr lang="en-US" sz="2400" b="1" dirty="0" smtClean="0">
                <a:effectLst/>
              </a:rPr>
              <a:t>t =</a:t>
            </a:r>
            <a:r>
              <a:rPr lang="ru-RU" sz="2400" b="1" dirty="0" smtClean="0">
                <a:effectLst/>
              </a:rPr>
              <a:t>500-540</a:t>
            </a:r>
            <a:r>
              <a:rPr lang="ru-RU" sz="2400" b="1" baseline="30000" dirty="0" smtClean="0">
                <a:effectLst/>
              </a:rPr>
              <a:t>0</a:t>
            </a:r>
            <a:r>
              <a:rPr lang="ru-RU" sz="2400" b="1" dirty="0" smtClean="0">
                <a:effectLst/>
              </a:rPr>
              <a:t>С, </a:t>
            </a:r>
            <a:r>
              <a:rPr lang="ru-RU" sz="2400" b="1" dirty="0" err="1" smtClean="0">
                <a:effectLst/>
              </a:rPr>
              <a:t>ка</a:t>
            </a:r>
            <a:r>
              <a:rPr lang="en-US" sz="2400" b="1" dirty="0" smtClean="0">
                <a:effectLst/>
              </a:rPr>
              <a:t>t</a:t>
            </a:r>
            <a:r>
              <a:rPr lang="ru-RU" sz="2400" b="1" dirty="0" smtClean="0">
                <a:effectLst/>
              </a:rPr>
              <a:t>., </a:t>
            </a:r>
            <a:r>
              <a:rPr lang="en-US" sz="2400" b="1" dirty="0" smtClean="0">
                <a:effectLst/>
              </a:rPr>
              <a:t>p</a:t>
            </a:r>
            <a:r>
              <a:rPr lang="en-US" sz="2400" dirty="0" smtClean="0">
                <a:effectLst/>
              </a:rPr>
              <a:t> </a:t>
            </a:r>
            <a:r>
              <a:rPr lang="uk-UA" sz="2400" b="1" i="1" dirty="0" smtClean="0">
                <a:effectLst/>
              </a:rPr>
              <a:t>з</a:t>
            </a:r>
            <a:r>
              <a:rPr lang="ru-RU" sz="2400" b="1" i="1" dirty="0" smtClean="0">
                <a:effectLst/>
              </a:rPr>
              <a:t> метою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одержання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високооктанових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бензинів</a:t>
            </a:r>
            <a:r>
              <a:rPr lang="ru-RU" sz="2400" dirty="0" smtClean="0">
                <a:effectLst/>
              </a:rPr>
              <a:t>.</a:t>
            </a:r>
          </a:p>
          <a:p>
            <a:pPr marL="533400" indent="-533400">
              <a:lnSpc>
                <a:spcPct val="90000"/>
              </a:lnSpc>
            </a:pPr>
            <a:endParaRPr lang="uk-UA" sz="2400" dirty="0"/>
          </a:p>
          <a:p>
            <a:pPr marL="533400" indent="-533400">
              <a:lnSpc>
                <a:spcPct val="90000"/>
              </a:lnSpc>
            </a:pPr>
            <a:endParaRPr lang="ru-RU" sz="2400" dirty="0" smtClean="0">
              <a:effectLst/>
            </a:endParaRPr>
          </a:p>
          <a:p>
            <a:pPr marL="533400" indent="-533400">
              <a:lnSpc>
                <a:spcPct val="90000"/>
              </a:lnSpc>
            </a:pPr>
            <a:endParaRPr lang="en-US" sz="2400" dirty="0" smtClean="0">
              <a:effectLst/>
            </a:endParaRPr>
          </a:p>
          <a:p>
            <a:pPr marL="533400" indent="-533400">
              <a:lnSpc>
                <a:spcPct val="90000"/>
              </a:lnSpc>
            </a:pPr>
            <a:r>
              <a:rPr lang="ru-RU" sz="2400" b="1" dirty="0" smtClean="0">
                <a:effectLst/>
              </a:rPr>
              <a:t>         Результат:</a:t>
            </a:r>
            <a:r>
              <a:rPr lang="ru-RU" sz="2400" dirty="0" smtClean="0">
                <a:effectLst/>
              </a:rPr>
              <a:t> </a:t>
            </a:r>
          </a:p>
          <a:p>
            <a:pPr marL="533400" indent="-533400">
              <a:lnSpc>
                <a:spcPct val="90000"/>
              </a:lnSpc>
            </a:pPr>
            <a:r>
              <a:rPr lang="ru-RU" sz="2400" dirty="0" smtClean="0">
                <a:effectLst/>
              </a:rPr>
              <a:t>          </a:t>
            </a:r>
            <a:r>
              <a:rPr lang="ru-RU" sz="2400" dirty="0" err="1" smtClean="0">
                <a:effectLst/>
              </a:rPr>
              <a:t>Алкани</a:t>
            </a:r>
            <a:r>
              <a:rPr lang="ru-RU" sz="2400" dirty="0" smtClean="0">
                <a:effectLst/>
              </a:rPr>
              <a:t> – </a:t>
            </a:r>
            <a:r>
              <a:rPr lang="ru-RU" sz="2400" dirty="0" err="1" smtClean="0">
                <a:effectLst/>
              </a:rPr>
              <a:t>циклоалкани</a:t>
            </a:r>
            <a:r>
              <a:rPr lang="ru-RU" sz="2400" dirty="0" smtClean="0">
                <a:effectLst/>
              </a:rPr>
              <a:t> – </a:t>
            </a:r>
            <a:r>
              <a:rPr lang="ru-RU" sz="2400" dirty="0" err="1" smtClean="0">
                <a:effectLst/>
              </a:rPr>
              <a:t>ароматичні</a:t>
            </a:r>
            <a:r>
              <a:rPr lang="ru-RU" sz="2400" dirty="0"/>
              <a:t> </a:t>
            </a:r>
            <a:r>
              <a:rPr lang="ru-RU" sz="2400" dirty="0" smtClean="0"/>
              <a:t>-  </a:t>
            </a:r>
            <a:r>
              <a:rPr lang="ru-RU" sz="2400" dirty="0" err="1" smtClean="0">
                <a:effectLst/>
              </a:rPr>
              <a:t>підвищення</a:t>
            </a:r>
            <a:r>
              <a:rPr lang="ru-RU" sz="2400" dirty="0" smtClean="0">
                <a:effectLst/>
              </a:rPr>
              <a:t> октанового числа бензину.</a:t>
            </a:r>
            <a:endParaRPr lang="ru-RU" sz="2400" dirty="0" smtClean="0"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14290"/>
            <a:ext cx="6400800" cy="104298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Алкілірування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1142984"/>
            <a:ext cx="5715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 err="1">
                <a:solidFill>
                  <a:srgbClr val="000000"/>
                </a:solidFill>
              </a:rPr>
              <a:t>Процес</a:t>
            </a:r>
            <a:r>
              <a:rPr lang="ru-RU" sz="2400" b="1" i="1" dirty="0">
                <a:solidFill>
                  <a:srgbClr val="000000"/>
                </a:solidFill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</a:rPr>
              <a:t>введення</a:t>
            </a:r>
            <a:r>
              <a:rPr lang="ru-RU" sz="2400" b="1" i="1" dirty="0">
                <a:solidFill>
                  <a:srgbClr val="000000"/>
                </a:solidFill>
              </a:rPr>
              <a:t> в </a:t>
            </a:r>
            <a:r>
              <a:rPr lang="ru-RU" sz="2400" b="1" i="1" dirty="0" err="1">
                <a:solidFill>
                  <a:srgbClr val="000000"/>
                </a:solidFill>
              </a:rPr>
              <a:t>молекули</a:t>
            </a:r>
            <a:r>
              <a:rPr lang="ru-RU" sz="2400" b="1" i="1" dirty="0">
                <a:solidFill>
                  <a:srgbClr val="000000"/>
                </a:solidFill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</a:rPr>
              <a:t>вільних</a:t>
            </a:r>
            <a:r>
              <a:rPr lang="ru-RU" sz="2400" b="1" i="1" dirty="0">
                <a:solidFill>
                  <a:srgbClr val="000000"/>
                </a:solidFill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</a:rPr>
              <a:t>радикалів</a:t>
            </a:r>
            <a:r>
              <a:rPr lang="ru-RU" sz="2400" b="1" i="1" dirty="0">
                <a:solidFill>
                  <a:srgbClr val="000000"/>
                </a:solidFill>
              </a:rPr>
              <a:t> </a:t>
            </a:r>
            <a:r>
              <a:rPr lang="en-US" sz="2400" b="1" i="1" dirty="0">
                <a:solidFill>
                  <a:srgbClr val="000000"/>
                </a:solidFill>
              </a:rPr>
              <a:t>CH</a:t>
            </a:r>
            <a:r>
              <a:rPr lang="en-US" sz="2400" b="1" i="1" baseline="-25000" dirty="0">
                <a:solidFill>
                  <a:srgbClr val="000000"/>
                </a:solidFill>
              </a:rPr>
              <a:t>3</a:t>
            </a:r>
            <a:r>
              <a:rPr lang="en-US" sz="2400" b="1" i="1" dirty="0">
                <a:solidFill>
                  <a:srgbClr val="000000"/>
                </a:solidFill>
              </a:rPr>
              <a:t>,  C</a:t>
            </a:r>
            <a:r>
              <a:rPr lang="en-US" sz="2400" b="1" i="1" baseline="-25000" dirty="0">
                <a:solidFill>
                  <a:srgbClr val="000000"/>
                </a:solidFill>
              </a:rPr>
              <a:t>2</a:t>
            </a:r>
            <a:r>
              <a:rPr lang="en-US" sz="2400" b="1" i="1" dirty="0">
                <a:solidFill>
                  <a:srgbClr val="000000"/>
                </a:solidFill>
              </a:rPr>
              <a:t>H</a:t>
            </a:r>
            <a:r>
              <a:rPr lang="en-US" sz="2400" b="1" i="1" baseline="-25000" dirty="0">
                <a:solidFill>
                  <a:srgbClr val="000000"/>
                </a:solidFill>
              </a:rPr>
              <a:t>5</a:t>
            </a:r>
            <a:endParaRPr lang="ru-RU" sz="2400" b="1" i="1" baseline="-25000" dirty="0">
              <a:solidFill>
                <a:srgbClr val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2500306"/>
            <a:ext cx="5572148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err="1" smtClean="0">
                <a:effectLst/>
              </a:rPr>
              <a:t>Використовується</a:t>
            </a:r>
            <a:r>
              <a:rPr lang="ru-RU" sz="2400" dirty="0" smtClean="0">
                <a:effectLst/>
              </a:rPr>
              <a:t> для </a:t>
            </a:r>
            <a:r>
              <a:rPr lang="ru-RU" sz="2400" dirty="0" err="1" smtClean="0">
                <a:effectLst/>
              </a:rPr>
              <a:t>одержання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високооктанового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палива</a:t>
            </a:r>
            <a:r>
              <a:rPr lang="ru-RU" sz="2400" dirty="0" smtClean="0">
                <a:effectLst/>
              </a:rPr>
              <a:t>, ПАВ, </a:t>
            </a:r>
            <a:r>
              <a:rPr lang="ru-RU" sz="2400" dirty="0" err="1" smtClean="0">
                <a:effectLst/>
              </a:rPr>
              <a:t>інсектицидів</a:t>
            </a:r>
            <a:r>
              <a:rPr lang="ru-RU" sz="2400" dirty="0" smtClean="0">
                <a:effectLst/>
              </a:rPr>
              <a:t>, </a:t>
            </a:r>
            <a:r>
              <a:rPr lang="ru-RU" sz="2400" dirty="0" err="1" smtClean="0">
                <a:effectLst/>
              </a:rPr>
              <a:t>антиокислювачів</a:t>
            </a:r>
            <a:r>
              <a:rPr lang="ru-RU" sz="2400" dirty="0" smtClean="0">
                <a:effectLst/>
              </a:rPr>
              <a:t>.</a:t>
            </a:r>
            <a:endParaRPr lang="ru-RU" sz="2400" dirty="0" smtClean="0">
              <a:effectLst/>
            </a:endParaRPr>
          </a:p>
        </p:txBody>
      </p:sp>
      <p:pic>
        <p:nvPicPr>
          <p:cNvPr id="6" name="Picture 12" descr="animation5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4736" y="4000504"/>
            <a:ext cx="4167217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285728"/>
            <a:ext cx="4978696" cy="971551"/>
          </a:xfrm>
        </p:spPr>
        <p:txBody>
          <a:bodyPr/>
          <a:lstStyle/>
          <a:p>
            <a:r>
              <a:rPr lang="ru-RU" dirty="0" err="1" smtClean="0"/>
              <a:t>Кам</a:t>
            </a:r>
            <a:r>
              <a:rPr lang="ru-RU" dirty="0" err="1" smtClean="0">
                <a:latin typeface="Times New Roman"/>
                <a:cs typeface="Times New Roman"/>
              </a:rPr>
              <a:t>’</a:t>
            </a:r>
            <a:r>
              <a:rPr lang="ru-RU" dirty="0" err="1" smtClean="0"/>
              <a:t>яне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endParaRPr lang="ru-RU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 rot="16200000">
            <a:off x="1441426" y="701658"/>
            <a:ext cx="2592388" cy="31892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eaVert"/>
          <a:lstStyle/>
          <a:p>
            <a:pPr>
              <a:defRPr/>
            </a:pPr>
            <a:r>
              <a:rPr lang="ru-RU" sz="2000" b="1" i="1" u="sng" dirty="0" err="1">
                <a:solidFill>
                  <a:srgbClr val="000000"/>
                </a:solidFill>
              </a:rPr>
              <a:t>Походження</a:t>
            </a:r>
            <a:endParaRPr lang="ru-RU" sz="2000" b="1" i="1" u="sng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ru-RU" sz="2000" dirty="0" err="1">
                <a:solidFill>
                  <a:srgbClr val="000000"/>
                </a:solidFill>
              </a:rPr>
              <a:t>Гірська</a:t>
            </a:r>
            <a:r>
              <a:rPr lang="ru-RU" sz="2000" dirty="0">
                <a:solidFill>
                  <a:srgbClr val="000000"/>
                </a:solidFill>
              </a:rPr>
              <a:t> порода </a:t>
            </a:r>
            <a:r>
              <a:rPr lang="ru-RU" sz="2000" dirty="0" err="1">
                <a:solidFill>
                  <a:srgbClr val="000000"/>
                </a:solidFill>
              </a:rPr>
              <a:t>осадкового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походження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(</a:t>
            </a:r>
            <a:r>
              <a:rPr lang="ru-RU" sz="2000" dirty="0" err="1">
                <a:solidFill>
                  <a:srgbClr val="000000"/>
                </a:solidFill>
              </a:rPr>
              <a:t>кам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cs typeface="Times New Roman"/>
              </a:rPr>
              <a:t>’</a:t>
            </a:r>
            <a:r>
              <a:rPr lang="ru-RU" sz="2000" dirty="0" err="1">
                <a:solidFill>
                  <a:srgbClr val="000000"/>
                </a:solidFill>
              </a:rPr>
              <a:t>яновугільний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період</a:t>
            </a:r>
            <a:r>
              <a:rPr lang="ru-RU" sz="2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 rot="16200000">
            <a:off x="4133064" y="2867806"/>
            <a:ext cx="2592387" cy="385765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eaVert"/>
          <a:lstStyle/>
          <a:p>
            <a:pPr>
              <a:defRPr/>
            </a:pPr>
            <a:r>
              <a:rPr lang="ru-RU" sz="2000" b="1" dirty="0" err="1">
                <a:solidFill>
                  <a:srgbClr val="000000"/>
                </a:solidFill>
              </a:rPr>
              <a:t>Коксування</a:t>
            </a:r>
            <a:r>
              <a:rPr lang="ru-RU" sz="2000" b="1" dirty="0">
                <a:solidFill>
                  <a:srgbClr val="000000"/>
                </a:solidFill>
              </a:rPr>
              <a:t> (</a:t>
            </a:r>
            <a:r>
              <a:rPr lang="ru-RU" sz="2000" b="1" dirty="0" err="1">
                <a:solidFill>
                  <a:srgbClr val="000000"/>
                </a:solidFill>
              </a:rPr>
              <a:t>піроліз</a:t>
            </a:r>
            <a:r>
              <a:rPr lang="ru-RU" sz="2000" b="1" dirty="0">
                <a:solidFill>
                  <a:srgbClr val="000000"/>
                </a:solidFill>
              </a:rPr>
              <a:t>) –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розклад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речовин</a:t>
            </a:r>
            <a:r>
              <a:rPr lang="ru-RU" dirty="0">
                <a:solidFill>
                  <a:srgbClr val="000000"/>
                </a:solidFill>
              </a:rPr>
              <a:t> без доступу </a:t>
            </a:r>
            <a:r>
              <a:rPr lang="ru-RU" dirty="0" err="1">
                <a:solidFill>
                  <a:srgbClr val="000000"/>
                </a:solidFill>
              </a:rPr>
              <a:t>кисню</a:t>
            </a:r>
            <a:r>
              <a:rPr lang="ru-RU" dirty="0">
                <a:solidFill>
                  <a:srgbClr val="000000"/>
                </a:solidFill>
              </a:rPr>
              <a:t> при </a:t>
            </a:r>
            <a:r>
              <a:rPr lang="ru-RU" dirty="0" err="1">
                <a:solidFill>
                  <a:srgbClr val="000000"/>
                </a:solidFill>
              </a:rPr>
              <a:t>високій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температурі</a:t>
            </a:r>
            <a:r>
              <a:rPr lang="ru-RU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 rot="16200000">
            <a:off x="5912078" y="517286"/>
            <a:ext cx="2522535" cy="3488179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eaVert"/>
          <a:lstStyle/>
          <a:p>
            <a:pPr>
              <a:defRPr/>
            </a:pPr>
            <a:r>
              <a:rPr lang="ru-RU" sz="2000" b="1" i="1" u="sng" dirty="0">
                <a:solidFill>
                  <a:srgbClr val="000000"/>
                </a:solidFill>
              </a:rPr>
              <a:t>Склад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</a:rPr>
              <a:t>Складна </a:t>
            </a:r>
            <a:r>
              <a:rPr lang="ru-RU" dirty="0" err="1">
                <a:solidFill>
                  <a:srgbClr val="000000"/>
                </a:solidFill>
              </a:rPr>
              <a:t>суміш</a:t>
            </a:r>
            <a:r>
              <a:rPr lang="ru-RU" dirty="0">
                <a:solidFill>
                  <a:srgbClr val="000000"/>
                </a:solidFill>
              </a:rPr>
              <a:t> ВМС- </a:t>
            </a:r>
            <a:r>
              <a:rPr lang="ru-RU" sz="2400" dirty="0">
                <a:solidFill>
                  <a:srgbClr val="000000"/>
                </a:solidFill>
              </a:rPr>
              <a:t>С, Н</a:t>
            </a:r>
            <a:r>
              <a:rPr lang="ru-RU" sz="2400" baseline="-25000" dirty="0">
                <a:solidFill>
                  <a:srgbClr val="000000"/>
                </a:solidFill>
              </a:rPr>
              <a:t>2, 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N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ru-RU" sz="2400" baseline="-25000" dirty="0">
                <a:solidFill>
                  <a:srgbClr val="000000"/>
                </a:solidFill>
              </a:rPr>
              <a:t>,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O</a:t>
            </a:r>
            <a:r>
              <a:rPr lang="en-US" sz="2400" baseline="-25000" dirty="0">
                <a:solidFill>
                  <a:srgbClr val="000000"/>
                </a:solidFill>
              </a:rPr>
              <a:t>2 </a:t>
            </a:r>
            <a:r>
              <a:rPr lang="ru-RU" sz="2400" baseline="-25000" dirty="0">
                <a:solidFill>
                  <a:srgbClr val="000000"/>
                </a:solidFill>
              </a:rPr>
              <a:t>,</a:t>
            </a:r>
            <a:r>
              <a:rPr lang="en-US" sz="2400" dirty="0">
                <a:solidFill>
                  <a:srgbClr val="000000"/>
                </a:solidFill>
              </a:rPr>
              <a:t>S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571480"/>
            <a:ext cx="6400800" cy="1143008"/>
          </a:xfrm>
        </p:spPr>
        <p:txBody>
          <a:bodyPr/>
          <a:lstStyle/>
          <a:p>
            <a:r>
              <a:rPr lang="uk-UA" dirty="0" smtClean="0"/>
              <a:t>Продукти коксування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28860" y="2143116"/>
            <a:ext cx="57150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Камяновугільна</a:t>
            </a:r>
            <a:r>
              <a:rPr lang="ru-RU" sz="2400" dirty="0">
                <a:solidFill>
                  <a:srgbClr val="000000"/>
                </a:solidFill>
              </a:rPr>
              <a:t> смола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2400" dirty="0">
                <a:solidFill>
                  <a:srgbClr val="000000"/>
                </a:solidFill>
              </a:rPr>
              <a:t>C</a:t>
            </a:r>
            <a:r>
              <a:rPr lang="en-US" sz="2400" baseline="-25000" dirty="0">
                <a:solidFill>
                  <a:srgbClr val="000000"/>
                </a:solidFill>
              </a:rPr>
              <a:t>6</a:t>
            </a:r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ru-RU" sz="2400" baseline="-25000" dirty="0">
                <a:solidFill>
                  <a:srgbClr val="000000"/>
                </a:solidFill>
              </a:rPr>
              <a:t>6 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її</a:t>
            </a:r>
            <a:r>
              <a:rPr lang="ru-RU" sz="2400" dirty="0">
                <a:solidFill>
                  <a:srgbClr val="000000"/>
                </a:solidFill>
              </a:rPr>
              <a:t> гомологи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2400" dirty="0">
                <a:solidFill>
                  <a:srgbClr val="000000"/>
                </a:solidFill>
              </a:rPr>
              <a:t>C</a:t>
            </a:r>
            <a:r>
              <a:rPr lang="en-US" sz="2400" baseline="-25000" dirty="0">
                <a:solidFill>
                  <a:srgbClr val="000000"/>
                </a:solidFill>
              </a:rPr>
              <a:t>6</a:t>
            </a:r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en-US" sz="2400" baseline="-25000" dirty="0">
                <a:solidFill>
                  <a:srgbClr val="000000"/>
                </a:solidFill>
              </a:rPr>
              <a:t>5</a:t>
            </a:r>
            <a:r>
              <a:rPr lang="en-US" sz="2400" dirty="0">
                <a:solidFill>
                  <a:srgbClr val="000000"/>
                </a:solidFill>
              </a:rPr>
              <a:t>OH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</a:rPr>
              <a:t>гетероциклічні</a:t>
            </a:r>
            <a:endParaRPr lang="ru-RU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Коксовий</a:t>
            </a:r>
            <a:r>
              <a:rPr lang="ru-RU" sz="2400" dirty="0">
                <a:solidFill>
                  <a:srgbClr val="000000"/>
                </a:solidFill>
              </a:rPr>
              <a:t> газ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</a:rPr>
              <a:t>СН</a:t>
            </a:r>
            <a:r>
              <a:rPr lang="ru-RU" sz="2400" baseline="-25000" dirty="0">
                <a:solidFill>
                  <a:srgbClr val="000000"/>
                </a:solidFill>
              </a:rPr>
              <a:t>4,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  <a:r>
              <a:rPr lang="ru-RU" sz="2400" baseline="-250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N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, CO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, CO, </a:t>
            </a:r>
            <a:r>
              <a:rPr lang="ru-RU" sz="2400" dirty="0">
                <a:solidFill>
                  <a:srgbClr val="000000"/>
                </a:solidFill>
              </a:rPr>
              <a:t>Н</a:t>
            </a:r>
            <a:r>
              <a:rPr lang="ru-RU" sz="2400" baseline="-25000" dirty="0">
                <a:solidFill>
                  <a:srgbClr val="000000"/>
                </a:solidFill>
              </a:rPr>
              <a:t>2</a:t>
            </a:r>
            <a:r>
              <a:rPr lang="ru-RU" sz="2400" dirty="0">
                <a:solidFill>
                  <a:srgbClr val="000000"/>
                </a:solidFill>
              </a:rPr>
              <a:t>,</a:t>
            </a:r>
            <a:r>
              <a:rPr lang="en-US" sz="2400" dirty="0">
                <a:solidFill>
                  <a:srgbClr val="000000"/>
                </a:solidFill>
              </a:rPr>
              <a:t> N</a:t>
            </a:r>
            <a:r>
              <a:rPr lang="ru-RU" sz="2400" dirty="0">
                <a:solidFill>
                  <a:srgbClr val="000000"/>
                </a:solidFill>
              </a:rPr>
              <a:t>Н</a:t>
            </a:r>
            <a:r>
              <a:rPr lang="ru-RU" sz="2400" baseline="-25000" dirty="0">
                <a:solidFill>
                  <a:srgbClr val="000000"/>
                </a:solidFill>
              </a:rPr>
              <a:t>3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Аміачна</a:t>
            </a:r>
            <a:r>
              <a:rPr lang="ru-RU" sz="2400" dirty="0">
                <a:solidFill>
                  <a:srgbClr val="000000"/>
                </a:solidFill>
              </a:rPr>
              <a:t> вода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en-US" sz="2400" dirty="0">
                <a:solidFill>
                  <a:srgbClr val="000000"/>
                </a:solidFill>
              </a:rPr>
              <a:t>NH</a:t>
            </a:r>
            <a:r>
              <a:rPr lang="en-US" sz="2400" baseline="-25000" dirty="0">
                <a:solidFill>
                  <a:srgbClr val="000000"/>
                </a:solidFill>
              </a:rPr>
              <a:t>4</a:t>
            </a:r>
            <a:r>
              <a:rPr lang="en-US" sz="2400" dirty="0">
                <a:solidFill>
                  <a:srgbClr val="000000"/>
                </a:solidFill>
              </a:rPr>
              <a:t>OH, C</a:t>
            </a:r>
            <a:r>
              <a:rPr lang="en-US" sz="2400" baseline="-25000" dirty="0">
                <a:solidFill>
                  <a:srgbClr val="000000"/>
                </a:solidFill>
              </a:rPr>
              <a:t>6</a:t>
            </a:r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en-US" sz="2400" baseline="-25000" dirty="0">
                <a:solidFill>
                  <a:srgbClr val="000000"/>
                </a:solidFill>
              </a:rPr>
              <a:t>5</a:t>
            </a:r>
            <a:r>
              <a:rPr lang="en-US" sz="2400" dirty="0">
                <a:solidFill>
                  <a:srgbClr val="000000"/>
                </a:solidFill>
              </a:rPr>
              <a:t>OH, H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S</a:t>
            </a:r>
            <a:endParaRPr lang="ru-RU" sz="24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>
                <a:solidFill>
                  <a:srgbClr val="000000"/>
                </a:solidFill>
              </a:rPr>
              <a:t>Кокс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Чисте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вугілля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С</a:t>
            </a:r>
          </a:p>
          <a:p>
            <a:pPr algn="ctr">
              <a:defRPr/>
            </a:pPr>
            <a:endParaRPr lang="ru-RU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ru-RU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357166"/>
            <a:ext cx="6400800" cy="971551"/>
          </a:xfrm>
        </p:spPr>
        <p:txBody>
          <a:bodyPr/>
          <a:lstStyle/>
          <a:p>
            <a:pPr algn="ctr"/>
            <a:r>
              <a:rPr lang="uk-UA" dirty="0" smtClean="0"/>
              <a:t>Цікаво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28860" y="1428736"/>
            <a:ext cx="6215106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arenR"/>
              <a:defRPr/>
            </a:pPr>
            <a:r>
              <a:rPr lang="ru-RU" sz="2400" dirty="0" smtClean="0"/>
              <a:t>При </a:t>
            </a:r>
            <a:r>
              <a:rPr lang="ru-RU" sz="2400" dirty="0" err="1"/>
              <a:t>загруженні</a:t>
            </a:r>
            <a:r>
              <a:rPr lang="ru-RU" sz="2400" dirty="0"/>
              <a:t> </a:t>
            </a:r>
            <a:r>
              <a:rPr lang="ru-RU" sz="2400" dirty="0" err="1"/>
              <a:t>шахти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видачі</a:t>
            </a:r>
            <a:r>
              <a:rPr lang="ru-RU" sz="2400" dirty="0"/>
              <a:t> 1 т </a:t>
            </a:r>
            <a:r>
              <a:rPr lang="ru-RU" sz="2400" dirty="0" err="1"/>
              <a:t>вугілля</a:t>
            </a:r>
            <a:r>
              <a:rPr lang="ru-RU" sz="2400" dirty="0"/>
              <a:t> </a:t>
            </a:r>
            <a:r>
              <a:rPr lang="ru-RU" sz="2400" dirty="0" err="1"/>
              <a:t>викидається</a:t>
            </a:r>
            <a:r>
              <a:rPr lang="ru-RU" sz="2400" dirty="0"/>
              <a:t> 0,75кг пилу, 0,55кг </a:t>
            </a:r>
            <a:r>
              <a:rPr lang="ru-RU" sz="2400" dirty="0" err="1"/>
              <a:t>сірководню</a:t>
            </a:r>
            <a:r>
              <a:rPr lang="ru-RU" sz="2400" dirty="0"/>
              <a:t>, 0,07кг </a:t>
            </a:r>
            <a:r>
              <a:rPr lang="ru-RU" sz="2400" dirty="0" err="1"/>
              <a:t>аміаку</a:t>
            </a:r>
            <a:r>
              <a:rPr lang="ru-RU" sz="2400" dirty="0"/>
              <a:t>, 0,0004кг </a:t>
            </a:r>
            <a:r>
              <a:rPr lang="ru-RU" sz="2400" dirty="0" err="1" smtClean="0"/>
              <a:t>цианідів</a:t>
            </a:r>
            <a:r>
              <a:rPr lang="ru-RU" sz="2400" dirty="0"/>
              <a:t>, 0,13кг фенолу, 0,16кг </a:t>
            </a:r>
            <a:r>
              <a:rPr lang="ru-RU" sz="2400" dirty="0" err="1"/>
              <a:t>аренів</a:t>
            </a:r>
            <a:r>
              <a:rPr lang="ru-RU" sz="2400" dirty="0" smtClean="0"/>
              <a:t>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defRPr/>
            </a:pPr>
            <a:endParaRPr lang="ru-RU" sz="2400" dirty="0"/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defRPr/>
            </a:pPr>
            <a:r>
              <a:rPr lang="ru-RU" sz="2400" dirty="0" err="1"/>
              <a:t>Нафта</a:t>
            </a:r>
            <a:r>
              <a:rPr lang="ru-RU" sz="2400" dirty="0"/>
              <a:t> – </a:t>
            </a:r>
            <a:r>
              <a:rPr lang="ru-RU" sz="2400" dirty="0" err="1"/>
              <a:t>найстійкіший</a:t>
            </a:r>
            <a:r>
              <a:rPr lang="ru-RU" sz="2400" dirty="0"/>
              <a:t> </a:t>
            </a:r>
            <a:r>
              <a:rPr lang="ru-RU" sz="2400" dirty="0" err="1"/>
              <a:t>забруднювач</a:t>
            </a:r>
            <a:r>
              <a:rPr lang="ru-RU" sz="2400" dirty="0"/>
              <a:t> </a:t>
            </a:r>
            <a:r>
              <a:rPr lang="ru-RU" sz="2400" dirty="0" err="1"/>
              <a:t>океанічних</a:t>
            </a:r>
            <a:r>
              <a:rPr lang="ru-RU" sz="2400" dirty="0"/>
              <a:t> вод. Кожного року в моря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океани</a:t>
            </a:r>
            <a:r>
              <a:rPr lang="ru-RU" sz="2400" dirty="0"/>
              <a:t> </a:t>
            </a:r>
            <a:r>
              <a:rPr lang="ru-RU" sz="2400" dirty="0" err="1"/>
              <a:t>потрапляє</a:t>
            </a:r>
            <a:r>
              <a:rPr lang="ru-RU" sz="2400" dirty="0"/>
              <a:t> 6-10 млн. тонн </a:t>
            </a:r>
            <a:r>
              <a:rPr lang="ru-RU" sz="2400" dirty="0" err="1"/>
              <a:t>нафти</a:t>
            </a:r>
            <a:r>
              <a:rPr lang="ru-RU" sz="2400" dirty="0" smtClean="0"/>
              <a:t>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defRPr/>
            </a:pPr>
            <a:endParaRPr lang="ru-RU" sz="2400" dirty="0"/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defRPr/>
            </a:pPr>
            <a:r>
              <a:rPr lang="ru-RU" sz="2400" dirty="0"/>
              <a:t>Одна тонна </a:t>
            </a:r>
            <a:r>
              <a:rPr lang="ru-RU" sz="2400" dirty="0" err="1"/>
              <a:t>нафти</a:t>
            </a:r>
            <a:r>
              <a:rPr lang="ru-RU" sz="2400" dirty="0"/>
              <a:t>, </a:t>
            </a:r>
            <a:r>
              <a:rPr lang="ru-RU" sz="2400" dirty="0" err="1"/>
              <a:t>розтікаючись</a:t>
            </a:r>
            <a:r>
              <a:rPr lang="ru-RU" sz="2400" dirty="0"/>
              <a:t>, </a:t>
            </a:r>
            <a:r>
              <a:rPr lang="ru-RU" sz="2400" dirty="0" err="1"/>
              <a:t>утворює</a:t>
            </a:r>
            <a:r>
              <a:rPr lang="ru-RU" sz="2400" dirty="0"/>
              <a:t> на </a:t>
            </a:r>
            <a:r>
              <a:rPr lang="ru-RU" sz="2400" dirty="0" err="1"/>
              <a:t>поверхні</a:t>
            </a:r>
            <a:r>
              <a:rPr lang="ru-RU" sz="2400" dirty="0"/>
              <a:t> </a:t>
            </a:r>
            <a:r>
              <a:rPr lang="ru-RU" sz="2400" dirty="0" err="1"/>
              <a:t>пляму</a:t>
            </a:r>
            <a:r>
              <a:rPr lang="ru-RU" sz="2400" dirty="0"/>
              <a:t>, </a:t>
            </a:r>
            <a:r>
              <a:rPr lang="ru-RU" sz="2400" dirty="0" err="1"/>
              <a:t>площею</a:t>
            </a:r>
            <a:r>
              <a:rPr lang="ru-RU" sz="2400" dirty="0"/>
              <a:t> 12 км</a:t>
            </a:r>
            <a:r>
              <a:rPr lang="ru-RU" sz="2400" baseline="30000" dirty="0"/>
              <a:t>2</a:t>
            </a:r>
            <a:r>
              <a:rPr lang="ru-RU" sz="2400" dirty="0"/>
              <a:t>.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6786578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Висновки</a:t>
            </a:r>
            <a:r>
              <a:rPr lang="ru-RU" dirty="0" smtClean="0"/>
              <a:t> про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2714620"/>
            <a:ext cx="66437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видаляти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нафтопродуктів</a:t>
            </a:r>
            <a:r>
              <a:rPr lang="ru-RU" sz="2400" dirty="0"/>
              <a:t> </a:t>
            </a:r>
            <a:r>
              <a:rPr lang="ru-RU" sz="2400" dirty="0" err="1"/>
              <a:t>сірку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азот, </a:t>
            </a:r>
            <a:r>
              <a:rPr lang="ru-RU" sz="2400" dirty="0" err="1"/>
              <a:t>щоб</a:t>
            </a:r>
            <a:r>
              <a:rPr lang="ru-RU" sz="2400" dirty="0"/>
              <a:t> при </a:t>
            </a:r>
            <a:r>
              <a:rPr lang="ru-RU" sz="2400" dirty="0" err="1"/>
              <a:t>спалюванні</a:t>
            </a:r>
            <a:r>
              <a:rPr lang="ru-RU" sz="2400" dirty="0"/>
              <a:t> </a:t>
            </a:r>
            <a:r>
              <a:rPr lang="ru-RU" sz="2400" dirty="0" err="1"/>
              <a:t>палива</a:t>
            </a:r>
            <a:r>
              <a:rPr lang="ru-RU" sz="2400" dirty="0"/>
              <a:t> в атмосферу не </a:t>
            </a:r>
            <a:r>
              <a:rPr lang="ru-RU" sz="2400" dirty="0" err="1"/>
              <a:t>потрапляли</a:t>
            </a:r>
            <a:r>
              <a:rPr lang="ru-RU" sz="2400" dirty="0"/>
              <a:t> </a:t>
            </a:r>
            <a:r>
              <a:rPr lang="ru-RU" sz="2400" dirty="0" err="1"/>
              <a:t>їхні</a:t>
            </a:r>
            <a:r>
              <a:rPr lang="ru-RU" sz="2400" dirty="0"/>
              <a:t> </a:t>
            </a:r>
            <a:r>
              <a:rPr lang="ru-RU" sz="2400" dirty="0" err="1"/>
              <a:t>оксиди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arenR"/>
              <a:defRPr/>
            </a:pPr>
            <a:endParaRPr lang="ru-RU" sz="24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охороняти</a:t>
            </a:r>
            <a:r>
              <a:rPr lang="ru-RU" sz="2400" dirty="0"/>
              <a:t> </a:t>
            </a:r>
            <a:r>
              <a:rPr lang="ru-RU" sz="2400" dirty="0" err="1"/>
              <a:t>середовище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забруднення</a:t>
            </a:r>
            <a:r>
              <a:rPr lang="ru-RU" sz="2400" dirty="0"/>
              <a:t> </a:t>
            </a:r>
            <a:r>
              <a:rPr lang="ru-RU" sz="2400" dirty="0" err="1"/>
              <a:t>відходами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</a:t>
            </a:r>
            <a:r>
              <a:rPr lang="ru-RU" sz="2400" dirty="0" err="1"/>
              <a:t>нафтою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нафтопродуктами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arenR"/>
              <a:defRPr/>
            </a:pPr>
            <a:endParaRPr lang="ru-RU" sz="24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ru-RU" sz="2400" dirty="0" err="1"/>
              <a:t>Коксохімічні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</a:t>
            </a:r>
            <a:r>
              <a:rPr lang="ru-RU" sz="2400" dirty="0" err="1"/>
              <a:t>обов</a:t>
            </a:r>
            <a:r>
              <a:rPr lang="ru-RU" sz="2400" dirty="0" err="1">
                <a:latin typeface="Times New Roman"/>
                <a:cs typeface="Times New Roman"/>
              </a:rPr>
              <a:t>’</a:t>
            </a:r>
            <a:r>
              <a:rPr lang="ru-RU" sz="2400" dirty="0" err="1"/>
              <a:t>язково</a:t>
            </a:r>
            <a:r>
              <a:rPr lang="ru-RU" sz="2400" dirty="0"/>
              <a:t> </a:t>
            </a:r>
            <a:r>
              <a:rPr lang="ru-RU" sz="2400" dirty="0" err="1"/>
              <a:t>повинні</a:t>
            </a:r>
            <a:r>
              <a:rPr lang="ru-RU" sz="2400" dirty="0"/>
              <a:t> бути </a:t>
            </a:r>
            <a:r>
              <a:rPr lang="ru-RU" sz="2400" dirty="0" err="1"/>
              <a:t>обладнані</a:t>
            </a:r>
            <a:r>
              <a:rPr lang="ru-RU" sz="2400" dirty="0"/>
              <a:t> </a:t>
            </a:r>
            <a:r>
              <a:rPr lang="ru-RU" sz="2400" dirty="0" err="1"/>
              <a:t>пилоуловлювачами</a:t>
            </a:r>
            <a:r>
              <a:rPr lang="ru-RU" sz="2400" dirty="0"/>
              <a:t>.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357166"/>
            <a:ext cx="6400800" cy="2286000"/>
          </a:xfrm>
        </p:spPr>
        <p:txBody>
          <a:bodyPr/>
          <a:lstStyle/>
          <a:p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вуглеводнів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43174" y="4000504"/>
            <a:ext cx="2643206" cy="14287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err="1">
                <a:solidFill>
                  <a:srgbClr val="000000"/>
                </a:solidFill>
                <a:hlinkClick r:id="" action="ppaction://noaction"/>
              </a:rPr>
              <a:t>Природн</a:t>
            </a:r>
            <a:r>
              <a:rPr lang="uk-UA" sz="2000" b="1" dirty="0">
                <a:solidFill>
                  <a:srgbClr val="000000"/>
                </a:solidFill>
                <a:hlinkClick r:id="" action="ppaction://noaction"/>
              </a:rPr>
              <a:t>и</a:t>
            </a:r>
            <a:r>
              <a:rPr lang="ru-RU" sz="2000" b="1" dirty="0" err="1">
                <a:solidFill>
                  <a:srgbClr val="000000"/>
                </a:solidFill>
                <a:hlinkClick r:id="" action="ppaction://noaction"/>
              </a:rPr>
              <a:t>й</a:t>
            </a:r>
            <a:r>
              <a:rPr lang="ru-RU" sz="2000" b="1" dirty="0">
                <a:solidFill>
                  <a:srgbClr val="000000"/>
                </a:solidFill>
                <a:hlinkClick r:id="" action="ppaction://noaction"/>
              </a:rPr>
              <a:t> газ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43636" y="2643182"/>
            <a:ext cx="2643206" cy="14287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err="1" smtClean="0">
                <a:solidFill>
                  <a:srgbClr val="000000"/>
                </a:solidFill>
                <a:hlinkClick r:id="rId2" action="ppaction://hlinksldjump"/>
              </a:rPr>
              <a:t>Нафта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857884" y="4857760"/>
            <a:ext cx="2643206" cy="14287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err="1">
                <a:solidFill>
                  <a:srgbClr val="000000"/>
                </a:solidFill>
                <a:hlinkClick r:id="rId3" action="ppaction://hlinksldjump"/>
              </a:rPr>
              <a:t>Кам</a:t>
            </a:r>
            <a:r>
              <a:rPr lang="en-US" sz="2000" b="1" dirty="0">
                <a:solidFill>
                  <a:srgbClr val="000000"/>
                </a:solidFill>
                <a:hlinkClick r:id="rId3" action="ppaction://hlinksldjump"/>
              </a:rPr>
              <a:t>’</a:t>
            </a:r>
            <a:r>
              <a:rPr lang="uk-UA" sz="2000" b="1" dirty="0" err="1">
                <a:solidFill>
                  <a:srgbClr val="000000"/>
                </a:solidFill>
                <a:hlinkClick r:id="rId3" action="ppaction://hlinksldjump"/>
              </a:rPr>
              <a:t>яне</a:t>
            </a:r>
            <a:r>
              <a:rPr lang="uk-UA" sz="2000" b="1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ru-RU" sz="2000" b="1" dirty="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uk-UA" sz="2000" b="1" dirty="0">
                <a:solidFill>
                  <a:srgbClr val="000000"/>
                </a:solidFill>
                <a:hlinkClick r:id="rId3" action="ppaction://hlinksldjump"/>
              </a:rPr>
              <a:t>вугілля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43174" y="1785926"/>
            <a:ext cx="2643206" cy="142876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err="1">
                <a:solidFill>
                  <a:srgbClr val="000000"/>
                </a:solidFill>
                <a:hlinkClick r:id="rId4" action="ppaction://hlinksldjump"/>
              </a:rPr>
              <a:t>Супутний</a:t>
            </a:r>
            <a:r>
              <a:rPr lang="ru-RU" sz="2000" b="1" dirty="0">
                <a:solidFill>
                  <a:srgbClr val="000000"/>
                </a:solidFill>
                <a:hlinkClick r:id="rId4" action="ppaction://hlinksldjump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hlinkClick r:id="rId4" action="ppaction://hlinksldjump"/>
              </a:rPr>
              <a:t>нафтовий</a:t>
            </a:r>
            <a:r>
              <a:rPr lang="ru-RU" sz="2000" b="1" dirty="0">
                <a:solidFill>
                  <a:srgbClr val="000000"/>
                </a:solidFill>
                <a:hlinkClick r:id="rId4" action="ppaction://hlinksldjump"/>
              </a:rPr>
              <a:t> газ</a:t>
            </a:r>
            <a:endParaRPr lang="ru-RU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357166"/>
            <a:ext cx="6715172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 err="1" smtClean="0">
                <a:solidFill>
                  <a:srgbClr val="000000"/>
                </a:solidFill>
              </a:rPr>
              <a:t>Суміш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газоподібних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вуглеводнів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різного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походження</a:t>
            </a:r>
            <a:r>
              <a:rPr lang="ru-RU" sz="3100" i="1" dirty="0" smtClean="0">
                <a:solidFill>
                  <a:srgbClr val="000000"/>
                </a:solidFill>
              </a:rPr>
              <a:t>, </a:t>
            </a:r>
            <a:r>
              <a:rPr lang="ru-RU" sz="3100" i="1" dirty="0" err="1" smtClean="0">
                <a:solidFill>
                  <a:srgbClr val="000000"/>
                </a:solidFill>
              </a:rPr>
              <a:t>що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заповнюють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пустоти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err="1" smtClean="0">
                <a:solidFill>
                  <a:srgbClr val="000000"/>
                </a:solidFill>
              </a:rPr>
              <a:t>земної</a:t>
            </a:r>
            <a:r>
              <a:rPr lang="ru-RU" sz="3100" i="1" dirty="0" smtClean="0">
                <a:solidFill>
                  <a:srgbClr val="000000"/>
                </a:solidFill>
              </a:rPr>
              <a:t> </a:t>
            </a:r>
            <a:r>
              <a:rPr lang="ru-RU" sz="3100" i="1" dirty="0" smtClean="0">
                <a:solidFill>
                  <a:srgbClr val="000000"/>
                </a:solidFill>
              </a:rPr>
              <a:t>кори</a:t>
            </a:r>
            <a:r>
              <a:rPr lang="ru-RU" sz="3200" i="1" dirty="0" smtClean="0">
                <a:solidFill>
                  <a:srgbClr val="000000"/>
                </a:solidFill>
              </a:rPr>
              <a:t/>
            </a:r>
            <a:br>
              <a:rPr lang="ru-RU" sz="3200" i="1" dirty="0" smtClean="0">
                <a:solidFill>
                  <a:srgbClr val="000000"/>
                </a:solidFill>
              </a:rPr>
            </a:br>
            <a:endParaRPr lang="ru-RU" sz="3200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928662" y="2143116"/>
            <a:ext cx="3714776" cy="334359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400" b="1" u="sng" dirty="0">
                <a:solidFill>
                  <a:srgbClr val="000000"/>
                </a:solidFill>
              </a:rPr>
              <a:t>Склад:</a:t>
            </a:r>
          </a:p>
          <a:p>
            <a:pPr>
              <a:defRPr/>
            </a:pPr>
            <a:r>
              <a:rPr lang="ru-RU" sz="2800" b="1" dirty="0">
                <a:solidFill>
                  <a:srgbClr val="000000"/>
                </a:solidFill>
              </a:rPr>
              <a:t>98%</a:t>
            </a:r>
            <a:r>
              <a:rPr lang="ru-RU" sz="2400" b="1" dirty="0">
                <a:solidFill>
                  <a:srgbClr val="000000"/>
                </a:solidFill>
              </a:rPr>
              <a:t> - СН</a:t>
            </a:r>
            <a:r>
              <a:rPr lang="ru-RU" sz="2400" b="1" baseline="-25000" dirty="0">
                <a:solidFill>
                  <a:srgbClr val="000000"/>
                </a:solidFill>
              </a:rPr>
              <a:t>4 </a:t>
            </a:r>
            <a:endParaRPr lang="ru-RU" sz="24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</a:rPr>
              <a:t>2%</a:t>
            </a:r>
            <a:r>
              <a:rPr lang="ru-RU" sz="2400" b="1" dirty="0">
                <a:solidFill>
                  <a:srgbClr val="000000"/>
                </a:solidFill>
              </a:rPr>
              <a:t>  - С</a:t>
            </a:r>
            <a:r>
              <a:rPr lang="ru-RU" sz="2400" b="1" baseline="-25000" dirty="0">
                <a:solidFill>
                  <a:srgbClr val="000000"/>
                </a:solidFill>
              </a:rPr>
              <a:t>2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6</a:t>
            </a:r>
            <a:r>
              <a:rPr lang="ru-RU" sz="2400" b="1" dirty="0">
                <a:solidFill>
                  <a:srgbClr val="000000"/>
                </a:solidFill>
              </a:rPr>
              <a:t>,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 С</a:t>
            </a:r>
            <a:r>
              <a:rPr lang="ru-RU" sz="2400" b="1" baseline="-25000" dirty="0">
                <a:solidFill>
                  <a:srgbClr val="000000"/>
                </a:solidFill>
              </a:rPr>
              <a:t>3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8, </a:t>
            </a:r>
            <a:endParaRPr lang="en-US" sz="2400" b="1" baseline="-25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</a:rPr>
              <a:t>С</a:t>
            </a:r>
            <a:r>
              <a:rPr lang="ru-RU" sz="2400" b="1" baseline="-25000" dirty="0">
                <a:solidFill>
                  <a:srgbClr val="000000"/>
                </a:solidFill>
              </a:rPr>
              <a:t>4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10,</a:t>
            </a:r>
            <a:r>
              <a:rPr lang="en-US" sz="2400" b="1" dirty="0">
                <a:solidFill>
                  <a:srgbClr val="000000"/>
                </a:solidFill>
              </a:rPr>
              <a:t>N</a:t>
            </a:r>
            <a:r>
              <a:rPr lang="en-US" sz="2400" b="1" baseline="-25000" dirty="0">
                <a:solidFill>
                  <a:srgbClr val="000000"/>
                </a:solidFill>
              </a:rPr>
              <a:t>2,</a:t>
            </a:r>
            <a:r>
              <a:rPr lang="en-US" sz="2400" b="1" dirty="0">
                <a:solidFill>
                  <a:srgbClr val="000000"/>
                </a:solidFill>
              </a:rPr>
              <a:t>CO</a:t>
            </a:r>
            <a:r>
              <a:rPr lang="en-US" sz="2400" b="1" baseline="-25000" dirty="0">
                <a:solidFill>
                  <a:srgbClr val="000000"/>
                </a:solidFill>
              </a:rPr>
              <a:t>2,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2 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2</a:t>
            </a:r>
            <a:r>
              <a:rPr lang="en-US" sz="2400" b="1" dirty="0">
                <a:solidFill>
                  <a:srgbClr val="000000"/>
                </a:solidFill>
              </a:rPr>
              <a:t>S 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>
            <a:off x="4484691" y="3071810"/>
            <a:ext cx="4659309" cy="378619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400" b="1" u="sng" dirty="0" err="1">
                <a:solidFill>
                  <a:srgbClr val="000000"/>
                </a:solidFill>
              </a:rPr>
              <a:t>Застосування</a:t>
            </a:r>
            <a:r>
              <a:rPr lang="ru-RU" sz="2400" b="1" u="sng" dirty="0">
                <a:solidFill>
                  <a:srgbClr val="000000"/>
                </a:solidFill>
              </a:rPr>
              <a:t>:</a:t>
            </a:r>
          </a:p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</a:rPr>
              <a:t>1.Паливо на 90%</a:t>
            </a:r>
          </a:p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</a:rPr>
              <a:t>2. </a:t>
            </a:r>
            <a:r>
              <a:rPr lang="ru-RU" sz="2400" b="1" dirty="0" err="1">
                <a:solidFill>
                  <a:srgbClr val="000000"/>
                </a:solidFill>
              </a:rPr>
              <a:t>Хімічна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</a:p>
          <a:p>
            <a:pPr>
              <a:defRPr/>
            </a:pPr>
            <a:r>
              <a:rPr lang="ru-RU" sz="2400" b="1" dirty="0" err="1">
                <a:solidFill>
                  <a:srgbClr val="000000"/>
                </a:solidFill>
              </a:rPr>
              <a:t>сировина</a:t>
            </a:r>
            <a:r>
              <a:rPr lang="ru-RU" sz="2400" b="1" dirty="0">
                <a:solidFill>
                  <a:srgbClr val="000000"/>
                </a:solidFill>
              </a:rPr>
              <a:t>  10%</a:t>
            </a:r>
          </a:p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</a:rPr>
              <a:t>(сажа, </a:t>
            </a:r>
            <a:r>
              <a:rPr lang="ru-RU" sz="2400" b="1" dirty="0" err="1">
                <a:solidFill>
                  <a:srgbClr val="000000"/>
                </a:solidFill>
              </a:rPr>
              <a:t>водень</a:t>
            </a:r>
            <a:r>
              <a:rPr lang="ru-RU" sz="2400" b="1" dirty="0">
                <a:solidFill>
                  <a:srgbClr val="000000"/>
                </a:solidFill>
              </a:rPr>
              <a:t>, ацетилен, </a:t>
            </a:r>
            <a:r>
              <a:rPr lang="ru-RU" sz="2400" b="1" dirty="0" err="1">
                <a:solidFill>
                  <a:srgbClr val="000000"/>
                </a:solidFill>
              </a:rPr>
              <a:t>розчинники</a:t>
            </a:r>
            <a:r>
              <a:rPr lang="ru-RU" sz="2400" b="1" dirty="0">
                <a:solidFill>
                  <a:srgbClr val="000000"/>
                </a:solidFill>
              </a:rPr>
              <a:t>)</a:t>
            </a:r>
          </a:p>
          <a:p>
            <a:pPr>
              <a:defRPr/>
            </a:pPr>
            <a:endParaRPr lang="ru-RU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571480"/>
            <a:ext cx="6715140" cy="1214446"/>
          </a:xfrm>
        </p:spPr>
        <p:txBody>
          <a:bodyPr/>
          <a:lstStyle/>
          <a:p>
            <a:r>
              <a:rPr lang="ru-RU" dirty="0" err="1" smtClean="0"/>
              <a:t>Супутний</a:t>
            </a:r>
            <a:r>
              <a:rPr lang="ru-RU" dirty="0" smtClean="0"/>
              <a:t> </a:t>
            </a:r>
            <a:r>
              <a:rPr lang="ru-RU" dirty="0" err="1" smtClean="0"/>
              <a:t>нафтовий</a:t>
            </a:r>
            <a:r>
              <a:rPr lang="ru-RU" dirty="0" smtClean="0"/>
              <a:t> </a:t>
            </a:r>
            <a:r>
              <a:rPr lang="ru-RU" dirty="0" smtClean="0"/>
              <a:t>газ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28860" y="1500174"/>
            <a:ext cx="635798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000000"/>
                </a:solidFill>
              </a:rPr>
              <a:t>Це</a:t>
            </a:r>
            <a:r>
              <a:rPr lang="ru-RU" sz="2800" dirty="0" smtClean="0">
                <a:solidFill>
                  <a:srgbClr val="000000"/>
                </a:solidFill>
              </a:rPr>
              <a:t> - </a:t>
            </a:r>
            <a:r>
              <a:rPr lang="ru-RU" sz="2800" dirty="0" err="1" smtClean="0">
                <a:solidFill>
                  <a:srgbClr val="000000"/>
                </a:solidFill>
              </a:rPr>
              <a:t>с</a:t>
            </a:r>
            <a:r>
              <a:rPr lang="ru-RU" sz="2800" dirty="0" err="1" smtClean="0">
                <a:solidFill>
                  <a:srgbClr val="000000"/>
                </a:solidFill>
              </a:rPr>
              <a:t>уміш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вуглеводнів</a:t>
            </a:r>
            <a:r>
              <a:rPr lang="ru-RU" sz="2800" dirty="0" smtClean="0">
                <a:solidFill>
                  <a:srgbClr val="000000"/>
                </a:solidFill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</a:rPr>
              <a:t>які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виділяються</a:t>
            </a:r>
            <a:r>
              <a:rPr lang="ru-RU" sz="2800" dirty="0" smtClean="0">
                <a:solidFill>
                  <a:srgbClr val="000000"/>
                </a:solidFill>
              </a:rPr>
              <a:t>  перед </a:t>
            </a:r>
            <a:r>
              <a:rPr lang="ru-RU" sz="2800" dirty="0" err="1" smtClean="0">
                <a:solidFill>
                  <a:srgbClr val="000000"/>
                </a:solidFill>
              </a:rPr>
              <a:t>виходом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нафти</a:t>
            </a:r>
            <a:r>
              <a:rPr lang="ru-RU" sz="2800" dirty="0" smtClean="0">
                <a:solidFill>
                  <a:srgbClr val="000000"/>
                </a:solidFill>
              </a:rPr>
              <a:t> на </a:t>
            </a:r>
            <a:r>
              <a:rPr lang="ru-RU" sz="2800" dirty="0" err="1" smtClean="0">
                <a:solidFill>
                  <a:srgbClr val="000000"/>
                </a:solidFill>
              </a:rPr>
              <a:t>поверхню</a:t>
            </a:r>
            <a:r>
              <a:rPr lang="ru-RU" sz="2800" dirty="0" smtClean="0">
                <a:solidFill>
                  <a:srgbClr val="000000"/>
                </a:solidFill>
              </a:rPr>
              <a:t> при </a:t>
            </a:r>
            <a:r>
              <a:rPr lang="ru-RU" sz="2800" dirty="0" err="1" smtClean="0">
                <a:solidFill>
                  <a:srgbClr val="000000"/>
                </a:solidFill>
              </a:rPr>
              <a:t>її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добуванні</a:t>
            </a:r>
            <a:r>
              <a:rPr lang="ru-RU" sz="2800" dirty="0" smtClean="0">
                <a:solidFill>
                  <a:srgbClr val="0000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Cloud" descr="Газетная бумага"/>
          <p:cNvSpPr>
            <a:spLocks noChangeAspect="1" noEditPoints="1" noChangeArrowheads="1"/>
          </p:cNvSpPr>
          <p:nvPr/>
        </p:nvSpPr>
        <p:spPr bwMode="auto">
          <a:xfrm>
            <a:off x="428596" y="2928934"/>
            <a:ext cx="4572032" cy="381505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400" b="1" u="sng" dirty="0">
                <a:solidFill>
                  <a:srgbClr val="000000"/>
                </a:solidFill>
              </a:rPr>
              <a:t>Склад</a:t>
            </a:r>
          </a:p>
          <a:p>
            <a:pPr>
              <a:defRPr/>
            </a:pPr>
            <a:r>
              <a:rPr lang="ru-RU" sz="2800" b="1" dirty="0">
                <a:solidFill>
                  <a:srgbClr val="000000"/>
                </a:solidFill>
              </a:rPr>
              <a:t>30-40%</a:t>
            </a:r>
            <a:r>
              <a:rPr lang="ru-RU" sz="2400" b="1" dirty="0">
                <a:solidFill>
                  <a:srgbClr val="000000"/>
                </a:solidFill>
              </a:rPr>
              <a:t> - СН</a:t>
            </a:r>
            <a:r>
              <a:rPr lang="ru-RU" sz="2400" b="1" baseline="-25000" dirty="0">
                <a:solidFill>
                  <a:srgbClr val="000000"/>
                </a:solidFill>
              </a:rPr>
              <a:t>4 </a:t>
            </a:r>
            <a:endParaRPr lang="ru-RU" sz="24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sz="2800" b="1" dirty="0">
                <a:solidFill>
                  <a:srgbClr val="000000"/>
                </a:solidFill>
              </a:rPr>
              <a:t>7,5</a:t>
            </a:r>
            <a:r>
              <a:rPr lang="en-US" sz="2800" b="1" dirty="0">
                <a:solidFill>
                  <a:srgbClr val="000000"/>
                </a:solidFill>
              </a:rPr>
              <a:t>%</a:t>
            </a:r>
            <a:r>
              <a:rPr lang="ru-RU" sz="2400" b="1" dirty="0">
                <a:solidFill>
                  <a:srgbClr val="000000"/>
                </a:solidFill>
              </a:rPr>
              <a:t>  - С</a:t>
            </a:r>
            <a:r>
              <a:rPr lang="ru-RU" sz="2400" b="1" baseline="-25000" dirty="0">
                <a:solidFill>
                  <a:srgbClr val="000000"/>
                </a:solidFill>
              </a:rPr>
              <a:t>2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6</a:t>
            </a:r>
            <a:r>
              <a:rPr lang="ru-RU" sz="2400" b="1" dirty="0">
                <a:solidFill>
                  <a:srgbClr val="000000"/>
                </a:solidFill>
              </a:rPr>
              <a:t>,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 21,8% - С</a:t>
            </a:r>
            <a:r>
              <a:rPr lang="ru-RU" sz="2400" b="1" baseline="-25000" dirty="0">
                <a:solidFill>
                  <a:srgbClr val="000000"/>
                </a:solidFill>
              </a:rPr>
              <a:t>3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8, </a:t>
            </a:r>
            <a:endParaRPr lang="en-US" sz="2400" b="1" baseline="-25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</a:rPr>
              <a:t>20,5% -С</a:t>
            </a:r>
            <a:r>
              <a:rPr lang="ru-RU" sz="2400" b="1" baseline="-25000" dirty="0">
                <a:solidFill>
                  <a:srgbClr val="000000"/>
                </a:solidFill>
              </a:rPr>
              <a:t>4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10</a:t>
            </a:r>
          </a:p>
          <a:p>
            <a:pPr algn="ctr">
              <a:defRPr/>
            </a:pPr>
            <a:r>
              <a:rPr lang="ru-RU" sz="2400" b="1" dirty="0" err="1">
                <a:solidFill>
                  <a:srgbClr val="000000"/>
                </a:solidFill>
              </a:rPr>
              <a:t>Домішки</a:t>
            </a:r>
            <a:r>
              <a:rPr lang="ru-RU" sz="2400" b="1" dirty="0">
                <a:solidFill>
                  <a:srgbClr val="000000"/>
                </a:solidFill>
              </a:rPr>
              <a:t>: - </a:t>
            </a:r>
            <a:r>
              <a:rPr lang="en-US" sz="2400" b="1" dirty="0">
                <a:solidFill>
                  <a:srgbClr val="000000"/>
                </a:solidFill>
              </a:rPr>
              <a:t>N</a:t>
            </a:r>
            <a:r>
              <a:rPr lang="en-US" sz="2400" b="1" baseline="-25000" dirty="0">
                <a:solidFill>
                  <a:srgbClr val="000000"/>
                </a:solidFill>
              </a:rPr>
              <a:t>2,</a:t>
            </a:r>
            <a:r>
              <a:rPr lang="en-US" sz="2400" b="1" dirty="0">
                <a:solidFill>
                  <a:srgbClr val="000000"/>
                </a:solidFill>
              </a:rPr>
              <a:t>CO</a:t>
            </a:r>
            <a:r>
              <a:rPr lang="en-US" sz="2400" b="1" baseline="-25000" dirty="0">
                <a:solidFill>
                  <a:srgbClr val="000000"/>
                </a:solidFill>
              </a:rPr>
              <a:t>2,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                                        Н</a:t>
            </a:r>
            <a:r>
              <a:rPr lang="ru-RU" sz="2400" b="1" baseline="-25000" dirty="0">
                <a:solidFill>
                  <a:srgbClr val="000000"/>
                </a:solidFill>
              </a:rPr>
              <a:t>2</a:t>
            </a:r>
            <a:r>
              <a:rPr lang="ru-RU" sz="2400" b="1" dirty="0">
                <a:solidFill>
                  <a:srgbClr val="000000"/>
                </a:solidFill>
              </a:rPr>
              <a:t>О</a:t>
            </a:r>
            <a:r>
              <a:rPr lang="ru-RU" sz="2400" b="1" baseline="-25000" dirty="0">
                <a:solidFill>
                  <a:srgbClr val="000000"/>
                </a:solidFill>
              </a:rPr>
              <a:t>,</a:t>
            </a:r>
            <a:r>
              <a:rPr lang="ru-RU" sz="2400" b="1" dirty="0">
                <a:solidFill>
                  <a:srgbClr val="000000"/>
                </a:solidFill>
              </a:rPr>
              <a:t>Н</a:t>
            </a:r>
            <a:r>
              <a:rPr lang="ru-RU" sz="2400" b="1" baseline="-25000" dirty="0">
                <a:solidFill>
                  <a:srgbClr val="000000"/>
                </a:solidFill>
              </a:rPr>
              <a:t>2</a:t>
            </a:r>
            <a:r>
              <a:rPr lang="en-US" sz="2400" b="1" dirty="0">
                <a:solidFill>
                  <a:srgbClr val="000000"/>
                </a:solidFill>
              </a:rPr>
              <a:t>S 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3143248"/>
            <a:ext cx="3857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u="sng" dirty="0" err="1">
                <a:solidFill>
                  <a:srgbClr val="000000"/>
                </a:solidFill>
              </a:rPr>
              <a:t>Застосування</a:t>
            </a:r>
            <a:r>
              <a:rPr lang="ru-RU" sz="2400" b="1" u="sng" dirty="0">
                <a:solidFill>
                  <a:srgbClr val="000000"/>
                </a:solidFill>
              </a:rPr>
              <a:t>:</a:t>
            </a:r>
          </a:p>
          <a:p>
            <a:pPr>
              <a:defRPr/>
            </a:pPr>
            <a:r>
              <a:rPr lang="ru-RU" sz="2400" dirty="0" err="1">
                <a:solidFill>
                  <a:srgbClr val="000000"/>
                </a:solidFill>
              </a:rPr>
              <a:t>Раніше</a:t>
            </a:r>
            <a:r>
              <a:rPr lang="ru-RU" sz="2400" dirty="0">
                <a:solidFill>
                  <a:srgbClr val="000000"/>
                </a:solidFill>
              </a:rPr>
              <a:t>  </a:t>
            </a:r>
            <a:r>
              <a:rPr lang="ru-RU" sz="2400" dirty="0" err="1">
                <a:solidFill>
                  <a:srgbClr val="000000"/>
                </a:solidFill>
              </a:rPr>
              <a:t>спалювали</a:t>
            </a:r>
            <a:r>
              <a:rPr lang="ru-RU" sz="2400" dirty="0">
                <a:solidFill>
                  <a:srgbClr val="000000"/>
                </a:solidFill>
              </a:rPr>
              <a:t>, зараз </a:t>
            </a:r>
            <a:r>
              <a:rPr lang="ru-RU" sz="2400" dirty="0" err="1">
                <a:solidFill>
                  <a:srgbClr val="000000"/>
                </a:solidFill>
              </a:rPr>
              <a:t>використовують</a:t>
            </a:r>
            <a:r>
              <a:rPr lang="ru-RU" sz="2400" dirty="0">
                <a:solidFill>
                  <a:srgbClr val="000000"/>
                </a:solidFill>
              </a:rPr>
              <a:t>:</a:t>
            </a:r>
          </a:p>
          <a:p>
            <a:pPr>
              <a:defRPr/>
            </a:pPr>
            <a:r>
              <a:rPr lang="ru-RU" sz="2400" dirty="0">
                <a:solidFill>
                  <a:srgbClr val="000000"/>
                </a:solidFill>
              </a:rPr>
              <a:t>1. </a:t>
            </a:r>
            <a:r>
              <a:rPr lang="ru-RU" sz="2400" dirty="0" err="1">
                <a:solidFill>
                  <a:srgbClr val="000000"/>
                </a:solidFill>
              </a:rPr>
              <a:t>Паливо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rgbClr val="000000"/>
                </a:solidFill>
              </a:rPr>
              <a:t>2. </a:t>
            </a:r>
            <a:r>
              <a:rPr lang="ru-RU" sz="2400" dirty="0" err="1">
                <a:solidFill>
                  <a:srgbClr val="000000"/>
                </a:solidFill>
              </a:rPr>
              <a:t>Хімічна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сировина</a:t>
            </a:r>
            <a:r>
              <a:rPr lang="ru-RU" sz="2400" dirty="0">
                <a:solidFill>
                  <a:srgbClr val="000000"/>
                </a:solidFill>
              </a:rPr>
              <a:t> для </a:t>
            </a:r>
            <a:r>
              <a:rPr lang="ru-RU" sz="2400" dirty="0" err="1">
                <a:solidFill>
                  <a:srgbClr val="000000"/>
                </a:solidFill>
              </a:rPr>
              <a:t>добування</a:t>
            </a:r>
            <a:r>
              <a:rPr lang="ru-RU" sz="2400" dirty="0">
                <a:solidFill>
                  <a:srgbClr val="000000"/>
                </a:solidFill>
              </a:rPr>
              <a:t>: </a:t>
            </a:r>
            <a:r>
              <a:rPr lang="ru-RU" sz="2400" dirty="0" err="1">
                <a:solidFill>
                  <a:srgbClr val="000000"/>
                </a:solidFill>
              </a:rPr>
              <a:t>пластмас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каучуків</a:t>
            </a:r>
            <a:r>
              <a:rPr lang="ru-RU" sz="2400" dirty="0">
                <a:solidFill>
                  <a:srgbClr val="000000"/>
                </a:solidFill>
              </a:rPr>
              <a:t>, сухого газу, </a:t>
            </a:r>
            <a:r>
              <a:rPr lang="ru-RU" sz="2400" dirty="0" err="1">
                <a:solidFill>
                  <a:srgbClr val="000000"/>
                </a:solidFill>
              </a:rPr>
              <a:t>пропан-бутанової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суміші</a:t>
            </a:r>
            <a:r>
              <a:rPr lang="ru-RU" sz="2400" dirty="0">
                <a:solidFill>
                  <a:srgbClr val="000000"/>
                </a:solidFill>
              </a:rPr>
              <a:t>, газового бензину.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85728"/>
            <a:ext cx="2428892" cy="757237"/>
          </a:xfrm>
        </p:spPr>
        <p:txBody>
          <a:bodyPr/>
          <a:lstStyle/>
          <a:p>
            <a:r>
              <a:rPr lang="ru-RU" dirty="0" err="1" smtClean="0"/>
              <a:t>Нафта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28828" y="1214422"/>
            <a:ext cx="67151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u="sng" dirty="0"/>
              <a:t>Склад:</a:t>
            </a:r>
          </a:p>
          <a:p>
            <a:pPr>
              <a:defRPr/>
            </a:pPr>
            <a:r>
              <a:rPr lang="ru-RU" sz="2400" dirty="0"/>
              <a:t>Складна </a:t>
            </a:r>
            <a:r>
              <a:rPr lang="ru-RU" sz="2400" dirty="0" err="1"/>
              <a:t>суміш</a:t>
            </a:r>
            <a:r>
              <a:rPr lang="ru-RU" sz="2400" dirty="0"/>
              <a:t> </a:t>
            </a:r>
            <a:r>
              <a:rPr lang="ru-RU" sz="2400" dirty="0" err="1"/>
              <a:t>вуглеводнів</a:t>
            </a:r>
            <a:r>
              <a:rPr lang="ru-RU" sz="2400" dirty="0"/>
              <a:t> (150)– </a:t>
            </a:r>
            <a:r>
              <a:rPr lang="ru-RU" sz="2400" dirty="0" err="1"/>
              <a:t>алканів</a:t>
            </a:r>
            <a:r>
              <a:rPr lang="ru-RU" sz="2400" dirty="0"/>
              <a:t>, </a:t>
            </a:r>
            <a:r>
              <a:rPr lang="ru-RU" sz="2400" dirty="0" err="1"/>
              <a:t>циклоалканів</a:t>
            </a:r>
            <a:r>
              <a:rPr lang="ru-RU" sz="2400" dirty="0"/>
              <a:t>, </a:t>
            </a:r>
            <a:r>
              <a:rPr lang="ru-RU" sz="2400" dirty="0" err="1"/>
              <a:t>аренів</a:t>
            </a:r>
            <a:r>
              <a:rPr lang="ru-RU" sz="2400" dirty="0"/>
              <a:t> </a:t>
            </a:r>
            <a:r>
              <a:rPr lang="ru-RU" sz="2400" dirty="0" err="1"/>
              <a:t>лінійної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розгалудженої</a:t>
            </a:r>
            <a:r>
              <a:rPr lang="ru-RU" sz="2400" dirty="0"/>
              <a:t> </a:t>
            </a:r>
            <a:r>
              <a:rPr lang="ru-RU" sz="2400" dirty="0" err="1"/>
              <a:t>будови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5" name="Рисунок 4" descr="oil_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857496"/>
            <a:ext cx="5625743" cy="3643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70"/>
            <a:ext cx="2285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Tx/>
              <a:buAutoNum type="arabicParenR"/>
              <a:defRPr/>
            </a:pPr>
            <a:endParaRPr lang="ru-RU" b="1" dirty="0">
              <a:solidFill>
                <a:srgbClr val="66006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428604"/>
            <a:ext cx="6858016" cy="1328741"/>
          </a:xfrm>
        </p:spPr>
        <p:txBody>
          <a:bodyPr>
            <a:noAutofit/>
          </a:bodyPr>
          <a:lstStyle/>
          <a:p>
            <a:pPr marL="342900" indent="-342900" algn="ctr">
              <a:defRPr/>
            </a:pPr>
            <a:r>
              <a:rPr lang="ru-RU" sz="4400" dirty="0" err="1" smtClean="0">
                <a:effectLst/>
              </a:rPr>
              <a:t>Фізичні</a:t>
            </a:r>
            <a:r>
              <a:rPr lang="ru-RU" sz="4400" dirty="0" smtClean="0">
                <a:effectLst/>
              </a:rPr>
              <a:t> </a:t>
            </a:r>
            <a:r>
              <a:rPr lang="ru-RU" sz="4400" dirty="0" err="1" smtClean="0">
                <a:effectLst/>
              </a:rPr>
              <a:t>властивості</a:t>
            </a:r>
            <a:r>
              <a:rPr lang="ru-RU" sz="4400" dirty="0" smtClean="0">
                <a:effectLst/>
              </a:rPr>
              <a:t> </a:t>
            </a:r>
            <a:r>
              <a:rPr lang="ru-RU" sz="4400" dirty="0" err="1" smtClean="0">
                <a:effectLst/>
              </a:rPr>
              <a:t>нафти</a:t>
            </a:r>
            <a:r>
              <a:rPr lang="ru-RU" sz="4400" u="sng" dirty="0" smtClean="0"/>
              <a:t/>
            </a:r>
            <a:br>
              <a:rPr lang="ru-RU" sz="4400" u="sng" dirty="0" smtClean="0"/>
            </a:b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2000240"/>
            <a:ext cx="61151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  <a:defRPr/>
            </a:pPr>
            <a:r>
              <a:rPr lang="ru-RU" sz="2800" dirty="0" smtClean="0"/>
              <a:t>Масляниста </a:t>
            </a:r>
            <a:r>
              <a:rPr lang="ru-RU" sz="2800" dirty="0"/>
              <a:t>горюча </a:t>
            </a:r>
            <a:r>
              <a:rPr lang="ru-RU" sz="2800" dirty="0" err="1"/>
              <a:t>рідина</a:t>
            </a:r>
            <a:r>
              <a:rPr lang="ru-RU" sz="2800" dirty="0"/>
              <a:t>.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ru-RU" sz="2800" dirty="0" err="1"/>
              <a:t>Темний</a:t>
            </a:r>
            <a:r>
              <a:rPr lang="ru-RU" sz="2800" dirty="0"/>
              <a:t> </a:t>
            </a:r>
            <a:r>
              <a:rPr lang="ru-RU" sz="2800" dirty="0" err="1"/>
              <a:t>колір</a:t>
            </a:r>
            <a:r>
              <a:rPr lang="ru-RU" sz="2800" dirty="0"/>
              <a:t>.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ru-RU" sz="2800" dirty="0" err="1"/>
              <a:t>Легша</a:t>
            </a:r>
            <a:r>
              <a:rPr lang="ru-RU" sz="2800" dirty="0"/>
              <a:t> за воду.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ru-RU" sz="2800" dirty="0" err="1"/>
              <a:t>Специфічний</a:t>
            </a:r>
            <a:r>
              <a:rPr lang="ru-RU" sz="2800" dirty="0"/>
              <a:t>  запах.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ru-RU" sz="2800" dirty="0"/>
              <a:t>Не </a:t>
            </a:r>
            <a:r>
              <a:rPr lang="ru-RU" sz="2800" dirty="0" err="1"/>
              <a:t>розчиняється</a:t>
            </a:r>
            <a:r>
              <a:rPr lang="ru-RU" sz="2800" dirty="0"/>
              <a:t> у </a:t>
            </a:r>
            <a:r>
              <a:rPr lang="ru-RU" sz="2800" dirty="0" err="1"/>
              <a:t>воді</a:t>
            </a:r>
            <a:r>
              <a:rPr lang="ru-RU" sz="2800" dirty="0"/>
              <a:t>.</a:t>
            </a:r>
          </a:p>
          <a:p>
            <a:pPr marL="514350" indent="-514350">
              <a:buFont typeface="+mj-lt"/>
              <a:buAutoNum type="arabicParenR"/>
              <a:defRPr/>
            </a:pPr>
            <a:r>
              <a:rPr lang="ru-RU" sz="2800" dirty="0"/>
              <a:t>Не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певної</a:t>
            </a:r>
            <a:r>
              <a:rPr lang="ru-RU" sz="2800" dirty="0"/>
              <a:t> </a:t>
            </a:r>
            <a:r>
              <a:rPr lang="ru-RU" sz="2800" dirty="0" err="1"/>
              <a:t>температури</a:t>
            </a:r>
            <a:r>
              <a:rPr lang="ru-RU" sz="2800" dirty="0"/>
              <a:t> </a:t>
            </a:r>
            <a:r>
              <a:rPr lang="ru-RU" sz="2800" dirty="0" err="1"/>
              <a:t>кипіння</a:t>
            </a:r>
            <a:r>
              <a:rPr lang="ru-RU" sz="2800" dirty="0"/>
              <a:t>.</a:t>
            </a:r>
          </a:p>
          <a:p>
            <a:pPr marL="514350" indent="-514350" algn="ctr">
              <a:buFont typeface="+mj-lt"/>
              <a:buAutoNum type="arabicParenR"/>
              <a:defRPr/>
            </a:pPr>
            <a:endParaRPr lang="ru-RU" sz="2800" dirty="0"/>
          </a:p>
          <a:p>
            <a:pPr marL="514350" indent="-514350">
              <a:buFont typeface="+mj-lt"/>
              <a:buAutoNum type="arabicParenR"/>
            </a:pP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85728"/>
            <a:ext cx="6400800" cy="1543055"/>
          </a:xfrm>
        </p:spPr>
        <p:txBody>
          <a:bodyPr/>
          <a:lstStyle/>
          <a:p>
            <a:pPr algn="ctr"/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 rot="19441017">
            <a:off x="7055707" y="1283471"/>
            <a:ext cx="295018" cy="933473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643174" y="2285992"/>
            <a:ext cx="2071702" cy="114300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Фізичні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858016" y="2214554"/>
            <a:ext cx="2000264" cy="107157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Хімічні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2202874">
            <a:off x="4099114" y="1367643"/>
            <a:ext cx="326642" cy="88008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428992" y="3643314"/>
            <a:ext cx="285752" cy="928693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571736" y="4786322"/>
            <a:ext cx="2000264" cy="107157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 err="1">
                <a:solidFill>
                  <a:schemeClr val="tx1"/>
                </a:solidFill>
              </a:rPr>
              <a:t>Ректифікація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500926" y="4286256"/>
            <a:ext cx="1643074" cy="85725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Крекінг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357818" y="4643446"/>
            <a:ext cx="2143140" cy="85725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Ароматизація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643438" y="3357562"/>
            <a:ext cx="2143140" cy="114300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 err="1">
                <a:solidFill>
                  <a:schemeClr val="tx1"/>
                </a:solidFill>
              </a:rPr>
              <a:t>Алкілірування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809413" flipH="1">
            <a:off x="6709628" y="3014494"/>
            <a:ext cx="219487" cy="605998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141094">
            <a:off x="7131159" y="3369088"/>
            <a:ext cx="286128" cy="128588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8215338" y="3286124"/>
            <a:ext cx="285752" cy="928693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357166"/>
            <a:ext cx="6929454" cy="22860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ректифікація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1142984"/>
            <a:ext cx="521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00"/>
                </a:solidFill>
              </a:rPr>
              <a:t>Пряма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фракційна</a:t>
            </a:r>
            <a:r>
              <a:rPr lang="ru-RU" sz="2400" b="1" i="1" dirty="0" smtClean="0">
                <a:solidFill>
                  <a:srgbClr val="000000"/>
                </a:solidFill>
              </a:rPr>
              <a:t> перегонка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2143116"/>
            <a:ext cx="35004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 typeface="+mj-lt"/>
              <a:buAutoNum type="arabicParenR"/>
              <a:defRPr/>
            </a:pPr>
            <a:r>
              <a:rPr lang="ru-RU" b="1" dirty="0" err="1"/>
              <a:t>Фракція</a:t>
            </a:r>
            <a:r>
              <a:rPr lang="ru-RU" dirty="0"/>
              <a:t> –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сипучого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шматкового</a:t>
            </a:r>
            <a:r>
              <a:rPr lang="ru-RU" dirty="0"/>
              <a:t> твердого </a:t>
            </a:r>
            <a:r>
              <a:rPr lang="ru-RU" dirty="0" err="1"/>
              <a:t>матеріалу</a:t>
            </a:r>
            <a:r>
              <a:rPr lang="ru-RU" dirty="0"/>
              <a:t> 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рідкої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, </a:t>
            </a:r>
            <a:r>
              <a:rPr lang="ru-RU" dirty="0" err="1"/>
              <a:t>виділена</a:t>
            </a:r>
            <a:r>
              <a:rPr lang="ru-RU" dirty="0"/>
              <a:t> за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.</a:t>
            </a:r>
          </a:p>
          <a:p>
            <a:pPr marL="609600" indent="-609600">
              <a:buFont typeface="+mj-lt"/>
              <a:buAutoNum type="arabicParenR"/>
              <a:defRPr/>
            </a:pPr>
            <a:r>
              <a:rPr lang="ru-RU" b="1" dirty="0" err="1"/>
              <a:t>Ректифікація</a:t>
            </a:r>
            <a:r>
              <a:rPr lang="ru-RU" dirty="0"/>
              <a:t> – </a:t>
            </a:r>
            <a:r>
              <a:rPr lang="ru-RU" dirty="0" err="1"/>
              <a:t>розділення</a:t>
            </a:r>
            <a:r>
              <a:rPr lang="ru-RU" dirty="0"/>
              <a:t> </a:t>
            </a:r>
            <a:r>
              <a:rPr lang="ru-RU" dirty="0" err="1"/>
              <a:t>багатокомпонентних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сумішей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.</a:t>
            </a:r>
          </a:p>
          <a:p>
            <a:pPr marL="609600" indent="-609600">
              <a:buFont typeface="+mj-lt"/>
              <a:buAutoNum type="arabicParenR"/>
              <a:defRPr/>
            </a:pPr>
            <a:r>
              <a:rPr lang="ru-RU" b="1" dirty="0"/>
              <a:t>Перегонка </a:t>
            </a:r>
            <a:r>
              <a:rPr lang="ru-RU" b="1" dirty="0" err="1"/>
              <a:t>нафти</a:t>
            </a:r>
            <a:r>
              <a:rPr lang="ru-RU" b="1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різниці</a:t>
            </a:r>
            <a:r>
              <a:rPr lang="ru-RU" dirty="0"/>
              <a:t> температур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складу.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9322" y="2786058"/>
            <a:ext cx="2886944" cy="27792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Фракції</a:t>
            </a:r>
            <a:r>
              <a:rPr lang="ru-RU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  <a:defRPr/>
            </a:pPr>
            <a:r>
              <a:rPr lang="ru-RU" b="1" dirty="0" err="1"/>
              <a:t>Газова</a:t>
            </a:r>
            <a:r>
              <a:rPr lang="ru-RU" b="1" dirty="0"/>
              <a:t>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  <a:defRPr/>
            </a:pPr>
            <a:r>
              <a:rPr lang="ru-RU" b="1" dirty="0"/>
              <a:t> Бензин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  <a:defRPr/>
            </a:pPr>
            <a:r>
              <a:rPr lang="ru-RU" b="1" dirty="0" err="1"/>
              <a:t>Лігроїн</a:t>
            </a:r>
            <a:endParaRPr lang="ru-RU" b="1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  <a:defRPr/>
            </a:pPr>
            <a:r>
              <a:rPr lang="ru-RU" b="1" dirty="0"/>
              <a:t>Керосин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  <a:defRPr/>
            </a:pPr>
            <a:r>
              <a:rPr lang="ru-RU" b="1" dirty="0" err="1"/>
              <a:t>Дизельне</a:t>
            </a:r>
            <a:r>
              <a:rPr lang="ru-RU" b="1" dirty="0"/>
              <a:t> </a:t>
            </a:r>
            <a:r>
              <a:rPr lang="ru-RU" b="1" dirty="0" err="1"/>
              <a:t>паливо</a:t>
            </a:r>
            <a:endParaRPr lang="ru-RU" b="1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  <a:defRPr/>
            </a:pPr>
            <a:r>
              <a:rPr lang="ru-RU" b="1" dirty="0"/>
              <a:t>Мазут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b="1" dirty="0" err="1"/>
              <a:t>Найцінніша</a:t>
            </a:r>
            <a:r>
              <a:rPr lang="ru-RU" b="1" dirty="0"/>
              <a:t> друга </a:t>
            </a:r>
            <a:r>
              <a:rPr lang="ru-RU" b="1" dirty="0" err="1"/>
              <a:t>фракція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428604"/>
            <a:ext cx="6400800" cy="1042989"/>
          </a:xfrm>
        </p:spPr>
        <p:txBody>
          <a:bodyPr/>
          <a:lstStyle/>
          <a:p>
            <a:pPr algn="ctr"/>
            <a:r>
              <a:rPr lang="ru-RU" dirty="0" err="1" smtClean="0"/>
              <a:t>крекінг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00298" y="1142984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00"/>
                </a:solidFill>
              </a:rPr>
              <a:t>Непряма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переробка</a:t>
            </a:r>
            <a:r>
              <a:rPr lang="ru-RU" sz="2400" b="1" i="1" dirty="0" smtClean="0">
                <a:solidFill>
                  <a:srgbClr val="000000"/>
                </a:solidFill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нафти</a:t>
            </a:r>
            <a:r>
              <a:rPr lang="ru-RU" sz="2400" b="1" i="1" dirty="0" smtClean="0">
                <a:solidFill>
                  <a:srgbClr val="000000"/>
                </a:solidFill>
              </a:rPr>
              <a:t> -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процес</a:t>
            </a:r>
            <a:r>
              <a:rPr lang="ru-RU" sz="2400" b="1" i="1" dirty="0" smtClean="0">
                <a:solidFill>
                  <a:srgbClr val="000000"/>
                </a:solidFill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розкладу</a:t>
            </a:r>
            <a:r>
              <a:rPr lang="ru-RU" sz="2400" b="1" i="1" dirty="0" smtClean="0">
                <a:solidFill>
                  <a:srgbClr val="000000"/>
                </a:solidFill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нафтопродуктів</a:t>
            </a:r>
            <a:r>
              <a:rPr lang="ru-RU" sz="2400" b="1" i="1" dirty="0" smtClean="0">
                <a:solidFill>
                  <a:srgbClr val="000000"/>
                </a:solidFill>
              </a:rPr>
              <a:t> на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вуглеводні</a:t>
            </a:r>
            <a:r>
              <a:rPr lang="ru-RU" sz="2400" b="1" i="1" dirty="0" smtClean="0">
                <a:solidFill>
                  <a:srgbClr val="000000"/>
                </a:solidFill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з</a:t>
            </a:r>
            <a:r>
              <a:rPr lang="ru-RU" sz="2400" b="1" i="1" dirty="0" smtClean="0">
                <a:solidFill>
                  <a:srgbClr val="000000"/>
                </a:solidFill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меншим</a:t>
            </a:r>
            <a:r>
              <a:rPr lang="ru-RU" sz="2400" b="1" i="1" dirty="0" smtClean="0">
                <a:solidFill>
                  <a:srgbClr val="000000"/>
                </a:solidFill>
              </a:rPr>
              <a:t> числом </a:t>
            </a:r>
            <a:r>
              <a:rPr lang="ru-RU" sz="2400" b="1" i="1" dirty="0" err="1" smtClean="0">
                <a:solidFill>
                  <a:srgbClr val="000000"/>
                </a:solidFill>
              </a:rPr>
              <a:t>атомів</a:t>
            </a:r>
            <a:r>
              <a:rPr lang="ru-RU" sz="2400" b="1" i="1" dirty="0" smtClean="0">
                <a:solidFill>
                  <a:srgbClr val="000000"/>
                </a:solidFill>
              </a:rPr>
              <a:t> С.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85984" y="2500306"/>
            <a:ext cx="657229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>
              <a:lnSpc>
                <a:spcPct val="90000"/>
              </a:lnSpc>
              <a:defRPr/>
            </a:pPr>
            <a:r>
              <a:rPr lang="uk-UA" sz="2800" b="1" dirty="0" smtClean="0"/>
              <a:t>Види крекінгу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00298" y="3214686"/>
            <a:ext cx="28575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err="1" smtClean="0">
                <a:effectLst/>
              </a:rPr>
              <a:t>Термічний</a:t>
            </a:r>
            <a:r>
              <a:rPr lang="ru-RU" sz="2000" b="1" dirty="0" smtClean="0">
                <a:effectLst/>
              </a:rPr>
              <a:t>- </a:t>
            </a:r>
            <a:r>
              <a:rPr lang="ru-RU" sz="2000" dirty="0" err="1" smtClean="0">
                <a:effectLst/>
              </a:rPr>
              <a:t>розклад</a:t>
            </a:r>
            <a:r>
              <a:rPr lang="ru-RU" sz="2000" dirty="0" smtClean="0">
                <a:effectLst/>
              </a:rPr>
              <a:t> молекул </a:t>
            </a:r>
            <a:r>
              <a:rPr lang="ru-RU" sz="2000" dirty="0" err="1" smtClean="0">
                <a:effectLst/>
              </a:rPr>
              <a:t>вуглеводнів</a:t>
            </a:r>
            <a:r>
              <a:rPr lang="ru-RU" sz="2000" dirty="0" smtClean="0">
                <a:effectLst/>
              </a:rPr>
              <a:t> на </a:t>
            </a:r>
            <a:r>
              <a:rPr lang="ru-RU" sz="2000" dirty="0" err="1" smtClean="0">
                <a:effectLst/>
              </a:rPr>
              <a:t>алкани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і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алкени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нормальної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будови</a:t>
            </a:r>
            <a:r>
              <a:rPr lang="ru-RU" sz="2000" dirty="0" smtClean="0">
                <a:effectLst/>
              </a:rPr>
              <a:t>.</a:t>
            </a:r>
          </a:p>
          <a:p>
            <a:pPr>
              <a:lnSpc>
                <a:spcPct val="80000"/>
              </a:lnSpc>
            </a:pPr>
            <a:endParaRPr lang="ru-RU" sz="2000" dirty="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ru-RU" sz="2000" b="1" u="sng" dirty="0" err="1" smtClean="0">
                <a:effectLst/>
              </a:rPr>
              <a:t>Умови</a:t>
            </a:r>
            <a:r>
              <a:rPr lang="ru-RU" sz="2000" b="1" dirty="0" smtClean="0">
                <a:effectLst/>
              </a:rPr>
              <a:t>: </a:t>
            </a:r>
            <a:r>
              <a:rPr lang="en-US" sz="2000" dirty="0" smtClean="0">
                <a:effectLst/>
              </a:rPr>
              <a:t>t</a:t>
            </a:r>
            <a:r>
              <a:rPr lang="ru-RU" sz="2000" dirty="0" smtClean="0">
                <a:effectLst/>
              </a:rPr>
              <a:t>=450-550</a:t>
            </a:r>
            <a:r>
              <a:rPr lang="ru-RU" sz="2000" baseline="30000" dirty="0" smtClean="0">
                <a:effectLst/>
              </a:rPr>
              <a:t>0</a:t>
            </a:r>
            <a:r>
              <a:rPr lang="ru-RU" sz="2000" dirty="0" smtClean="0">
                <a:effectLst/>
              </a:rPr>
              <a:t>С,                                      р=2-7 МПА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Продукти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крекінгу</a:t>
            </a:r>
            <a:r>
              <a:rPr lang="ru-RU" sz="2000" dirty="0" smtClean="0">
                <a:effectLst/>
              </a:rPr>
              <a:t> – </a:t>
            </a:r>
            <a:r>
              <a:rPr lang="ru-RU" sz="2000" dirty="0" err="1" smtClean="0">
                <a:effectLst/>
              </a:rPr>
              <a:t>сировина</a:t>
            </a:r>
            <a:r>
              <a:rPr lang="ru-RU" sz="2000" dirty="0" smtClean="0">
                <a:effectLst/>
              </a:rPr>
              <a:t> для </a:t>
            </a:r>
            <a:r>
              <a:rPr lang="ru-RU" sz="2000" dirty="0" err="1" smtClean="0">
                <a:effectLst/>
              </a:rPr>
              <a:t>одержання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спиртів</a:t>
            </a:r>
            <a:r>
              <a:rPr lang="ru-RU" sz="2000" dirty="0" smtClean="0">
                <a:effectLst/>
              </a:rPr>
              <a:t>, </a:t>
            </a:r>
            <a:r>
              <a:rPr lang="ru-RU" sz="2000" dirty="0" err="1" smtClean="0">
                <a:effectLst/>
              </a:rPr>
              <a:t>карбонових</a:t>
            </a:r>
            <a:r>
              <a:rPr lang="ru-RU" sz="2000" dirty="0" smtClean="0">
                <a:effectLst/>
              </a:rPr>
              <a:t> кислот, ВМС</a:t>
            </a:r>
            <a:endParaRPr lang="ru-RU" sz="2000" dirty="0" smtClean="0"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3214686"/>
            <a:ext cx="3714744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ru-RU" sz="2000" b="1" dirty="0" smtClean="0">
                <a:solidFill>
                  <a:srgbClr val="0000CC"/>
                </a:solidFill>
                <a:effectLst/>
              </a:rPr>
              <a:t>           </a:t>
            </a:r>
            <a:r>
              <a:rPr lang="ru-RU" sz="2000" b="1" dirty="0" err="1" smtClean="0">
                <a:effectLst/>
              </a:rPr>
              <a:t>Каталітичний</a:t>
            </a:r>
            <a:r>
              <a:rPr lang="ru-RU" sz="2000" b="1" dirty="0" smtClean="0">
                <a:effectLst/>
              </a:rPr>
              <a:t> –</a:t>
            </a:r>
            <a:r>
              <a:rPr lang="ru-RU" b="1" dirty="0" smtClean="0">
                <a:effectLst/>
              </a:rPr>
              <a:t>  </a:t>
            </a:r>
            <a:r>
              <a:rPr lang="ru-RU" sz="2000" dirty="0" err="1" smtClean="0">
                <a:effectLst/>
              </a:rPr>
              <a:t>розклад</a:t>
            </a:r>
            <a:r>
              <a:rPr lang="ru-RU" sz="2000" dirty="0" smtClean="0">
                <a:effectLst/>
              </a:rPr>
              <a:t> молекул </a:t>
            </a:r>
            <a:r>
              <a:rPr lang="ru-RU" sz="2000" dirty="0" err="1" smtClean="0">
                <a:effectLst/>
              </a:rPr>
              <a:t>вуглеводнів</a:t>
            </a:r>
            <a:r>
              <a:rPr lang="ru-RU" sz="2000" dirty="0" smtClean="0">
                <a:effectLst/>
              </a:rPr>
              <a:t> на </a:t>
            </a:r>
            <a:r>
              <a:rPr lang="ru-RU" sz="2000" dirty="0" err="1" smtClean="0">
                <a:effectLst/>
              </a:rPr>
              <a:t>алкани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і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алкени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розгалудженої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будови</a:t>
            </a:r>
            <a:r>
              <a:rPr lang="ru-RU" sz="2000" dirty="0" smtClean="0">
                <a:effectLst/>
              </a:rPr>
              <a:t>.</a:t>
            </a:r>
            <a:endParaRPr lang="ru-RU" sz="2000" dirty="0" smtClean="0"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752" y="4352699"/>
            <a:ext cx="3929090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ru-RU" sz="2000" b="1" dirty="0" smtClean="0">
                <a:effectLst/>
              </a:rPr>
              <a:t>           </a:t>
            </a:r>
            <a:r>
              <a:rPr lang="ru-RU" sz="2000" b="1" u="sng" dirty="0" smtClean="0">
                <a:effectLst/>
              </a:rPr>
              <a:t> </a:t>
            </a:r>
            <a:r>
              <a:rPr lang="ru-RU" sz="2000" b="1" u="sng" dirty="0" err="1" smtClean="0">
                <a:effectLst/>
              </a:rPr>
              <a:t>Умови</a:t>
            </a:r>
            <a:r>
              <a:rPr lang="ru-RU" sz="2000" b="1" u="sng" dirty="0" smtClean="0">
                <a:effectLst/>
              </a:rPr>
              <a:t>: </a:t>
            </a:r>
            <a:r>
              <a:rPr lang="en-US" sz="2000" dirty="0" smtClean="0">
                <a:effectLst/>
              </a:rPr>
              <a:t>t</a:t>
            </a:r>
            <a:r>
              <a:rPr lang="ru-RU" sz="2000" dirty="0" smtClean="0">
                <a:effectLst/>
              </a:rPr>
              <a:t>=450-500</a:t>
            </a:r>
            <a:r>
              <a:rPr lang="ru-RU" sz="2000" baseline="30000" dirty="0" smtClean="0">
                <a:effectLst/>
              </a:rPr>
              <a:t>0</a:t>
            </a:r>
            <a:r>
              <a:rPr lang="ru-RU" sz="2000" dirty="0" smtClean="0">
                <a:effectLst/>
              </a:rPr>
              <a:t>С,                                      </a:t>
            </a:r>
            <a:r>
              <a:rPr lang="ru-RU" sz="2000" dirty="0" err="1" smtClean="0">
                <a:effectLst/>
              </a:rPr>
              <a:t>ка</a:t>
            </a:r>
            <a:r>
              <a:rPr lang="en-US" sz="2000" dirty="0" smtClean="0">
                <a:effectLst/>
              </a:rPr>
              <a:t>t</a:t>
            </a:r>
            <a:r>
              <a:rPr lang="ru-RU" sz="2000" dirty="0" smtClean="0">
                <a:effectLst/>
              </a:rPr>
              <a:t>. </a:t>
            </a:r>
            <a:r>
              <a:rPr lang="en-US" sz="2000" dirty="0" smtClean="0">
                <a:effectLst/>
              </a:rPr>
              <a:t>nAl</a:t>
            </a:r>
            <a:r>
              <a:rPr lang="en-US" sz="2000" baseline="-25000" dirty="0" smtClean="0">
                <a:effectLst/>
              </a:rPr>
              <a:t>2</a:t>
            </a:r>
            <a:r>
              <a:rPr lang="en-US" sz="2000" dirty="0" smtClean="0">
                <a:effectLst/>
              </a:rPr>
              <a:t>O</a:t>
            </a:r>
            <a:r>
              <a:rPr lang="en-US" sz="2000" baseline="-25000" dirty="0" smtClean="0">
                <a:effectLst/>
              </a:rPr>
              <a:t>3</a:t>
            </a:r>
            <a:r>
              <a:rPr lang="ru-RU" sz="2000" dirty="0" smtClean="0">
                <a:effectLst/>
              </a:rPr>
              <a:t>* </a:t>
            </a:r>
            <a:r>
              <a:rPr lang="en-US" sz="2000" dirty="0" smtClean="0">
                <a:effectLst/>
              </a:rPr>
              <a:t>mSiO</a:t>
            </a:r>
            <a:r>
              <a:rPr lang="en-US" sz="2000" baseline="-25000" dirty="0" smtClean="0">
                <a:effectLst/>
              </a:rPr>
              <a:t>2</a:t>
            </a:r>
          </a:p>
          <a:p>
            <a:pPr marL="533400" indent="-533400">
              <a:lnSpc>
                <a:spcPct val="80000"/>
              </a:lnSpc>
            </a:pPr>
            <a:r>
              <a:rPr lang="ru-RU" sz="2000" dirty="0" smtClean="0">
                <a:effectLst/>
              </a:rPr>
              <a:t>             </a:t>
            </a:r>
            <a:r>
              <a:rPr lang="ru-RU" sz="2000" dirty="0" err="1" smtClean="0">
                <a:effectLst/>
              </a:rPr>
              <a:t>Продукти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крекінгу</a:t>
            </a:r>
            <a:r>
              <a:rPr lang="ru-RU" sz="2000" dirty="0" smtClean="0">
                <a:effectLst/>
              </a:rPr>
              <a:t> – </a:t>
            </a:r>
            <a:r>
              <a:rPr lang="ru-RU" sz="2000" dirty="0" err="1" smtClean="0">
                <a:effectLst/>
              </a:rPr>
              <a:t>вуглеводні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розгалудженої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будови</a:t>
            </a:r>
            <a:r>
              <a:rPr lang="ru-RU" sz="2000" dirty="0" smtClean="0">
                <a:effectLst/>
              </a:rPr>
              <a:t> (</a:t>
            </a:r>
            <a:r>
              <a:rPr lang="ru-RU" sz="2000" dirty="0" err="1" smtClean="0">
                <a:effectLst/>
              </a:rPr>
              <a:t>сировина</a:t>
            </a:r>
            <a:r>
              <a:rPr lang="ru-RU" sz="2000" dirty="0" smtClean="0">
                <a:effectLst/>
              </a:rPr>
              <a:t> для </a:t>
            </a:r>
            <a:r>
              <a:rPr lang="ru-RU" sz="2000" dirty="0" err="1" smtClean="0">
                <a:effectLst/>
              </a:rPr>
              <a:t>хімічної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промисловості</a:t>
            </a:r>
            <a:r>
              <a:rPr lang="ru-RU" sz="2000" dirty="0" smtClean="0">
                <a:effectLst/>
              </a:rPr>
              <a:t>).</a:t>
            </a:r>
          </a:p>
          <a:p>
            <a:pPr marL="533400" indent="-533400">
              <a:lnSpc>
                <a:spcPct val="80000"/>
              </a:lnSpc>
            </a:pPr>
            <a:r>
              <a:rPr lang="ru-RU" sz="2000" dirty="0" smtClean="0">
                <a:effectLst/>
              </a:rPr>
              <a:t>             Бензин </a:t>
            </a:r>
            <a:r>
              <a:rPr lang="ru-RU" sz="2000" dirty="0" err="1" smtClean="0">
                <a:effectLst/>
              </a:rPr>
              <a:t>має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високу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якість</a:t>
            </a:r>
            <a:r>
              <a:rPr lang="ru-RU" sz="2000" dirty="0" smtClean="0">
                <a:effectLst/>
              </a:rPr>
              <a:t> – </a:t>
            </a:r>
            <a:r>
              <a:rPr lang="ru-RU" sz="2000" dirty="0" err="1" smtClean="0">
                <a:effectLst/>
              </a:rPr>
              <a:t>з</a:t>
            </a:r>
            <a:r>
              <a:rPr lang="ru-RU" sz="2000" dirty="0" smtClean="0">
                <a:effectLst/>
              </a:rPr>
              <a:t> великим </a:t>
            </a:r>
            <a:r>
              <a:rPr lang="ru-RU" sz="2000" dirty="0" err="1" smtClean="0">
                <a:effectLst/>
              </a:rPr>
              <a:t>октановим</a:t>
            </a:r>
            <a:r>
              <a:rPr lang="ru-RU" sz="2000" dirty="0" smtClean="0">
                <a:effectLst/>
              </a:rPr>
              <a:t> числом </a:t>
            </a:r>
            <a:r>
              <a:rPr lang="ru-RU" sz="2000" dirty="0" err="1" smtClean="0">
                <a:effectLst/>
              </a:rPr>
              <a:t>і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детонаційною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стійкістю</a:t>
            </a:r>
            <a:r>
              <a:rPr lang="ru-RU" sz="2000" dirty="0" smtClean="0">
                <a:effectLst/>
              </a:rPr>
              <a:t>.</a:t>
            </a:r>
          </a:p>
          <a:p>
            <a:pPr marL="533400" indent="-533400">
              <a:lnSpc>
                <a:spcPct val="80000"/>
              </a:lnSpc>
            </a:pPr>
            <a:endParaRPr lang="ru-RU" sz="1600" dirty="0" smtClean="0"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000000"/>
      </a:accent3>
      <a:accent4>
        <a:srgbClr val="00ADDC"/>
      </a:accent4>
      <a:accent5>
        <a:srgbClr val="738AC8"/>
      </a:accent5>
      <a:accent6>
        <a:srgbClr val="1AB39F"/>
      </a:accent6>
      <a:hlink>
        <a:srgbClr val="000000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</TotalTime>
  <Words>620</Words>
  <Application>Microsoft Office PowerPoint</Application>
  <PresentationFormat>Экран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«ПРИРОДНІ  ДЖЕРЕЛА ВУГЛЕВОДНІВ ТА ЇХ ПЕРЕРОБКА»</vt:lpstr>
      <vt:lpstr>Найважливіші джерела вуглеводнів</vt:lpstr>
      <vt:lpstr>Суміш газоподібних вуглеводнів різного походження, що заповнюють пустоти земної кори </vt:lpstr>
      <vt:lpstr>Супутний нафтовий газ</vt:lpstr>
      <vt:lpstr>Нафта</vt:lpstr>
      <vt:lpstr>Фізичні властивості нафти </vt:lpstr>
      <vt:lpstr>Способи переробки нафти</vt:lpstr>
      <vt:lpstr>ректифікація</vt:lpstr>
      <vt:lpstr>крекінг</vt:lpstr>
      <vt:lpstr>Ароматизація</vt:lpstr>
      <vt:lpstr>Алкілірування </vt:lpstr>
      <vt:lpstr>Кам’яне вугілля</vt:lpstr>
      <vt:lpstr>Продукти коксування</vt:lpstr>
      <vt:lpstr>Цікаво</vt:lpstr>
      <vt:lpstr>Висновки про найважливіші аспекти охорони навколишнього середовища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«ПРИРОДНІ  ДЖЕРЕЛА ВУГЛЕВОДНІВ ТА ЇХ ПЕРЕРОБКА»</dc:title>
  <dc:creator>Полина</dc:creator>
  <cp:lastModifiedBy>Полина</cp:lastModifiedBy>
  <cp:revision>15</cp:revision>
  <dcterms:created xsi:type="dcterms:W3CDTF">2013-12-08T17:10:25Z</dcterms:created>
  <dcterms:modified xsi:type="dcterms:W3CDTF">2013-12-08T19:22:37Z</dcterms:modified>
</cp:coreProperties>
</file>