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00EC2-9D61-4A71-815C-822500A611F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F04D6-CA53-481D-907C-BDB7A2789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428868"/>
            <a:ext cx="810529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</a:t>
            </a:r>
            <a:r>
              <a:rPr lang="uk-UA" sz="72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интетичні</a:t>
            </a:r>
            <a:r>
              <a:rPr lang="uk-UA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волокна</a:t>
            </a:r>
            <a:endParaRPr lang="ru-RU" sz="72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8" y="6072206"/>
            <a:ext cx="3287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Підготувала учениця 11-В класу</a:t>
            </a:r>
            <a:br>
              <a:rPr lang="uk-UA" dirty="0" smtClean="0"/>
            </a:br>
            <a:r>
              <a:rPr lang="uk-UA" dirty="0" smtClean="0"/>
              <a:t>	       Кузьменко Ірина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files.school-collection.edu.ru/dlrstore/606f3f1b-e0fe-11db-8314-0800200c9a66/04_02_05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500438"/>
            <a:ext cx="4143372" cy="31075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0" y="2857496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Волокно лавсан </a:t>
            </a:r>
            <a:r>
              <a:rPr lang="ru-RU" dirty="0" err="1" smtClean="0"/>
              <a:t>додають</a:t>
            </a:r>
            <a:r>
              <a:rPr lang="ru-RU" dirty="0" smtClean="0"/>
              <a:t> до </a:t>
            </a:r>
            <a:r>
              <a:rPr lang="ru-RU" dirty="0" err="1" smtClean="0"/>
              <a:t>вовни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немнущіхся</a:t>
            </a:r>
            <a:r>
              <a:rPr lang="ru-RU" dirty="0" smtClean="0"/>
              <a:t> </a:t>
            </a:r>
            <a:r>
              <a:rPr lang="ru-RU" dirty="0" err="1" smtClean="0"/>
              <a:t>високоякісних</a:t>
            </a:r>
            <a:r>
              <a:rPr lang="ru-RU" dirty="0" smtClean="0"/>
              <a:t> тканин </a:t>
            </a:r>
            <a:r>
              <a:rPr lang="ru-RU" dirty="0" err="1" smtClean="0"/>
              <a:t>і</a:t>
            </a:r>
            <a:r>
              <a:rPr lang="ru-RU" dirty="0" smtClean="0"/>
              <a:t> трикотажу.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транспортерних</a:t>
            </a:r>
            <a:r>
              <a:rPr lang="ru-RU" dirty="0" smtClean="0"/>
              <a:t> </a:t>
            </a:r>
            <a:r>
              <a:rPr lang="ru-RU" dirty="0" err="1" smtClean="0"/>
              <a:t>стрічок</a:t>
            </a:r>
            <a:r>
              <a:rPr lang="ru-RU" dirty="0" smtClean="0"/>
              <a:t>, </a:t>
            </a:r>
            <a:r>
              <a:rPr lang="ru-RU" dirty="0" err="1" smtClean="0"/>
              <a:t>ременів</a:t>
            </a:r>
            <a:r>
              <a:rPr lang="ru-RU" dirty="0" smtClean="0"/>
              <a:t>, </a:t>
            </a:r>
            <a:r>
              <a:rPr lang="ru-RU" dirty="0" err="1" smtClean="0"/>
              <a:t>завіс</a:t>
            </a:r>
            <a:r>
              <a:rPr lang="ru-RU" dirty="0" smtClean="0"/>
              <a:t>, </a:t>
            </a:r>
            <a:r>
              <a:rPr lang="ru-RU" dirty="0" err="1" smtClean="0"/>
              <a:t>вітрил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т.д. </a:t>
            </a:r>
            <a:endParaRPr lang="ru-RU" dirty="0"/>
          </a:p>
        </p:txBody>
      </p:sp>
      <p:pic>
        <p:nvPicPr>
          <p:cNvPr id="6148" name="Picture 4" descr="http://t0.gstatic.com/images?q=tbn:ANd9GcQJIut0e1x22cAd6Ixw3Zyjvr_78qfZa8l64fNCSGs4LE_1aRJ0D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14290"/>
            <a:ext cx="3087454" cy="23126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8572528" y="6286520"/>
            <a:ext cx="304800" cy="3048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500430" y="2714620"/>
            <a:ext cx="23182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Кінець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74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guide-tech.ho.ua/ukr/rozr-urok/work_clip_image008_000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398" y="0"/>
            <a:ext cx="5643602" cy="314324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88768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err="1"/>
              <a:t>Синтетичні</a:t>
            </a:r>
            <a:r>
              <a:rPr lang="ru-RU" sz="2000" b="1" u="sng" dirty="0"/>
              <a:t> волокна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/>
              <a:t>волокна</a:t>
            </a:r>
            <a:r>
              <a:rPr lang="ru-RU" dirty="0"/>
              <a:t>, </a:t>
            </a:r>
            <a:r>
              <a:rPr lang="ru-RU" dirty="0" err="1"/>
              <a:t>одержувані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. </a:t>
            </a:r>
            <a:r>
              <a:rPr lang="ru-RU" dirty="0" err="1"/>
              <a:t>Синтетичні</a:t>
            </a:r>
            <a:r>
              <a:rPr lang="ru-RU" dirty="0"/>
              <a:t> волокна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розплаву</a:t>
            </a:r>
            <a:r>
              <a:rPr lang="ru-RU" dirty="0"/>
              <a:t> </a:t>
            </a:r>
            <a:r>
              <a:rPr lang="ru-RU" dirty="0" err="1"/>
              <a:t>полімеру</a:t>
            </a:r>
            <a:r>
              <a:rPr lang="ru-RU" dirty="0"/>
              <a:t> (</a:t>
            </a:r>
            <a:r>
              <a:rPr lang="ru-RU" dirty="0" err="1"/>
              <a:t>поліаміду</a:t>
            </a:r>
            <a:r>
              <a:rPr lang="ru-RU" dirty="0"/>
              <a:t>, </a:t>
            </a:r>
            <a:r>
              <a:rPr lang="ru-RU" dirty="0" err="1"/>
              <a:t>поліефіра</a:t>
            </a:r>
            <a:r>
              <a:rPr lang="ru-RU" dirty="0"/>
              <a:t>, </a:t>
            </a:r>
            <a:r>
              <a:rPr lang="ru-RU" dirty="0" err="1"/>
              <a:t>поліолефіну</a:t>
            </a:r>
            <a:r>
              <a:rPr lang="ru-RU" dirty="0"/>
              <a:t>),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розчину</a:t>
            </a:r>
            <a:r>
              <a:rPr lang="ru-RU" dirty="0"/>
              <a:t> </a:t>
            </a:r>
            <a:r>
              <a:rPr lang="ru-RU" dirty="0" err="1"/>
              <a:t>полімеру</a:t>
            </a:r>
            <a:r>
              <a:rPr lang="ru-RU" dirty="0"/>
              <a:t> (</a:t>
            </a:r>
            <a:r>
              <a:rPr lang="ru-RU" dirty="0" err="1"/>
              <a:t>Поліакрилонітрил</a:t>
            </a:r>
            <a:r>
              <a:rPr lang="ru-RU" dirty="0"/>
              <a:t>, </a:t>
            </a:r>
            <a:r>
              <a:rPr lang="ru-RU" dirty="0" err="1"/>
              <a:t>полівінілхлориду</a:t>
            </a:r>
            <a:r>
              <a:rPr lang="ru-RU" dirty="0"/>
              <a:t>, </a:t>
            </a:r>
            <a:r>
              <a:rPr lang="ru-RU" dirty="0" err="1"/>
              <a:t>полівінілового</a:t>
            </a:r>
            <a:r>
              <a:rPr lang="ru-RU" dirty="0"/>
              <a:t> спирту) по сухому </a:t>
            </a:r>
            <a:r>
              <a:rPr lang="ru-RU" dirty="0" err="1"/>
              <a:t>або</a:t>
            </a:r>
            <a:r>
              <a:rPr lang="ru-RU" dirty="0"/>
              <a:t> мокрому методу. </a:t>
            </a:r>
            <a:r>
              <a:rPr lang="ru-RU" dirty="0" err="1"/>
              <a:t>Синтетичні</a:t>
            </a:r>
            <a:r>
              <a:rPr lang="ru-RU" dirty="0"/>
              <a:t> волокна </a:t>
            </a:r>
            <a:r>
              <a:rPr lang="ru-RU" dirty="0" err="1"/>
              <a:t>випускають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текстильних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кордних</a:t>
            </a:r>
            <a:r>
              <a:rPr lang="ru-RU" dirty="0"/>
              <a:t> ниток, моноволокна, а </a:t>
            </a:r>
            <a:r>
              <a:rPr lang="ru-RU" dirty="0" err="1"/>
              <a:t>також</a:t>
            </a:r>
            <a:r>
              <a:rPr lang="ru-RU" dirty="0"/>
              <a:t> штапельного волокна. </a:t>
            </a:r>
            <a:r>
              <a:rPr lang="ru-RU" dirty="0" err="1"/>
              <a:t>Різноманітність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одержувати</a:t>
            </a:r>
            <a:r>
              <a:rPr lang="ru-RU" dirty="0"/>
              <a:t> </a:t>
            </a:r>
            <a:r>
              <a:rPr lang="ru-RU" dirty="0" err="1"/>
              <a:t>синтетичні</a:t>
            </a:r>
            <a:r>
              <a:rPr lang="ru-RU" dirty="0"/>
              <a:t> волокна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варіювати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штучних</a:t>
            </a:r>
            <a:r>
              <a:rPr lang="ru-RU" dirty="0"/>
              <a:t> волокон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обмежені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практично </a:t>
            </a:r>
            <a:r>
              <a:rPr lang="ru-RU" dirty="0" err="1"/>
              <a:t>з</a:t>
            </a:r>
            <a:r>
              <a:rPr lang="ru-RU" dirty="0"/>
              <a:t> одного </a:t>
            </a:r>
            <a:r>
              <a:rPr lang="ru-RU" dirty="0" err="1"/>
              <a:t>полімеру</a:t>
            </a:r>
            <a:r>
              <a:rPr lang="ru-RU" dirty="0"/>
              <a:t> (</a:t>
            </a:r>
            <a:r>
              <a:rPr lang="ru-RU" dirty="0" err="1"/>
              <a:t>целюлози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похідних</a:t>
            </a:r>
            <a:r>
              <a:rPr lang="ru-RU" dirty="0"/>
              <a:t>). </a:t>
            </a:r>
            <a:r>
              <a:rPr lang="ru-RU" dirty="0" err="1"/>
              <a:t>Синтетичні</a:t>
            </a:r>
            <a:r>
              <a:rPr lang="ru-RU" dirty="0"/>
              <a:t> волокна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міцністю</a:t>
            </a:r>
            <a:r>
              <a:rPr lang="ru-RU" dirty="0"/>
              <a:t>, </a:t>
            </a:r>
            <a:r>
              <a:rPr lang="ru-RU" dirty="0" err="1"/>
              <a:t>водостійкістю</a:t>
            </a:r>
            <a:r>
              <a:rPr lang="ru-RU" dirty="0"/>
              <a:t>, </a:t>
            </a:r>
            <a:r>
              <a:rPr lang="ru-RU" dirty="0" err="1"/>
              <a:t>зносостійкість</a:t>
            </a:r>
            <a:r>
              <a:rPr lang="ru-RU" dirty="0"/>
              <a:t>, </a:t>
            </a:r>
            <a:r>
              <a:rPr lang="ru-RU" dirty="0" err="1"/>
              <a:t>еластичністю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стійкістю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реагентів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З </a:t>
            </a:r>
            <a:r>
              <a:rPr lang="ru-RU" b="1" dirty="0"/>
              <a:t>1931 року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бутадієновий</a:t>
            </a:r>
            <a:r>
              <a:rPr lang="ru-RU" dirty="0"/>
              <a:t> каучуку, </a:t>
            </a:r>
            <a:r>
              <a:rPr lang="ru-RU" dirty="0" err="1"/>
              <a:t>синтетичних</a:t>
            </a:r>
            <a:r>
              <a:rPr lang="ru-RU" dirty="0"/>
              <a:t> волокон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, а для </a:t>
            </a:r>
            <a:r>
              <a:rPr lang="ru-RU" dirty="0" err="1"/>
              <a:t>виготовлення</a:t>
            </a:r>
            <a:r>
              <a:rPr lang="ru-RU" dirty="0"/>
              <a:t> волокон </a:t>
            </a:r>
            <a:r>
              <a:rPr lang="ru-RU" dirty="0" err="1"/>
              <a:t>використовувалися</a:t>
            </a:r>
            <a:r>
              <a:rPr lang="ru-RU" dirty="0"/>
              <a:t> </a:t>
            </a:r>
            <a:r>
              <a:rPr lang="ru-RU" dirty="0" err="1"/>
              <a:t>єдино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природного </a:t>
            </a:r>
            <a:r>
              <a:rPr lang="ru-RU" dirty="0" err="1"/>
              <a:t>полімеру</a:t>
            </a:r>
            <a:r>
              <a:rPr lang="ru-RU" dirty="0"/>
              <a:t> - </a:t>
            </a:r>
            <a:r>
              <a:rPr lang="ru-RU" dirty="0" err="1"/>
              <a:t>целюлози</a:t>
            </a:r>
            <a:r>
              <a:rPr lang="ru-RU" dirty="0"/>
              <a:t>. 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gendocs.ru/gendocs/docs/6/5590/conv_1/file1_html_m3df39b6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0"/>
            <a:ext cx="7381875" cy="40767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3500438"/>
            <a:ext cx="4572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u="sng" dirty="0" err="1" smtClean="0"/>
              <a:t>Види</a:t>
            </a:r>
            <a:r>
              <a:rPr lang="ru-RU" sz="2000" b="1" u="sng" dirty="0" smtClean="0"/>
              <a:t> </a:t>
            </a:r>
            <a:r>
              <a:rPr lang="ru-RU" sz="2000" b="1" u="sng" dirty="0" smtClean="0"/>
              <a:t>волокон</a:t>
            </a:r>
            <a:endParaRPr lang="ru-RU" sz="2000" b="1" u="sng" dirty="0" smtClean="0"/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Поліакрилонітрильне</a:t>
            </a:r>
            <a:r>
              <a:rPr lang="ru-RU" dirty="0" smtClean="0"/>
              <a:t> волокно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Поліамідне</a:t>
            </a:r>
            <a:r>
              <a:rPr lang="ru-RU" dirty="0" smtClean="0"/>
              <a:t> волокно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Полівінілспиртове</a:t>
            </a:r>
            <a:r>
              <a:rPr lang="ru-RU" dirty="0" smtClean="0"/>
              <a:t> волокно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Полівінілхлоридне</a:t>
            </a:r>
            <a:r>
              <a:rPr lang="ru-RU" dirty="0" smtClean="0"/>
              <a:t> волокно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Поліолефінове</a:t>
            </a:r>
            <a:r>
              <a:rPr lang="ru-RU" dirty="0" smtClean="0"/>
              <a:t> волокно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Поліуретанове</a:t>
            </a:r>
            <a:r>
              <a:rPr lang="ru-RU" dirty="0" smtClean="0"/>
              <a:t> волокно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Поліформальдегідне</a:t>
            </a:r>
            <a:r>
              <a:rPr lang="ru-RU" dirty="0" smtClean="0"/>
              <a:t> волокно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Поліефірне</a:t>
            </a:r>
            <a:r>
              <a:rPr lang="ru-RU" dirty="0" smtClean="0"/>
              <a:t> волокно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Вуглецеві</a:t>
            </a:r>
            <a:r>
              <a:rPr lang="ru-RU" dirty="0" smtClean="0"/>
              <a:t> нитки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Фторволокно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68580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Революційні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настали на початку </a:t>
            </a:r>
            <a:r>
              <a:rPr lang="ru-RU" b="1" dirty="0"/>
              <a:t>60-х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коли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відомої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хімізації</a:t>
            </a:r>
            <a:r>
              <a:rPr lang="ru-RU" dirty="0"/>
              <a:t> народного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почала </a:t>
            </a:r>
            <a:r>
              <a:rPr lang="ru-RU" dirty="0" err="1"/>
              <a:t>освоювати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волокон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полікапроамід</a:t>
            </a:r>
            <a:r>
              <a:rPr lang="ru-RU" dirty="0"/>
              <a:t>, </a:t>
            </a:r>
            <a:r>
              <a:rPr lang="ru-RU" dirty="0" err="1"/>
              <a:t>поліефірів</a:t>
            </a:r>
            <a:r>
              <a:rPr lang="ru-RU" dirty="0"/>
              <a:t>, </a:t>
            </a:r>
            <a:r>
              <a:rPr lang="ru-RU" dirty="0" err="1"/>
              <a:t>поліетилену</a:t>
            </a:r>
            <a:r>
              <a:rPr lang="ru-RU" dirty="0"/>
              <a:t>, </a:t>
            </a:r>
            <a:r>
              <a:rPr lang="ru-RU" dirty="0" err="1"/>
              <a:t>Поліакрилонітрил</a:t>
            </a:r>
            <a:r>
              <a:rPr lang="ru-RU" dirty="0"/>
              <a:t>, </a:t>
            </a:r>
            <a:r>
              <a:rPr lang="ru-RU" dirty="0" err="1"/>
              <a:t>поліпропілену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333685"/>
            <a:ext cx="87154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той час </a:t>
            </a:r>
            <a:r>
              <a:rPr lang="ru-RU" dirty="0" err="1"/>
              <a:t>полімери</a:t>
            </a:r>
            <a:r>
              <a:rPr lang="ru-RU" dirty="0"/>
              <a:t> </a:t>
            </a:r>
            <a:r>
              <a:rPr lang="ru-RU" dirty="0" err="1"/>
              <a:t>вважали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дешевими</a:t>
            </a:r>
            <a:r>
              <a:rPr lang="ru-RU" dirty="0"/>
              <a:t> </a:t>
            </a:r>
            <a:r>
              <a:rPr lang="ru-RU" dirty="0" err="1"/>
              <a:t>замінниками</a:t>
            </a:r>
            <a:r>
              <a:rPr lang="ru-RU" dirty="0"/>
              <a:t> </a:t>
            </a:r>
            <a:r>
              <a:rPr lang="ru-RU" dirty="0" err="1"/>
              <a:t>дефіцитного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сировини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бавовни</a:t>
            </a:r>
            <a:r>
              <a:rPr lang="ru-RU" dirty="0"/>
              <a:t>, </a:t>
            </a:r>
            <a:r>
              <a:rPr lang="ru-RU" dirty="0" err="1"/>
              <a:t>шовку</a:t>
            </a:r>
            <a:r>
              <a:rPr lang="ru-RU" dirty="0"/>
              <a:t>, </a:t>
            </a:r>
            <a:r>
              <a:rPr lang="ru-RU" dirty="0" err="1"/>
              <a:t>вовни</a:t>
            </a:r>
            <a:r>
              <a:rPr lang="ru-RU" dirty="0"/>
              <a:t>. Але </a:t>
            </a:r>
            <a:r>
              <a:rPr lang="ru-RU" dirty="0" err="1"/>
              <a:t>невдовзі</a:t>
            </a:r>
            <a:r>
              <a:rPr lang="ru-RU" dirty="0"/>
              <a:t> </a:t>
            </a:r>
            <a:r>
              <a:rPr lang="ru-RU" dirty="0" err="1"/>
              <a:t>прийшло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полімери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волокна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часом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використовуваних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- вони </a:t>
            </a:r>
            <a:r>
              <a:rPr lang="ru-RU" dirty="0" err="1"/>
              <a:t>легше</a:t>
            </a:r>
            <a:r>
              <a:rPr lang="ru-RU" dirty="0"/>
              <a:t>, </a:t>
            </a:r>
            <a:r>
              <a:rPr lang="ru-RU" dirty="0" err="1"/>
              <a:t>міцніше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жаростійкі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в </a:t>
            </a:r>
            <a:r>
              <a:rPr lang="ru-RU" dirty="0" err="1"/>
              <a:t>агресивних</a:t>
            </a:r>
            <a:r>
              <a:rPr lang="ru-RU" dirty="0"/>
              <a:t> </a:t>
            </a:r>
            <a:r>
              <a:rPr lang="ru-RU" dirty="0" err="1"/>
              <a:t>середовищах</a:t>
            </a:r>
            <a:r>
              <a:rPr lang="ru-RU" dirty="0"/>
              <a:t>. Тому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</a:t>
            </a:r>
            <a:r>
              <a:rPr lang="ru-RU" dirty="0" err="1"/>
              <a:t>хіміки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технологи направили на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високими</a:t>
            </a:r>
            <a:r>
              <a:rPr lang="ru-RU" dirty="0"/>
              <a:t> </a:t>
            </a:r>
            <a:r>
              <a:rPr lang="ru-RU" dirty="0" err="1"/>
              <a:t>експлуатаційними</a:t>
            </a:r>
            <a:r>
              <a:rPr lang="ru-RU" dirty="0"/>
              <a:t> характеристиками,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. І </a:t>
            </a:r>
            <a:r>
              <a:rPr lang="ru-RU" dirty="0" err="1"/>
              <a:t>досягли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, </a:t>
            </a:r>
            <a:r>
              <a:rPr lang="ru-RU" dirty="0" err="1"/>
              <a:t>деколи</a:t>
            </a:r>
            <a:r>
              <a:rPr lang="ru-RU" dirty="0"/>
              <a:t> </a:t>
            </a:r>
            <a:r>
              <a:rPr lang="ru-RU" dirty="0" err="1"/>
              <a:t>перевершують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аналогічної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зарубіжних</a:t>
            </a:r>
            <a:r>
              <a:rPr lang="ru-RU" dirty="0"/>
              <a:t> </a:t>
            </a:r>
            <a:r>
              <a:rPr lang="ru-RU" dirty="0" err="1"/>
              <a:t>фірм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</a:t>
            </a:r>
            <a:r>
              <a:rPr lang="ru-RU" dirty="0"/>
              <a:t>початку </a:t>
            </a:r>
            <a:r>
              <a:rPr lang="ru-RU" b="1" dirty="0"/>
              <a:t>70-х</a:t>
            </a:r>
            <a:r>
              <a:rPr lang="ru-RU" dirty="0"/>
              <a:t> за кордоном </a:t>
            </a:r>
            <a:r>
              <a:rPr lang="ru-RU" dirty="0" err="1"/>
              <a:t>з'явилися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вражають</a:t>
            </a:r>
            <a:r>
              <a:rPr lang="ru-RU" dirty="0"/>
              <a:t> </a:t>
            </a:r>
            <a:r>
              <a:rPr lang="ru-RU" dirty="0" err="1"/>
              <a:t>уяву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міцністю</a:t>
            </a:r>
            <a:r>
              <a:rPr lang="ru-RU" dirty="0"/>
              <a:t> волокна </a:t>
            </a:r>
            <a:r>
              <a:rPr lang="ru-RU" u="sng" dirty="0" err="1"/>
              <a:t>кевлар</a:t>
            </a:r>
            <a:r>
              <a:rPr lang="ru-RU" dirty="0"/>
              <a:t> (США),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- </a:t>
            </a:r>
            <a:r>
              <a:rPr lang="ru-RU" u="sng" dirty="0" err="1"/>
              <a:t>тварон</a:t>
            </a:r>
            <a:r>
              <a:rPr lang="ru-RU" dirty="0"/>
              <a:t> (</a:t>
            </a:r>
            <a:r>
              <a:rPr lang="ru-RU" dirty="0" err="1"/>
              <a:t>Нідерланди</a:t>
            </a:r>
            <a:r>
              <a:rPr lang="ru-RU" dirty="0"/>
              <a:t>), </a:t>
            </a:r>
            <a:r>
              <a:rPr lang="ru-RU" u="sng" dirty="0" err="1"/>
              <a:t>технора</a:t>
            </a:r>
            <a:r>
              <a:rPr lang="ru-RU" dirty="0"/>
              <a:t> (</a:t>
            </a:r>
            <a:r>
              <a:rPr lang="ru-RU" dirty="0" err="1"/>
              <a:t>Японія</a:t>
            </a:r>
            <a:r>
              <a:rPr lang="ru-RU" dirty="0"/>
              <a:t>) та </a:t>
            </a:r>
            <a:r>
              <a:rPr lang="ru-RU" dirty="0" err="1"/>
              <a:t>інші</a:t>
            </a:r>
            <a:r>
              <a:rPr lang="ru-RU" dirty="0"/>
              <a:t>, </a:t>
            </a:r>
            <a:r>
              <a:rPr lang="ru-RU" dirty="0" err="1"/>
              <a:t>виготовлені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 ароматичного ряду,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збірна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арамідов</a:t>
            </a:r>
            <a:r>
              <a:rPr lang="ru-RU" dirty="0"/>
              <a:t>. На </a:t>
            </a:r>
            <a:r>
              <a:rPr lang="ru-RU" dirty="0" err="1"/>
              <a:t>основі</a:t>
            </a:r>
            <a:r>
              <a:rPr lang="ru-RU" dirty="0"/>
              <a:t> таких волокон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композиційні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стали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відповідальних</a:t>
            </a:r>
            <a:r>
              <a:rPr lang="ru-RU" dirty="0"/>
              <a:t> деталей </a:t>
            </a:r>
            <a:r>
              <a:rPr lang="ru-RU" dirty="0" err="1"/>
              <a:t>літаків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ракет, а </a:t>
            </a:r>
            <a:r>
              <a:rPr lang="ru-RU" dirty="0" err="1"/>
              <a:t>також</a:t>
            </a:r>
            <a:r>
              <a:rPr lang="ru-RU" dirty="0"/>
              <a:t> шинного корду, </a:t>
            </a:r>
            <a:r>
              <a:rPr lang="ru-RU" dirty="0" err="1"/>
              <a:t>бронежилетів</a:t>
            </a:r>
            <a:r>
              <a:rPr lang="ru-RU" dirty="0"/>
              <a:t>, </a:t>
            </a:r>
            <a:r>
              <a:rPr lang="ru-RU" dirty="0" err="1"/>
              <a:t>вогнезахисною</a:t>
            </a:r>
            <a:r>
              <a:rPr lang="ru-RU" dirty="0"/>
              <a:t> </a:t>
            </a:r>
            <a:r>
              <a:rPr lang="ru-RU" dirty="0" err="1"/>
              <a:t>одягу</a:t>
            </a:r>
            <a:r>
              <a:rPr lang="ru-RU" dirty="0"/>
              <a:t>, </a:t>
            </a:r>
            <a:r>
              <a:rPr lang="ru-RU" dirty="0" err="1"/>
              <a:t>канатів</a:t>
            </a:r>
            <a:r>
              <a:rPr lang="ru-RU" dirty="0"/>
              <a:t>, </a:t>
            </a:r>
            <a:r>
              <a:rPr lang="ru-RU" dirty="0" err="1"/>
              <a:t>привідних</a:t>
            </a:r>
            <a:r>
              <a:rPr lang="ru-RU" dirty="0"/>
              <a:t> </a:t>
            </a:r>
            <a:r>
              <a:rPr lang="ru-RU" dirty="0" err="1"/>
              <a:t>ременів</a:t>
            </a:r>
            <a:r>
              <a:rPr lang="ru-RU" dirty="0"/>
              <a:t>, </a:t>
            </a:r>
            <a:r>
              <a:rPr lang="ru-RU" dirty="0" err="1"/>
              <a:t>транспортерних</a:t>
            </a:r>
            <a:r>
              <a:rPr lang="ru-RU" dirty="0"/>
              <a:t> </a:t>
            </a:r>
            <a:r>
              <a:rPr lang="ru-RU" dirty="0" err="1"/>
              <a:t>стрічок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безлічі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266" name="Picture 2" descr="http://t3.gstatic.com/images?q=tbn:ANd9GcSeBVw4k78Xudnu8hHO7S6KeoEoHFcFB8bOre3UnI6Y6Yfl6gVkI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5" y="0"/>
            <a:ext cx="2214546" cy="2357430"/>
          </a:xfrm>
          <a:prstGeom prst="rect">
            <a:avLst/>
          </a:prstGeom>
          <a:noFill/>
        </p:spPr>
      </p:pic>
      <p:sp>
        <p:nvSpPr>
          <p:cNvPr id="11268" name="AutoShape 4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6437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Ці</a:t>
            </a:r>
            <a:r>
              <a:rPr lang="ru-RU" dirty="0"/>
              <a:t> волокна широко </a:t>
            </a:r>
            <a:r>
              <a:rPr lang="ru-RU" dirty="0" err="1"/>
              <a:t>рекламувалися</a:t>
            </a:r>
            <a:r>
              <a:rPr lang="ru-RU" dirty="0"/>
              <a:t> у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пресі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вузькому</a:t>
            </a:r>
            <a:r>
              <a:rPr lang="ru-RU" dirty="0"/>
              <a:t> колу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ті</a:t>
            </a:r>
            <a:r>
              <a:rPr lang="ru-RU" dirty="0"/>
              <a:t> ж роки </a:t>
            </a:r>
            <a:r>
              <a:rPr lang="ru-RU" dirty="0" err="1"/>
              <a:t>російські</a:t>
            </a:r>
            <a:r>
              <a:rPr lang="ru-RU" dirty="0"/>
              <a:t> </a:t>
            </a:r>
            <a:r>
              <a:rPr lang="ru-RU" dirty="0" err="1"/>
              <a:t>хіміки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технологи </a:t>
            </a:r>
            <a:r>
              <a:rPr lang="ru-RU" dirty="0" err="1"/>
              <a:t>самостійно</a:t>
            </a:r>
            <a:r>
              <a:rPr lang="ru-RU" dirty="0"/>
              <a:t> створили </a:t>
            </a:r>
            <a:r>
              <a:rPr lang="ru-RU" dirty="0" err="1"/>
              <a:t>арамідне</a:t>
            </a:r>
            <a:r>
              <a:rPr lang="ru-RU" dirty="0"/>
              <a:t> волокно </a:t>
            </a:r>
            <a:r>
              <a:rPr lang="ru-RU" dirty="0" err="1"/>
              <a:t>терлон</a:t>
            </a:r>
            <a:r>
              <a:rPr lang="ru-RU" dirty="0"/>
              <a:t>, не </a:t>
            </a:r>
            <a:r>
              <a:rPr lang="ru-RU" dirty="0" err="1"/>
              <a:t>поступається</a:t>
            </a:r>
            <a:r>
              <a:rPr lang="ru-RU" dirty="0"/>
              <a:t> за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закордонним</a:t>
            </a:r>
            <a:r>
              <a:rPr lang="ru-RU" dirty="0"/>
              <a:t> аналогам. А </a:t>
            </a:r>
            <a:r>
              <a:rPr lang="ru-RU" dirty="0" err="1"/>
              <a:t>потім</a:t>
            </a:r>
            <a:r>
              <a:rPr lang="ru-RU" dirty="0"/>
              <a:t> тут же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волокон СВМ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армос</a:t>
            </a:r>
            <a:r>
              <a:rPr lang="ru-RU" dirty="0"/>
              <a:t>, </a:t>
            </a:r>
            <a:r>
              <a:rPr lang="ru-RU" dirty="0" err="1"/>
              <a:t>міцність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 </a:t>
            </a:r>
            <a:r>
              <a:rPr lang="ru-RU" dirty="0" err="1"/>
              <a:t>кевлара</a:t>
            </a:r>
            <a:r>
              <a:rPr lang="ru-RU" dirty="0"/>
              <a:t> в </a:t>
            </a:r>
            <a:r>
              <a:rPr lang="ru-RU" dirty="0" err="1"/>
              <a:t>півтора</a:t>
            </a:r>
            <a:r>
              <a:rPr lang="ru-RU" dirty="0"/>
              <a:t> рази, а </a:t>
            </a:r>
            <a:r>
              <a:rPr lang="ru-RU" dirty="0" err="1"/>
              <a:t>питома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, </a:t>
            </a:r>
            <a:r>
              <a:rPr lang="ru-RU" dirty="0" err="1"/>
              <a:t>віднесена</a:t>
            </a:r>
            <a:r>
              <a:rPr lang="ru-RU" dirty="0"/>
              <a:t> до </a:t>
            </a:r>
            <a:r>
              <a:rPr lang="ru-RU" dirty="0" err="1"/>
              <a:t>одиниці</a:t>
            </a:r>
            <a:r>
              <a:rPr lang="ru-RU" dirty="0"/>
              <a:t> ваги) </a:t>
            </a:r>
            <a:r>
              <a:rPr lang="ru-RU" dirty="0" err="1"/>
              <a:t>перевершує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 </a:t>
            </a:r>
            <a:r>
              <a:rPr lang="ru-RU" dirty="0" err="1"/>
              <a:t>високолегованої</a:t>
            </a:r>
            <a:r>
              <a:rPr lang="ru-RU" dirty="0"/>
              <a:t> стали в 10-13 </a:t>
            </a:r>
            <a:r>
              <a:rPr lang="ru-RU" dirty="0" err="1"/>
              <a:t>разів</a:t>
            </a:r>
            <a:r>
              <a:rPr lang="ru-RU" dirty="0"/>
              <a:t>! І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 </a:t>
            </a:r>
            <a:r>
              <a:rPr lang="ru-RU" dirty="0" err="1"/>
              <a:t>сталі</a:t>
            </a:r>
            <a:r>
              <a:rPr lang="ru-RU" dirty="0"/>
              <a:t> на </a:t>
            </a:r>
            <a:r>
              <a:rPr lang="ru-RU" dirty="0" err="1"/>
              <a:t>розрив</a:t>
            </a:r>
            <a:r>
              <a:rPr lang="ru-RU" dirty="0"/>
              <a:t> становить 160-220 кг/мм2, то зараз активно </a:t>
            </a:r>
            <a:r>
              <a:rPr lang="ru-RU" dirty="0" err="1"/>
              <a:t>ведуться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полімерного</a:t>
            </a:r>
            <a:r>
              <a:rPr lang="ru-RU" dirty="0"/>
              <a:t> волокна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міцністю</a:t>
            </a:r>
            <a:r>
              <a:rPr lang="ru-RU" dirty="0"/>
              <a:t> до 600 кг/мм2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357562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І</a:t>
            </a:r>
            <a:r>
              <a:rPr lang="ru-RU" dirty="0" err="1" smtClean="0"/>
              <a:t>нший</a:t>
            </a:r>
            <a:r>
              <a:rPr lang="ru-RU" dirty="0" smtClean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, </a:t>
            </a:r>
            <a:r>
              <a:rPr lang="ru-RU" dirty="0" err="1"/>
              <a:t>придатних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високоміцних</a:t>
            </a:r>
            <a:r>
              <a:rPr lang="ru-RU" dirty="0"/>
              <a:t> волокон - </a:t>
            </a:r>
            <a:r>
              <a:rPr lang="ru-RU" dirty="0" err="1"/>
              <a:t>рідкокристалічні</a:t>
            </a:r>
            <a:r>
              <a:rPr lang="ru-RU" dirty="0"/>
              <a:t> </a:t>
            </a:r>
            <a:r>
              <a:rPr lang="ru-RU" dirty="0" err="1"/>
              <a:t>ароматичні</a:t>
            </a:r>
            <a:r>
              <a:rPr lang="ru-RU" dirty="0"/>
              <a:t> </a:t>
            </a:r>
            <a:r>
              <a:rPr lang="ru-RU" dirty="0" err="1"/>
              <a:t>поліефіри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полімери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кристалів</a:t>
            </a:r>
            <a:r>
              <a:rPr lang="ru-RU" dirty="0"/>
              <a:t> в </a:t>
            </a:r>
            <a:r>
              <a:rPr lang="ru-RU" dirty="0" err="1"/>
              <a:t>рідкому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. Волокна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властиві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> </a:t>
            </a:r>
            <a:r>
              <a:rPr lang="ru-RU" dirty="0" err="1"/>
              <a:t>арамідних</a:t>
            </a:r>
            <a:r>
              <a:rPr lang="ru-RU" dirty="0"/>
              <a:t> волокон,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радіаційна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до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неорганічних</a:t>
            </a:r>
            <a:r>
              <a:rPr lang="ru-RU" dirty="0"/>
              <a:t> кислот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розчинників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ідеальний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для </a:t>
            </a:r>
            <a:r>
              <a:rPr lang="ru-RU" dirty="0" err="1"/>
              <a:t>армування</a:t>
            </a:r>
            <a:r>
              <a:rPr lang="ru-RU" dirty="0"/>
              <a:t> </a:t>
            </a:r>
            <a:r>
              <a:rPr lang="ru-RU" dirty="0" err="1"/>
              <a:t>гуми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високонаповнених</a:t>
            </a:r>
            <a:r>
              <a:rPr lang="ru-RU" dirty="0"/>
              <a:t> </a:t>
            </a:r>
            <a:r>
              <a:rPr lang="ru-RU" dirty="0" err="1"/>
              <a:t>композитів</a:t>
            </a:r>
            <a:r>
              <a:rPr lang="ru-RU" dirty="0"/>
              <a:t>;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зразки</a:t>
            </a:r>
            <a:r>
              <a:rPr lang="ru-RU" dirty="0"/>
              <a:t> </a:t>
            </a:r>
            <a:r>
              <a:rPr lang="ru-RU" dirty="0" err="1"/>
              <a:t>світловодів</a:t>
            </a:r>
            <a:r>
              <a:rPr lang="ru-RU" dirty="0"/>
              <a:t>,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вищому</a:t>
            </a:r>
            <a:r>
              <a:rPr lang="ru-RU" dirty="0"/>
              <a:t>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рівню</a:t>
            </a:r>
            <a:r>
              <a:rPr lang="ru-RU" dirty="0"/>
              <a:t>. А </a:t>
            </a:r>
            <a:r>
              <a:rPr lang="ru-RU" dirty="0" err="1"/>
              <a:t>найближче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- </a:t>
            </a:r>
            <a:r>
              <a:rPr lang="ru-RU" dirty="0" err="1"/>
              <a:t>створення</a:t>
            </a:r>
            <a:r>
              <a:rPr lang="ru-RU" dirty="0"/>
              <a:t> так </a:t>
            </a:r>
            <a:r>
              <a:rPr lang="ru-RU" dirty="0" err="1"/>
              <a:t>званих</a:t>
            </a:r>
            <a:r>
              <a:rPr lang="ru-RU" dirty="0"/>
              <a:t> </a:t>
            </a:r>
            <a:r>
              <a:rPr lang="ru-RU" dirty="0" err="1"/>
              <a:t>молекулярних</a:t>
            </a:r>
            <a:r>
              <a:rPr lang="ru-RU" dirty="0"/>
              <a:t> </a:t>
            </a:r>
            <a:r>
              <a:rPr lang="ru-RU" dirty="0" err="1"/>
              <a:t>композитів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композиційних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армуючим</a:t>
            </a:r>
            <a:r>
              <a:rPr lang="ru-RU" dirty="0"/>
              <a:t> компонентами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рідкокристалічних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. </a:t>
            </a:r>
          </a:p>
        </p:txBody>
      </p:sp>
      <p:sp>
        <p:nvSpPr>
          <p:cNvPr id="10242" name="AutoShape 2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AutoShape 8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0" name="AutoShape 10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2" name="AutoShape 12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4" name="AutoShape 14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6" name="AutoShape 2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 descr="загруженное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142852"/>
            <a:ext cx="2500330" cy="2500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274" name="AutoShape 10" descr="data:image/jpeg;base64,/9j/4AAQSkZJRgABAQAAAQABAAD/2wCEAAkGBhQSERQUExQVFRUVFxcXFhcXFhcXFBYYFxQVFRQVFxcYHCYeGB0jGhQUHy8gIycpLCwsFR4xNTAqNSYrLCkBCQoKDgwOGg8PGiklHx8sKSkpKSksLCksKSksLCwsKSwuLCwsLSwsKSwpLCkpLCwsLCwpKSksKSwsLCkpKSwpLP/AABEIAM0A9gMBIgACEQEDEQH/xAAcAAABBQEBAQAAAAAAAAAAAAAEAAEDBQYCBwj/xABBEAABAwEFBAcFBgUDBQEAAAABAAIDEQQFEiExQVFhcQYTIjKBkbFCocHR8AcjUmKS4RQzcoKyFaLxU2NzwtJD/8QAGwEAAgMBAQEAAAAAAAAAAAAAAAECAwQFBgf/xAAsEQACAgEEAQIGAwADAQAAAAAAAQIRAwQSITFBE1EFImFxkaEygbEz0eEU/9oADAMBAAIRAxEAPwD2VJKqSuGOmqkkgBVTpkkAPVMklVACSqkmQA9UqpkkAPVKqSSYCqlVJJIQkkqqtvS/ooB2jU/hGvjuQWY8csj2wVsslXXh0ghhBxvFRsGZ/ZecdJPtFe6rWGg3DT5lYG8r8e+tXE8NiqlkS6Ozh+FJLdmf9I9SvH7XY2OoyOo3k19KDyqlYPtficfvI6cQfgfmvFZJXk50XLJXBVerI1f/AC6frYfSt39MbLN3ZADudkVcskBFQQRvGi+WoryI2kLR3J08nhIwvJG6v0FNZvczZPhuOX/HKvoz6DSWDuD7UopaCYYTvGnlsW1sttZIKscHDgVcpJ9HKzabJh/kv78E6SZKqkZx0qpqpqoA6SXNUkAdJVXKeqAHTrmqeqAHSTVSQA6ZJM94GpSbSVsB1BaLWG81V3t0rigBqQSsTb/tMBPZA8vmuVqNeq24uWXQxN9mxtN7PBIrkpLFe5qA7MFedxfaA8ntNaRyHqKFai6r2ZO2rDmNWnUct4XGWbLCW62aHBUbgFQWm1Bmqjs9pHVBx2D3hVlrm2nau3q9b6eNbO3+jLCFsmk6QAHRSQX+xxocllrfaKFU15WsjAQcySPECoXLxazO5pbjbj08Zui/6YfaAyCrIzV211dOXzXlV6dMOtJFanh8130iux0rXPaa61z3ZA+5ZeGHCBTU7d3Fd6cpeTuQxLT1CC+78sLntpd8tvjuQjpRWhOe4J2trkNNpXUY/AMvxHb81UKUpSOANzSfBNn/ANM+5TUP4h5LgsfscD4UQRafi/0Nh8Oa5MfhxCRtbm99pHopWTtOiATjLizmK1ubx9xV9c/TGWEjA8imyqpHsG3zCifZ9oz5aoTronulH6o9n6PfaqHUbMPHb8it5YL3imFY3g8K5r5ajtRGhB5q3u3pRJC4Fry0jjkro5WuzFl0uDNyvlf6PppJeb9EvtVbIWx2jInIP+a9HjkDgCCCDmCNCFfGSl0cfPp54XUvyKidJOpGcZPRSCIpxAUtyAionolJltquOsT7A7SUfXKo6Q3+IWGneVOfNHDDdIlGLk6RPe1/MgbUnNec9I/tH1AdTcBmT4BZG/ekstplLI6mp1G7nsauYrtihGKZ1Xbhpy3lcDNknld5H31FGqEVHoGt98vkBfJVrRsrmefyQdilxg4/a9wV/G6OQZWRz2/+JxCTrHZHnBR8D+FcubH7ORUVOKVU0T5sqWR00di4HVW1w3u6J4c06FVluuKWAh1Q+MnKRvd5H8J5pA0eOIr4jVKcVJe40z1Y324mIDuSuHgairVb2t2SxXRi1hwa12xzXN4EHX63lau87VRh5Lnzb8irkzV8Wj62KivG8soW7esbTlShUl4W+oKoGvxWmAfnB8gT8Fr0kLmjfijSL6Z1I5ODXf8AsvPrbXBlkclvLe8EuZWmMEV5gj1IWKvGEsqHChFAR4hehn4OrnW6JH1XdZspU8UnuDhmSG1oKZeakaO2DsLcvP8AcIZjKxlu0H0KrM744+/6JG2Zh/5K5NkIzaa8NqGD3NFdQibDaCc0yMZQk9tUzplprquXWZh07J4fJTTwB2Y1VbJI0GhqChCyvb/NIODi0a4gPPySc3LGzxHxXFiYdT3d67uepcRTs1zOym5A1K6XuR2uytIx05/NDOIDaCqNsU4LizUZhA2qAsfhOwpooyUlviu+CazSFtM17D9lXTMucLNIScX8snYQKlviK+I4ryOGGq2/2eXWRbYDtDq8gASVKDd8FksW7C1Lqj3hJRlyS2HmLC+vArvUMk5/ZKiXVhJJIYPVdx8UVgaBWiHdknuAGttpEbS4rx/pxe75CGNPakJA4N2nxW76Y3nhYeDXOPJoqvJbstBkL7RJuNODRsXndTmebI5eI9fc1440vuTQQiECOMYpXZknZ+Zx2DgiYY2RGtOsk2udnTlsAUVjBDS89+XP+luweAQE1nmtFRCWsjbkZHkjEdtNrvBZktz7+7LekWNov91cOMk/hZU08skQbxbIeptIxZAtdo9vFrtQRu0KHu64nRxYWSxl+pOYxHiXUVJeFjtEc2ORppSlR8k4QhJtRfQm67NG2R9kNHnrbPJkHHT+l42FRXpdILOshzaM6bW8OXopLpvJrmljwHxuFHA6EfPiuHQusjwQS+zvNGuOZafwP+e1QV39f9GR3HeVCNhB8t69AberXw5gHWvkvOL1sOA9bH3TqFa3BfOhB01B+X1sVeSG5bkSXPAr6wHJow0+GzgszdU9bdHXZi/xK3dstUM4LXsAOwjI867VgpIOot7QTVpDqHmCtmgacqNWOfMV9UW95zEucN2Y+PuXEljba4sJ/mAUB38D8Chr0mzDhXP/AIIUdmteFwI09F2E+eTspp/Kyr6lzascO2w6beKi6kk449urdM94WyvC5xaWh7HAStGWwOy7rvmsnPDR5DqxSDvAjI/XBEo0VzhXDIXxNcCO6dxUf8I9ugBHA/NWAa6lDgfzyPvTth/7Q/UPmoieJN2BsY/bQcz8lLFY9objO+lG+ZRbWuGjI2+IPzSkY496Ro5VJ8K0CdEvTS75I3wNaKyEH8o7v7qGR75co20bv0aOW9TUiZn3zvd8tFBab32DyCCM6rl1/o0FlZZwXOdidw0Crny9Y1xOtaqK0PfIaAGnHIKbqsLcIqXHdmmzBv3XGKqK/bDbmOJwXr32aXf23y07rcI5uz9F5dcNzvBBe01PdZ7RrwXv/RO4zZrKxrh2ndt/AnZ4CgVuNchqcvp6ba+5cFtUpLpzgmV554761O6m9Oyy8fJTOszPopuSAjaKiu5B2qfKiktDgG0Gu9V1ocsmrnsxP6l0cfFszPShuJwadHNLT/dkvN2WfDA2Pa5wYeVe17gV6Xf5zYfrVeezd+PcHv8AcH0Xmk3uf5NS6Fa24jhGVaMB3DVxHh6JrfahFGSBUNo1jRtP16JoX/fM3F0nns91V1aaAsJ7vbHDF2ae6qa7SZIAu6+Gymh7DuGRVuy8XMGGQBzeWX7FR/wcMmoodjhqPEKRthkb3XsePzZFEnF9Khc+SM3VFJ2oXiN/4Sewfl71LZ7W6OsNoZRr8qHNrhvaVwbK86xtrva7NT5kCKQEtdkA7vNOwgpbvcKAj9w7q3HFE/uOP+LuIqq98RgnbTuPOR+toR3VY43xPNcObTt4Hns8UIcT7O4OzdHmDyzr4hWxf/v/AGJl88BzaHJzc2ngdQsr0rGEsfta7PktDapKdW4bQPe0FZzpNLiiO8EeqnprWRMsviwV1sxZb8wuGT0yVTZ5jSm5GCSq7TR0cebcrLqx3m6PQqxmvaOcASihGjhQn+nNZmKXYpS9NNmyOa0XjrdZ2kBsLSNpcM/d8KIme745G1iYA4Z4a0DuAJORWYidnVWVmvRzTUEj0TUvctjkT7O7ZCYv5kGEbyCR5g0QwvGMaRs8q+q0lk6R7HVOVTpTyRZttnkycxjt9Wj18VLan0ydX1Rj22qE96FnhUfFExzwjuxM8q+qvZui9ll7pdGdzTUeRVVbehsrATGetH5T2v0n4J7Wil7o87UR/wAU06Qs8gi7I2Rxo3C0flAHoFn2Mcw9vEKGhBGYXpf2cxWcuD5Hgkd1py8c8kR5ZU8rUXKui96HdDmw/fTdqT2a+zx5+i31kcHtpuUAfGQKVAQ8VpDZDhPZO1XVwefzOWduTuwt9loc9EkVDOHDYkldGErLVayRr4IRs1VaugL2nshu4bfFRPu4uOgGWzaVO0bMU4RVMAfPs8ELa36oyeyFhzp81T3jaMLua5WtybvkLG1LiJXX0Ksadx8dKrzy9x1bia9ybPk4kfEL0S1vrEeBHkcvivP7yjD5p43e0AfNoz86+S4yVT5AhtAzBGoo8caZOHkinMDwa5skGY2A/WarLunxNwOyew5HkjYJyyoIq06t3cRwRJNOvYkuRrHYY8IGbXAUNDmDxCLjsLx3ZW04gg+5cOjY8Va4HnkR4hcGyvGlfc4e6ii5WAWLGfblHgK+pTSSxx5gFzh7TvgNAgXRSHf+k/NN/DH2jpvIy8BkPFKvdgSWN2bnO/CK864j7h70LZWEwvaNXnC3xGH5+SU0uLsM09p3qi7IwggjZkwcSO8fD5qfQjq2MALGDSNufgKLIdIZ+xTe5ae9LQImEVq52p48OACwl82mrg3dqtmjxuUkyM5UqBonIhslEEERG+q7DRPFOuA1r65qZk1VXtdRTB9UjbDKFtfRSNegusT9YnRZ6weyRTttB+tFXNlUrZUtpdHOW0F4luf/AArexX4/ILLB6lbKmrRpjmNfetoZLA/rGDE0Va7bXQZ7Vn7uvPBkELbre5sQb/1P8R+/oq+OdTbfZVLOt/B6Pc/TB7KDEabtR5Fba5OkEczgHnDXKuyvwXhsVpO9XV13k4OFCmpBOGPKvZ+6PepAYzTUbEkFc97UiYJMzhbz0GSSts4EsbTpxv6l8ZCNXNC4kvSNozdXlmqZ6hc2qjJDWlT7YVb7bjflpTJZ6/h2cQ2IueehB5+5CWq1scHAuFDxG1eem3JuyePG0/lRTwW4OaRw9yp5o2vdheaOb3H02fhO8fQStLSxxLXDI5ZqtvG2Z12H3FZ5RcjoS0z7oBv24XxOMrWlwJriacq/WxKyT9bGHGocNd4O364o6w36WZVqDsOYpyRH8JBI7FGeqedQBVjubdR4eSTk6qX5MMsUoMzAvb7zAYy52ws1/bzR0ssgjc4YmuGgfQ14ZZ8Ec+4y2QvDe0RQlnaYR4ZtKZt2ur3Hk8nH/KgCcpw4pFavyBQzzEDEW13NFaea6dATTE4ngNfIK0Zdb/aIYOefiUsUMeXfccgNASdlNT71Ddb+VfgZDZbvqNAB7h/UdvJEvOEfdip0L3ZN30Ckva3iBox0LtjfZbuy9orL2y+ZJNpp9eAXRw6Bv5sr/opll9h7dGzFV78Z50b4IV1lspJqwHjid80fBdLWRiSWoLu6wZuO4n5JhYsfdY/3H3arqRgo8JFO5sr3XPZnUoHNO9rqjyKgm6IOOcUjXfld2XfIq1N100AceHZcPBQPYQaYi07nj6KmCk0Z212OSE4ZWFp46HkdCoAdy2lnt2jJmgtOxwqDyJ+uSqb76LFlZITiZqW6uby/EPeEtvsaI5vDKMSJxJmoA5O1yRYsgUHLsTIIvTsJJoKk7ggs9ZIsWWgIyzDEaBDWO4ZHZuOEe9aXo/cbMYq3Ew1BrU12HMafstGPHKRlyfEseP6mXvC3iR+EGob2W8ePiVLZ7lmOdABxNFtrN0ejjNeohbrniz/yqi3WCJ3eLRyf8wtC0vNyZzcvxaT/AIoxUVyTfl8/2Wk6L3AeuaZXR4BnTECSRoKK2j6PROybIR/cx3xChtHQ+ZubHNeOPZPvy96sWlgVx+M6iPVG+ZLUZZ8s/RJee2I2iEnGHtyoNaeBGqdQemV9mqPxeTXMF+T1SWYNFTQBZm+emscWTaE/Wg2qiv6/XyVGKgGp2NGwAbTwWPmtwqRGC5x9o5n64BcbLqW+IntsGgjFbsnP0Lq39JpJiey539Ro3yyCBkvV4GcjWjcBVANsE78yCOJy9UjdTG5vkb4do/JY/udJcKoo7lvj/uOPg0IOe0B47w8QAfcV24Qj2pDywj4LgxRH2nDm0H0omkiE9zXNAfXOZxG4/NGQXpxodyHks5HdIcPrYc0K4DbkhwjLs5WXT1/E0MV9uG1dv6Sv3nzKzRqNConWh20KC00WcvPFw7RcWu/3HQrRdDLAcJtc2eoiB2bC/nsCx9zXe60TNjGhOfLavVb0jbDCGNoGtFAKbhv8F0NNgjHmjm5Z+DHyNFotMhfmGNqAdC7aPdTwT2S/z1ebW5bMI8qAKz6N2AiRrzSj4nE1GerSMv7ih4rA2OW0zEAtjdSNu5zgCXU8aDxWqmUAN4TvLsTgXSHJrBmR4D4cdyPuaySQsLi2sjtle6N2uuSurHZ2xMe8gF7WgvJ35uDa8PjVAWu10kwYMb6BziS7CNa5VAArlU60qpVXIXYDabycD95FTiW/EJ2mOTR2X4X0c3w4omW2NAcCXNORGeIEcjUEckJbLpBALeyTpTJpJ0y2HgfAqIDOunYBVh9kn/B2315odzXw9phL4xr+NtPxN4b1NZ7a+M4JAaaU2HiK/wDPNWk7KloNanJrxs/K4fVdm5SSsVmUvS4Y7SDJDRshzpo13PceKyE1mewlrmuaRqCF6BI1hkLf5UoOY9hx4jZXeN6kvi6TLAXltJI8udKEjjkaj90ttj3tIwVhu6SV1ACBtJC1tluxsDaAVedp9SdgV9d9yiKHFTQa8aVJ81DY7sL3VO3tHl7LfcStEcO05ubVOfHgEs9m9qQ5eVeQVnY7TGwUihJ5af7R8UdddjZJLRza0GVe6NjajeaIswSFta4NaNbRtANSStcYtHPlKyudekgGUBH9p+aiff7wc4h+n9105r6EtkdxzLgOYFCg47Q5wcyar2nuvZmW8q5hNtkVQWy+4j/MhaOIBaVaWB8b84JXMP4XHs+YKzstrZGWtbE8jaSCfrwRFnbG89l2E8cj5geoUotilRq23lJH2ZWV4gHPxb8UyAstsmjABwvbsxUy5GtD4HwTKZXbMvfT88OgAxO41zXUEHVRtoAHvz/pBzp5U8SuL8br/bnwDgCrCYAuDtjQT/ivHn3DyUeB84ODFWuRcaim87ApBdscferM/bsY3n+/kriKINiaBtGJ1Mi4kEgfDwUHUxuYC51B+FlBThXekDXllNNbCMmsZlsAFUKL3BNCxpO7CKo2Wx2Wpwl7TvDq+4hN/psZBPW6/lFTwJqnwUve+gKS1MdqwD+nVQ2iDYf3V1ZrG1xxCgjZt3nZz+t6q7bLikdTYCT8PRCK8keOQLDs8uIUUjMkTJHlyd8lw9v14KafJjy41KLTNr9nt1hsZldq49nkrLpPbvuX8Gn3j9lLdAFnssbCMwwE8zn8QqS/rYHNcDXtNIy0zBC6q+WNHkZ8yZqGNDHQgCv3ZZ5tafQKgvsFolGn3sTnbci5gPBXEVoxRwSDT7up1pjaGH1Qd6DFaHRnMSxU8QXA+IJHkrGVBkkFWWhhpRx9WgA/7VU2yz9dC5zcjKwNJ0o5pLm57BWoRlnt9CyR+hGCTZRwq0f7gf1J4LOQ54b95E8lzQ05trm6o4GpHgk1YFC27nTNArgLKgE6GgGu7StUrLbiOw4GoNCDw2cVfuszq0zrqTse3IV5jbtUHSS4vuuujHaYO0KatHqQoODHYPFA19Gk1BFaE1IIzNDtCtrLYgyE51oa7zkcifBCXDc8kf3k9GlzQGNJzAObidxNAKc1ZxtDIXE7hU5HfX1PkpxQmUF6dFjaZeuicGuDGmlOy7UgHdlkrieDDE7EACWGu2hpT/2UdjvDqzCxx7T49NSSMwPKi6j71oNagYKce84/4hSSVkX0Wn8FWzvaBU4Xeh+NELd+ATPiORwMPg4OFVYxW0Nwu9lwBHiK0Xdou9kh62NoLwBkCA4gZ0r4nmuikeebKe1skgaCBk09sDXg7iDv4ru67e20Mcwmhq9utDQu0rs2EFGtMjhUxyBw0IFHYdCM8jyPFDSXDJiL99CCG4XA7cTRkQp0iq34K6fo2yBwLZZGYtMVHNr7jVcOurEal0TzvBcxx8qo994uA6u0RFzd9CW82uGnmEo2WMjV7OTz8QjaDmV1ouRxHZPh1p/+UG+5H7RWm0EE+BbmPJaD/TrKf/2fyxNPqFNZ7us1eyXyHdUn/EJbA3mdslomjJDe0KVodRxodduadbSKzgd2IDnSvnqkmB57ecQc3MVGbTTZUZHzAKBsNvJGF2Tm5EHbsz+fAI6GYSR00cRTxH7qpveyOA6ylHCgd6Z+nlvXjj7e35JjaHMqR2m6EHVvAhIPbIOyMVdRpIeWx31kq2O2YqVJDho4a8j+Ie/0TStJBypIMxTR/wC6QnPgnstjbE51YzINQXVqODhsKI/1BughH6K/BCQXvKBR7HH+oGvmpTeNfYd+sj3FNkIOKVRJn2uRzcOERtG8YWjw2qvZA1gf2sbnamlABw2qYvDtgHN1fSqdkbSaDE8j2Wig8TmaIsUo7nZAbGWNeXe3QNFc0ZdV3B8zAaYcWJ39Lak/AeKldY88chAI/S3gN7vRXHRyx42yENqTha0HY3Uk88j5K7Ct00Y9a/Rwyl+P7B7zvGrjQ86V2GtFVTTAgg57lr3dFm0rI4DkCVT3hdkDQS14J3aLoOLPGWG9DrZ1llMOpYXNPAVxMI8CQrCWzGZrXkDHETzOx7a8hUchvWB6OXr1NrcK0a+gP9QzBXpsEoqH1ADhU88hn7v0jerYu0QZQSWfGZYzUBwEjeNcnU5Ftf7ll7Ner43kE0cw0OedQdm5bK8oyC5wB+5dU0qcUb9SN9Mj/ad6z8XRtrrY6V3ahLBIBWmN2Qwk7BtKTT8BZpOjt+PnqZG1Y3V5G3TI78/FWc5Jr1TgaZFprTyFSORyWUkvSeQiNkJYxuQo0MYM66nI6DfolabE9z2yG0MioAHYSXOyOwN20yTTBo0Rgke8GQhx2NHqTkntrAS2FpzHakJ0DcyfdX6CrXdIxGBHDjkkdlVxrI46ZbGhWl1XZhyeQ5zhildnQDXAOGzkCdqkhFVb7GOujtElQ4uwx0yDQQRUg7SNBupvU0Mv3doeTlUDgTgpQcO0fAIm97A60zxtBIjiONzwN+jGjee16qq6WW1rY3CPJrQctld/Enf9E6F4OOi3SEPgEcns5DkO7nsp8FZvtksJLm9tmoc3UcSBmOei88uWXILT2S9HNpnktUMnHJx8uL5rRrbD0ubIAHgGvH46KzZIx+bJHNPPL5e9YZ5ikNXNwu/E00d47/Gq46iVv8qXENmLI+bfkrVMzvH7m2mmkZmZMvzR1H6m6qF1pLhn/Dv5td8WrJM6R2qLVpNPwkOHuzXbenb9ooeIIU1NFfpyNZHK+nZZAOQNP8VHJbZQD97C39XoFmx0+fsI81I3p2T3g13NG9B6cixltn4py4/laAP9xqkqp3To+yGjkPkkn6kRenIyslqLe03Qa7+YVrZ7yZI0B1MxTeCNx3hZ/rFGGlpq3Td8l48+0RyGkt11xydotI4sNB7gfgg/9Kbsf5kE+gQlivVzdCeRR38ZHJ3wWne3I/JBapQfJGbmP4m+fwBTNuje4+nx+C7fZIz3ZnjnQ/JQvutu2f3D5pA9vsTtskDO+QeFS4+X7Jn3ywdmKOp2UHwCG/g4W6lz+ZoPJNPfAYKMAaOAz+aaRCWRR+hLNUduc5jus2Dns8PNWnQK3OnlmaMmgtNfPLxWItlqc/U5bl6J9k930gkkp330HJo+ZW7TY/ms8/8AE9TuhtXX+mmtQo2mEUJqMtu/PX9l530hkDC5w8RXTgvSbZNQeemq816UR5PIH1VbMh51GPY44jXWtVurh6SEx0dmNHDaOIWPns2QcNVJYLVgeDsOR+aqUqGelQ3iWuDmSgA+y5rqDgcJy8W+KNMjiO3ZmvB9qJw8SMOaxkE2ev1wRTLW/FUOOQyzNeamphtLS0Ns5ri/iIeGRB4doArhl2WIgl1omI3HCAOGR5qOK9pqEGQng7P1zXb7ycRpHmKd3P3p2hUFWK22KHOMHFvNATUby4nyCsbPeckg7DMDCc3moB4kuoXHyGSoYrS4d0gH8oAz8ApjbS7Vxcd7qmnKqakG0t7xvENZhYSdak7ePnt28liOlVrIiIOriAPU/XFXcgyWN6V2zFI1u74/8J3bIS4Q10uyV7C+qz92q8hKuiYJ9hrHKdr0PGpmhWIoZOJK8ef7rrACoQuwmQ4O22UbmnwHyUjbI38DP0t+S4DiugVIVI7FkGzCOQFPRJdMKSApGDjfkpmIeIKdq8zR9WTHdECuerI0J9fVdAp8SKCznG4bkzpncF0XKJ700iEp0cSOO9DPcAu5ZEHI9WxiYsuUjnkqvbOhcPUWKFhFHFuI83EnPzXn/wBnfR1s8plkFWREUG92zyC9MtcwYNQAuhhjSs8/qcm6VA96uArXP6/dYzpCAWPpuK2NqAeyrdmqxPSUYY37jl50ClkM0SgsdCKFK13eNQKVUFkdVWnUHDmqSQJd9sI7J1CuGSg/FZ1zCHEqws81QmBcxuropIzxQUUqmA4pgFiQVUrX570M2PbtU7DlRNAPK6gKwV5zYpXHjTyyWvvKfCxx3BYl4zVsUZsj8Ftd7clcRKpsGit4irYmSYVGVM1DsciGFWIoZK0rsFRtCkCkQOgxSBchdApgOHJJ6gJIAwgepGvUIK6ovNn1GyUlRl6QSKBMYyKCWZPIENIpIz5JM4klQ8jlI5DvOYHFXxRzM06R690ImZDYIjlVwLnZZ5uOfkAo74vsvqG1pyWeul7hZAQ6lHOAGylAfVU1722TKrq07W7wNFscuKOTJc2bG4bee2w1GR92Yr9bVQ9L5iIqE1qR7jVE3La8bagYSQK51rXXYqfpbMThGwD4qLfBFgN3uWks8RcKimizNhHZC1N3Ds14qKApLxbgfntFfglA8VCsOkEQLcW74qjbkExF7GaHJFDifJUNmtDgdVZQ2muoQMtYpM9U5NSh435LsmjU0DKfpDa6DBvzPIaLOOdmrK8jikJKrJHZq5dGNu5FzYiraE5KosWgVrEVZEomFtKJjcgWOREZViKWGNcpA5CNK7xqRWEF6TpaITrDquC5ABRnTIbEU6L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0" y="292893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______________________________________________________________________________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звичайних</a:t>
            </a:r>
            <a:r>
              <a:rPr lang="ru-RU" dirty="0" smtClean="0"/>
              <a:t> </a:t>
            </a:r>
            <a:r>
              <a:rPr lang="ru-RU" dirty="0" err="1" smtClean="0"/>
              <a:t>полімерів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атоми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- </a:t>
            </a:r>
            <a:r>
              <a:rPr lang="ru-RU" dirty="0" err="1" smtClean="0"/>
              <a:t>водню</a:t>
            </a:r>
            <a:r>
              <a:rPr lang="ru-RU" dirty="0" smtClean="0"/>
              <a:t>, </a:t>
            </a:r>
            <a:r>
              <a:rPr lang="ru-RU" dirty="0" err="1" smtClean="0"/>
              <a:t>кисню</a:t>
            </a:r>
            <a:r>
              <a:rPr lang="ru-RU" dirty="0" smtClean="0"/>
              <a:t>, азоту. Але зараз </a:t>
            </a:r>
            <a:r>
              <a:rPr lang="ru-RU" dirty="0" err="1" smtClean="0"/>
              <a:t>розроблені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волокон,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представляють</a:t>
            </a:r>
            <a:r>
              <a:rPr lang="ru-RU" dirty="0" smtClean="0"/>
              <a:t> собою, по </a:t>
            </a:r>
            <a:r>
              <a:rPr lang="ru-RU" dirty="0" err="1" smtClean="0"/>
              <a:t>суті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, </a:t>
            </a:r>
            <a:r>
              <a:rPr lang="ru-RU" dirty="0" err="1" smtClean="0"/>
              <a:t>чистий</a:t>
            </a:r>
            <a:r>
              <a:rPr lang="ru-RU" dirty="0" smtClean="0"/>
              <a:t> </a:t>
            </a:r>
            <a:r>
              <a:rPr lang="ru-RU" dirty="0" err="1" smtClean="0"/>
              <a:t>полімерний</a:t>
            </a:r>
            <a:r>
              <a:rPr lang="ru-RU" dirty="0" smtClean="0"/>
              <a:t> </a:t>
            </a:r>
            <a:r>
              <a:rPr lang="ru-RU" dirty="0" err="1" smtClean="0"/>
              <a:t>вуглець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волокна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рекордної</a:t>
            </a:r>
            <a:r>
              <a:rPr lang="ru-RU" dirty="0" smtClean="0"/>
              <a:t> </a:t>
            </a:r>
            <a:r>
              <a:rPr lang="ru-RU" dirty="0" err="1" smtClean="0"/>
              <a:t>міцністю</a:t>
            </a:r>
            <a:r>
              <a:rPr lang="ru-RU" dirty="0" smtClean="0"/>
              <a:t> (</a:t>
            </a:r>
            <a:r>
              <a:rPr lang="ru-RU" dirty="0" err="1" smtClean="0"/>
              <a:t>понад</a:t>
            </a:r>
            <a:r>
              <a:rPr lang="ru-RU" dirty="0" smtClean="0"/>
              <a:t> 700 кг/мм2)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жорсткістю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малими</a:t>
            </a:r>
            <a:r>
              <a:rPr lang="ru-RU" dirty="0" smtClean="0"/>
              <a:t> </a:t>
            </a:r>
            <a:r>
              <a:rPr lang="ru-RU" dirty="0" err="1" smtClean="0"/>
              <a:t>коефіцієнтами</a:t>
            </a:r>
            <a:r>
              <a:rPr lang="ru-RU" dirty="0" smtClean="0"/>
              <a:t> </a:t>
            </a:r>
            <a:r>
              <a:rPr lang="ru-RU" dirty="0" err="1" smtClean="0"/>
              <a:t>термічного</a:t>
            </a:r>
            <a:r>
              <a:rPr lang="ru-RU" dirty="0" smtClean="0"/>
              <a:t> </a:t>
            </a:r>
            <a:r>
              <a:rPr lang="ru-RU" dirty="0" err="1" smtClean="0"/>
              <a:t>розширення</a:t>
            </a:r>
            <a:r>
              <a:rPr lang="ru-RU" dirty="0" smtClean="0"/>
              <a:t>,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стійкістю</a:t>
            </a:r>
            <a:r>
              <a:rPr lang="ru-RU" dirty="0" smtClean="0"/>
              <a:t> до </a:t>
            </a:r>
            <a:r>
              <a:rPr lang="ru-RU" dirty="0" err="1" smtClean="0"/>
              <a:t>зносу</a:t>
            </a:r>
            <a:r>
              <a:rPr lang="ru-RU" dirty="0" smtClean="0"/>
              <a:t> та </a:t>
            </a:r>
            <a:r>
              <a:rPr lang="ru-RU" dirty="0" err="1" smtClean="0"/>
              <a:t>корозії</a:t>
            </a:r>
            <a:r>
              <a:rPr lang="ru-RU" dirty="0" smtClean="0"/>
              <a:t>, до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температур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композиційних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- </a:t>
            </a:r>
            <a:r>
              <a:rPr lang="ru-RU" dirty="0" err="1" smtClean="0"/>
              <a:t>вуглепластиків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в самих </a:t>
            </a:r>
            <a:r>
              <a:rPr lang="ru-RU" dirty="0" err="1" smtClean="0"/>
              <a:t>відповідальних</a:t>
            </a:r>
            <a:r>
              <a:rPr lang="ru-RU" dirty="0" smtClean="0"/>
              <a:t> </a:t>
            </a:r>
            <a:r>
              <a:rPr lang="ru-RU" dirty="0" err="1" smtClean="0"/>
              <a:t>конструкційних</a:t>
            </a:r>
            <a:r>
              <a:rPr lang="ru-RU" dirty="0" smtClean="0"/>
              <a:t> </a:t>
            </a:r>
            <a:r>
              <a:rPr lang="ru-RU" dirty="0" err="1" smtClean="0"/>
              <a:t>вузлах</a:t>
            </a:r>
            <a:r>
              <a:rPr lang="ru-RU" dirty="0" smtClean="0"/>
              <a:t> </a:t>
            </a:r>
            <a:r>
              <a:rPr lang="ru-RU" dirty="0" err="1" smtClean="0"/>
              <a:t>швидкісних</a:t>
            </a:r>
            <a:r>
              <a:rPr lang="ru-RU" dirty="0" smtClean="0"/>
              <a:t> </a:t>
            </a:r>
            <a:r>
              <a:rPr lang="ru-RU" dirty="0" err="1" smtClean="0"/>
              <a:t>літаків</a:t>
            </a:r>
            <a:r>
              <a:rPr lang="ru-RU" dirty="0" smtClean="0"/>
              <a:t>, ракет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апаратів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вуглепластика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вигідним</a:t>
            </a:r>
            <a:r>
              <a:rPr lang="ru-RU" dirty="0" smtClean="0"/>
              <a:t>. На </a:t>
            </a:r>
            <a:r>
              <a:rPr lang="ru-RU" dirty="0" err="1" smtClean="0"/>
              <a:t>одиницю</a:t>
            </a:r>
            <a:r>
              <a:rPr lang="ru-RU" dirty="0" smtClean="0"/>
              <a:t> ваги </a:t>
            </a:r>
            <a:r>
              <a:rPr lang="ru-RU" dirty="0" err="1" smtClean="0"/>
              <a:t>виготовленого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затратити</a:t>
            </a:r>
            <a:r>
              <a:rPr lang="ru-RU" dirty="0" smtClean="0"/>
              <a:t> в 3 рази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на </a:t>
            </a:r>
            <a:r>
              <a:rPr lang="ru-RU" dirty="0" err="1" smtClean="0"/>
              <a:t>виріб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сталі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20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титану. Тонна </a:t>
            </a:r>
            <a:r>
              <a:rPr lang="ru-RU" dirty="0" err="1" smtClean="0"/>
              <a:t>вуглепластика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замінити</a:t>
            </a:r>
            <a:r>
              <a:rPr lang="ru-RU" dirty="0" smtClean="0"/>
              <a:t> 10-20 тонн </a:t>
            </a:r>
            <a:r>
              <a:rPr lang="ru-RU" dirty="0" err="1" smtClean="0"/>
              <a:t>високолегованої</a:t>
            </a:r>
            <a:r>
              <a:rPr lang="ru-RU" dirty="0" smtClean="0"/>
              <a:t> </a:t>
            </a:r>
            <a:r>
              <a:rPr lang="ru-RU" dirty="0" err="1" smtClean="0"/>
              <a:t>сталі</a:t>
            </a:r>
            <a:r>
              <a:rPr lang="ru-RU" dirty="0" smtClean="0"/>
              <a:t>. </a:t>
            </a:r>
            <a:r>
              <a:rPr lang="ru-RU" dirty="0" err="1" smtClean="0"/>
              <a:t>Турбіна</a:t>
            </a:r>
            <a:r>
              <a:rPr lang="ru-RU" dirty="0" smtClean="0"/>
              <a:t> насоса, </a:t>
            </a:r>
            <a:r>
              <a:rPr lang="ru-RU" dirty="0" err="1" smtClean="0"/>
              <a:t>виготовлена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вуглепластику</a:t>
            </a:r>
            <a:r>
              <a:rPr lang="ru-RU" dirty="0" smtClean="0"/>
              <a:t> та </a:t>
            </a:r>
            <a:r>
              <a:rPr lang="ru-RU" dirty="0" err="1" smtClean="0"/>
              <a:t>придатна</a:t>
            </a:r>
            <a:r>
              <a:rPr lang="ru-RU" dirty="0" smtClean="0"/>
              <a:t> для </a:t>
            </a:r>
            <a:r>
              <a:rPr lang="ru-RU" dirty="0" err="1" smtClean="0"/>
              <a:t>перекачування</a:t>
            </a:r>
            <a:r>
              <a:rPr lang="ru-RU" dirty="0" smtClean="0"/>
              <a:t> </a:t>
            </a:r>
            <a:r>
              <a:rPr lang="ru-RU" dirty="0" err="1" smtClean="0"/>
              <a:t>мінеральних</a:t>
            </a:r>
            <a:r>
              <a:rPr lang="ru-RU" dirty="0" smtClean="0"/>
              <a:t> кислот при температурах до 150оС,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</a:t>
            </a:r>
            <a:r>
              <a:rPr lang="ru-RU" dirty="0" err="1" smtClean="0"/>
              <a:t>дешевше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служить в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довше</a:t>
            </a:r>
            <a:r>
              <a:rPr lang="ru-RU" dirty="0" smtClean="0"/>
              <a:t>.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трудомісткість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деталей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конфігурації</a:t>
            </a:r>
            <a:r>
              <a:rPr lang="ru-RU" dirty="0" smtClean="0"/>
              <a:t>.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14338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 волокон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швидкими</a:t>
            </a:r>
            <a:r>
              <a:rPr lang="ru-RU" dirty="0" smtClean="0"/>
              <a:t> темпами,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штучних</a:t>
            </a:r>
            <a:r>
              <a:rPr lang="ru-RU" dirty="0" smtClean="0"/>
              <a:t> волокон.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доступністю</a:t>
            </a:r>
            <a:r>
              <a:rPr lang="ru-RU" dirty="0" smtClean="0"/>
              <a:t> </a:t>
            </a:r>
            <a:r>
              <a:rPr lang="ru-RU" dirty="0" err="1" smtClean="0"/>
              <a:t>вихідної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швидким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сировинної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, </a:t>
            </a:r>
            <a:r>
              <a:rPr lang="ru-RU" dirty="0" err="1" smtClean="0"/>
              <a:t>меншою</a:t>
            </a:r>
            <a:r>
              <a:rPr lang="ru-RU" dirty="0" smtClean="0"/>
              <a:t> </a:t>
            </a:r>
            <a:r>
              <a:rPr lang="ru-RU" dirty="0" err="1" smtClean="0"/>
              <a:t>трудомісткістю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особливо </a:t>
            </a:r>
            <a:r>
              <a:rPr lang="ru-RU" dirty="0" err="1" smtClean="0"/>
              <a:t>різноманітністю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 волокон.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синтетичні</a:t>
            </a:r>
            <a:r>
              <a:rPr lang="ru-RU" dirty="0" smtClean="0"/>
              <a:t> волокна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витісняють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натуральні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штучні</a:t>
            </a:r>
            <a:r>
              <a:rPr lang="ru-RU" dirty="0" smtClean="0"/>
              <a:t> волокна у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народного </a:t>
            </a:r>
            <a:r>
              <a:rPr lang="ru-RU" dirty="0" err="1" smtClean="0"/>
              <a:t>споживання</a:t>
            </a:r>
            <a:r>
              <a:rPr lang="ru-RU" dirty="0" smtClean="0"/>
              <a:t> та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В 1968 </a:t>
            </a:r>
            <a:r>
              <a:rPr lang="ru-RU" dirty="0" err="1" smtClean="0"/>
              <a:t>світове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 волокон </a:t>
            </a:r>
            <a:r>
              <a:rPr lang="ru-RU" dirty="0" err="1" smtClean="0"/>
              <a:t>склало</a:t>
            </a:r>
            <a:r>
              <a:rPr lang="ru-RU" dirty="0" smtClean="0"/>
              <a:t> 3760,3 тис. т (</a:t>
            </a:r>
            <a:r>
              <a:rPr lang="ru-RU" dirty="0" err="1" smtClean="0"/>
              <a:t>близько</a:t>
            </a:r>
            <a:r>
              <a:rPr lang="ru-RU" dirty="0" smtClean="0"/>
              <a:t> 51,6%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волокон).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випуск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 волокон в </a:t>
            </a:r>
            <a:r>
              <a:rPr lang="ru-RU" dirty="0" err="1" smtClean="0"/>
              <a:t>промисловому</a:t>
            </a:r>
            <a:r>
              <a:rPr lang="ru-RU" dirty="0" smtClean="0"/>
              <a:t> </a:t>
            </a:r>
            <a:r>
              <a:rPr lang="ru-RU" dirty="0" err="1" smtClean="0"/>
              <a:t>масштабі</a:t>
            </a:r>
            <a:r>
              <a:rPr lang="ru-RU" dirty="0" smtClean="0"/>
              <a:t> </a:t>
            </a:r>
            <a:r>
              <a:rPr lang="ru-RU" dirty="0" err="1" smtClean="0"/>
              <a:t>організований</a:t>
            </a:r>
            <a:r>
              <a:rPr lang="ru-RU" dirty="0" smtClean="0"/>
              <a:t> у </a:t>
            </a:r>
            <a:r>
              <a:rPr lang="ru-RU" dirty="0" err="1" smtClean="0"/>
              <a:t>середині</a:t>
            </a:r>
            <a:r>
              <a:rPr lang="ru-RU" dirty="0" smtClean="0"/>
              <a:t> 30-х </a:t>
            </a:r>
            <a:r>
              <a:rPr lang="ru-RU" dirty="0" err="1" smtClean="0"/>
              <a:t>рр</a:t>
            </a:r>
            <a:r>
              <a:rPr lang="ru-RU" dirty="0" smtClean="0"/>
              <a:t>.. 20 в. у США та </a:t>
            </a:r>
            <a:r>
              <a:rPr lang="ru-RU" dirty="0" err="1" smtClean="0"/>
              <a:t>Німеччині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4-1.jpg"/>
          <p:cNvPicPr>
            <a:picLocks noChangeAspect="1"/>
          </p:cNvPicPr>
          <p:nvPr/>
        </p:nvPicPr>
        <p:blipFill>
          <a:blip r:embed="rId2" cstate="print"/>
          <a:srcRect r="2703" b="9246"/>
          <a:stretch>
            <a:fillRect/>
          </a:stretch>
        </p:blipFill>
        <p:spPr>
          <a:xfrm>
            <a:off x="6213712" y="153737"/>
            <a:ext cx="2714644" cy="22145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4000496" y="0"/>
            <a:ext cx="1225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 smtClean="0"/>
              <a:t>Капрон</a:t>
            </a:r>
            <a:r>
              <a:rPr lang="ru-RU" u="sng" dirty="0" smtClean="0"/>
              <a:t> </a:t>
            </a:r>
            <a:endParaRPr lang="ru-RU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00042"/>
            <a:ext cx="62865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Волокно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поліамідних</a:t>
            </a:r>
            <a:r>
              <a:rPr lang="ru-RU" sz="1400" dirty="0" smtClean="0"/>
              <a:t> смол </a:t>
            </a:r>
            <a:r>
              <a:rPr lang="ru-RU" sz="1400" dirty="0" err="1" smtClean="0"/>
              <a:t>називають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нашій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країні</a:t>
            </a:r>
            <a:r>
              <a:rPr lang="ru-RU" sz="1400" dirty="0" smtClean="0"/>
              <a:t> капрон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анид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своїм</a:t>
            </a:r>
            <a:r>
              <a:rPr lang="ru-RU" sz="1400" dirty="0" smtClean="0"/>
              <a:t> вони </a:t>
            </a:r>
            <a:r>
              <a:rPr lang="ru-RU" sz="1400" dirty="0" err="1" smtClean="0"/>
              <a:t>майже</a:t>
            </a:r>
            <a:r>
              <a:rPr lang="ru-RU" sz="1400" dirty="0" smtClean="0"/>
              <a:t> не </a:t>
            </a:r>
            <a:r>
              <a:rPr lang="ru-RU" sz="1400" dirty="0" err="1" smtClean="0"/>
              <a:t>відрізняються</a:t>
            </a:r>
            <a:r>
              <a:rPr lang="ru-RU" sz="1400" dirty="0" smtClean="0"/>
              <a:t> один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одного. </a:t>
            </a:r>
            <a:br>
              <a:rPr lang="ru-RU" sz="1400" dirty="0" smtClean="0"/>
            </a:br>
            <a:r>
              <a:rPr lang="ru-RU" sz="1400" dirty="0" smtClean="0"/>
              <a:t>Капрон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капронове</a:t>
            </a:r>
            <a:r>
              <a:rPr lang="ru-RU" sz="1400" dirty="0" smtClean="0"/>
              <a:t> волокно - </a:t>
            </a:r>
            <a:r>
              <a:rPr lang="ru-RU" sz="1400" dirty="0" err="1" smtClean="0"/>
              <a:t>біло-прозоре</a:t>
            </a:r>
            <a:r>
              <a:rPr lang="ru-RU" sz="1400" dirty="0" smtClean="0"/>
              <a:t>,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міцне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речовина</a:t>
            </a:r>
            <a:r>
              <a:rPr lang="ru-RU" sz="1400" dirty="0" smtClean="0"/>
              <a:t>. </a:t>
            </a:r>
            <a:r>
              <a:rPr lang="ru-RU" sz="1400" dirty="0" err="1" smtClean="0"/>
              <a:t>Еластичність</a:t>
            </a:r>
            <a:r>
              <a:rPr lang="ru-RU" sz="1400" dirty="0" smtClean="0"/>
              <a:t> капрону на </a:t>
            </a:r>
            <a:r>
              <a:rPr lang="ru-RU" sz="1400" dirty="0" err="1" smtClean="0"/>
              <a:t>багато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вище</a:t>
            </a:r>
            <a:r>
              <a:rPr lang="ru-RU" sz="1400" dirty="0" smtClean="0"/>
              <a:t> </a:t>
            </a:r>
            <a:r>
              <a:rPr lang="ru-RU" sz="1400" dirty="0" err="1" smtClean="0"/>
              <a:t>шовку</a:t>
            </a:r>
            <a:r>
              <a:rPr lang="ru-RU" sz="1400" dirty="0" smtClean="0"/>
              <a:t>. Капрон </a:t>
            </a:r>
            <a:r>
              <a:rPr lang="ru-RU" sz="1400" dirty="0" err="1" smtClean="0"/>
              <a:t>відноситься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поліамідні</a:t>
            </a:r>
            <a:r>
              <a:rPr lang="ru-RU" sz="1400" dirty="0" smtClean="0"/>
              <a:t> волокна. Капрон </a:t>
            </a:r>
            <a:r>
              <a:rPr lang="ru-RU" sz="1400" dirty="0" err="1" smtClean="0"/>
              <a:t>виготовляється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синтетичним</a:t>
            </a:r>
            <a:r>
              <a:rPr lang="ru-RU" sz="1400" dirty="0" smtClean="0"/>
              <a:t> шляхом на наших фабриках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наших </a:t>
            </a:r>
            <a:r>
              <a:rPr lang="ru-RU" sz="1400" dirty="0" err="1" smtClean="0"/>
              <a:t>матеріалів</a:t>
            </a:r>
            <a:r>
              <a:rPr lang="ru-RU" sz="1400" dirty="0" smtClean="0"/>
              <a:t>. </a:t>
            </a:r>
            <a:r>
              <a:rPr lang="ru-RU" sz="1400" dirty="0" err="1" smtClean="0"/>
              <a:t>Вихідна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сировина</a:t>
            </a:r>
            <a:r>
              <a:rPr lang="ru-RU" sz="1400" dirty="0" smtClean="0"/>
              <a:t> - </a:t>
            </a:r>
            <a:r>
              <a:rPr lang="ru-RU" sz="1400" dirty="0" err="1" smtClean="0"/>
              <a:t>похідні</a:t>
            </a:r>
            <a:r>
              <a:rPr lang="ru-RU" sz="1400" dirty="0" smtClean="0"/>
              <a:t> </a:t>
            </a:r>
            <a:r>
              <a:rPr lang="ru-RU" sz="1400" dirty="0" err="1" smtClean="0"/>
              <a:t>амінокислот</a:t>
            </a:r>
            <a:r>
              <a:rPr lang="ru-RU" sz="1400" dirty="0" smtClean="0"/>
              <a:t>. Капрон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розглядати</a:t>
            </a:r>
            <a:r>
              <a:rPr lang="ru-RU" sz="1400" dirty="0" smtClean="0"/>
              <a:t> як продукт </a:t>
            </a:r>
            <a:r>
              <a:rPr lang="ru-RU" sz="1400" dirty="0" err="1" smtClean="0"/>
              <a:t>внутрішньо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молекулярних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взаємодій</a:t>
            </a:r>
            <a:r>
              <a:rPr lang="ru-RU" sz="1400" dirty="0" smtClean="0"/>
              <a:t> </a:t>
            </a:r>
            <a:r>
              <a:rPr lang="ru-RU" sz="1400" dirty="0" err="1" smtClean="0"/>
              <a:t>карбоксильної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аміногрупи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молекули</a:t>
            </a:r>
            <a:r>
              <a:rPr lang="ru-RU" sz="1400" dirty="0" smtClean="0"/>
              <a:t> 6-аміногексановой </a:t>
            </a:r>
            <a:r>
              <a:rPr lang="ru-RU" sz="1400" dirty="0" err="1" smtClean="0"/>
              <a:t>кислоти</a:t>
            </a:r>
            <a:r>
              <a:rPr lang="ru-RU" sz="1400" dirty="0" smtClean="0"/>
              <a:t>: 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357430"/>
            <a:ext cx="67865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Спрощено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капролактаму</a:t>
            </a:r>
            <a:r>
              <a:rPr lang="ru-RU" sz="1400" dirty="0" smtClean="0"/>
              <a:t> в </a:t>
            </a:r>
            <a:r>
              <a:rPr lang="ru-RU" sz="1400" dirty="0" err="1" smtClean="0"/>
              <a:t>полімер</a:t>
            </a:r>
            <a:r>
              <a:rPr lang="ru-RU" sz="1400" dirty="0" smtClean="0"/>
              <a:t>,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виробляють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капронове</a:t>
            </a:r>
            <a:r>
              <a:rPr lang="ru-RU" sz="1400" dirty="0" smtClean="0"/>
              <a:t> волокно,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подати так: </a:t>
            </a:r>
            <a:br>
              <a:rPr lang="ru-RU" sz="1400" dirty="0" smtClean="0"/>
            </a:br>
            <a:r>
              <a:rPr lang="ru-RU" sz="1400" dirty="0" smtClean="0"/>
              <a:t>Капролактам у </a:t>
            </a:r>
            <a:r>
              <a:rPr lang="ru-RU" sz="1400" dirty="0" err="1" smtClean="0"/>
              <a:t>присутності</a:t>
            </a:r>
            <a:r>
              <a:rPr lang="ru-RU" sz="1400" dirty="0" smtClean="0"/>
              <a:t> води </a:t>
            </a:r>
            <a:r>
              <a:rPr lang="ru-RU" sz="1400" dirty="0" err="1" smtClean="0"/>
              <a:t>перетворюється</a:t>
            </a:r>
            <a:r>
              <a:rPr lang="ru-RU" sz="1400" dirty="0" smtClean="0"/>
              <a:t> на 6-аміногексановую кислоту, </a:t>
            </a:r>
            <a:r>
              <a:rPr lang="ru-RU" sz="1400" dirty="0" err="1" smtClean="0"/>
              <a:t>молекули</a:t>
            </a:r>
            <a:r>
              <a:rPr lang="ru-RU" sz="1400" dirty="0" smtClean="0"/>
              <a:t> </a:t>
            </a:r>
            <a:r>
              <a:rPr lang="ru-RU" sz="1400" dirty="0" err="1" smtClean="0"/>
              <a:t>якої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реагують</a:t>
            </a:r>
            <a:r>
              <a:rPr lang="ru-RU" sz="1400" dirty="0" smtClean="0"/>
              <a:t> 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одним.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цієї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реакції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утворюється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високомолекулярна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речовина</a:t>
            </a:r>
            <a:r>
              <a:rPr lang="ru-RU" sz="1400" dirty="0" smtClean="0"/>
              <a:t>, </a:t>
            </a:r>
            <a:r>
              <a:rPr lang="ru-RU" sz="1400" dirty="0" err="1" smtClean="0"/>
              <a:t>макромолекули</a:t>
            </a:r>
            <a:r>
              <a:rPr lang="ru-RU" sz="1400" dirty="0" smtClean="0"/>
              <a:t>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лінійну</a:t>
            </a:r>
            <a:r>
              <a:rPr lang="ru-RU" sz="1400" dirty="0" smtClean="0"/>
              <a:t> структуру. </a:t>
            </a:r>
            <a:r>
              <a:rPr lang="ru-RU" sz="1400" dirty="0" err="1" smtClean="0"/>
              <a:t>Окремі</a:t>
            </a:r>
            <a:r>
              <a:rPr lang="ru-RU" sz="1400" dirty="0" smtClean="0"/>
              <a:t> ланки </a:t>
            </a:r>
            <a:r>
              <a:rPr lang="ru-RU" sz="1400" dirty="0" err="1" smtClean="0"/>
              <a:t>полімеру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залишками</a:t>
            </a:r>
            <a:r>
              <a:rPr lang="ru-RU" sz="1400" dirty="0" smtClean="0"/>
              <a:t> 6-аміногексановой </a:t>
            </a:r>
            <a:r>
              <a:rPr lang="ru-RU" sz="1400" dirty="0" err="1" smtClean="0"/>
              <a:t>кислоти</a:t>
            </a:r>
            <a:r>
              <a:rPr lang="ru-RU" sz="1400" dirty="0" smtClean="0"/>
              <a:t>. </a:t>
            </a:r>
            <a:r>
              <a:rPr lang="ru-RU" sz="1400" dirty="0" err="1" smtClean="0"/>
              <a:t>Полімер</a:t>
            </a:r>
            <a:r>
              <a:rPr lang="ru-RU" sz="1400" dirty="0" smtClean="0"/>
              <a:t> </a:t>
            </a:r>
            <a:r>
              <a:rPr lang="ru-RU" sz="1400" dirty="0" err="1" smtClean="0"/>
              <a:t>являє</a:t>
            </a:r>
            <a:r>
              <a:rPr lang="ru-RU" sz="1400" dirty="0" smtClean="0"/>
              <a:t> собою смолу. Для </a:t>
            </a:r>
            <a:r>
              <a:rPr lang="ru-RU" sz="1400" dirty="0" err="1" smtClean="0"/>
              <a:t>отримання</a:t>
            </a:r>
            <a:r>
              <a:rPr lang="ru-RU" sz="1400" dirty="0" smtClean="0"/>
              <a:t> волокон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чистять</a:t>
            </a:r>
            <a:r>
              <a:rPr lang="ru-RU" sz="1400" dirty="0" smtClean="0"/>
              <a:t>, </a:t>
            </a:r>
            <a:r>
              <a:rPr lang="ru-RU" sz="1400" dirty="0" err="1" smtClean="0"/>
              <a:t>пропускають</a:t>
            </a:r>
            <a:r>
              <a:rPr lang="ru-RU" sz="1400" dirty="0" smtClean="0"/>
              <a:t> через </a:t>
            </a:r>
            <a:r>
              <a:rPr lang="ru-RU" sz="1400" dirty="0" err="1" smtClean="0"/>
              <a:t>фільєри</a:t>
            </a:r>
            <a:r>
              <a:rPr lang="ru-RU" sz="1400" dirty="0" smtClean="0"/>
              <a:t>. </a:t>
            </a:r>
            <a:r>
              <a:rPr lang="ru-RU" sz="1400" dirty="0" err="1" smtClean="0"/>
              <a:t>Струмки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полімеру</a:t>
            </a:r>
            <a:r>
              <a:rPr lang="ru-RU" sz="1400" dirty="0" smtClean="0"/>
              <a:t> </a:t>
            </a:r>
            <a:r>
              <a:rPr lang="ru-RU" sz="1400" dirty="0" err="1" smtClean="0"/>
              <a:t>охолоджуються</a:t>
            </a:r>
            <a:r>
              <a:rPr lang="ru-RU" sz="1400" dirty="0" smtClean="0"/>
              <a:t> потоком холодного </a:t>
            </a:r>
            <a:r>
              <a:rPr lang="ru-RU" sz="1400" dirty="0" err="1" smtClean="0"/>
              <a:t>повітря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перетворюються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волоконця</a:t>
            </a:r>
            <a:r>
              <a:rPr lang="ru-RU" sz="1400" dirty="0" smtClean="0"/>
              <a:t>, при </a:t>
            </a:r>
            <a:r>
              <a:rPr lang="ru-RU" sz="1400" dirty="0" err="1" smtClean="0"/>
              <a:t>скручуванні</a:t>
            </a:r>
            <a:r>
              <a:rPr lang="ru-RU" sz="1400" dirty="0" smtClean="0"/>
              <a:t>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утворюються</a:t>
            </a:r>
            <a:r>
              <a:rPr lang="ru-RU" sz="1400" dirty="0" smtClean="0"/>
              <a:t> нитки. </a:t>
            </a:r>
            <a:endParaRPr lang="ru-RU" sz="1400" dirty="0"/>
          </a:p>
        </p:txBody>
      </p:sp>
      <p:sp>
        <p:nvSpPr>
          <p:cNvPr id="9218" name="AutoShape 2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0" name="AutoShape 4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AutoShape 6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4" name="AutoShape 8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6" name="AutoShape 10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8" name="AutoShape 12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30" name="AutoShape 14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32" name="AutoShape 16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34" name="AutoShape 18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36" name="AutoShape 20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38" name="AutoShape 22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40" name="AutoShape 24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42" name="AutoShape 26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44" name="AutoShape 28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46" name="AutoShape 30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48" name="AutoShape 32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50" name="AutoShape 34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52" name="AutoShape 36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54" name="AutoShape 38" descr="data:image/jpeg;base64,/9j/4AAQSkZJRgABAQAAAQABAAD/2wCEAAkGBxQTEhQUEhQUFRQUFBUUFBcWFRQWFBYUFBQWFhYUFRQYHSggGBwlHBUVITEhJSkrLi4uFx8zODMsNygtLisBCgoKDg0OFxAQGiwcHBwsLCwsLCwsLCwsLCwsLCwsLCwsLCwsLCwsLCwsLCwsLCwsLCwsLCwsLCssLCwsLCw3LP/AABEIAM0A9gMBIgACEQEDEQH/xAAcAAACAwEBAQEAAAAAAAAAAAACAwABBAUGBwj/xAA9EAABAwEEBwYFAgUDBQAAAAABAAIRAxIhMUEEUWFxgZHwBRMiobHRBjLB4fEjUgcUQmJyM4KSFSRDU8L/xAAYAQEBAQEBAAAAAAAAAAAAAAAAAQIDBP/EABwRAQEBAQEBAAMAAAAAAAAAAAABEQISIQMEMf/aAAwDAQACEQMRAD8A+tqKBWvM6ohsAYIlcIFAK4R2VYCAAFdlHCkIAsqWUYCuEC7KkJkKQgCFUJhCEhQLLVIQaRpLGDxuDd5XKq/ElIXMDnn+0Jq46xaqhcQ9tVifDQIGtxAjegdpulHAUxvO/fqU1cd6FcLzp0vS8u7xuuPIqx2npQ/opuGwmSdUJpj0EK7K4NL4heCBVoPbrLfEAdRW3Q+36FTB4adT/CfNNSx0C1SwmNvVkKxCbKotTYVQqF2VVlMIVFAuEJCbCpAuyqTIUQaAFaitBIVwoFaCQrUVgIBhWrCkIKAURBRAMKQrXJ7U7XDQWsvepbiya26XprKYlx4ZncFwNJ7VrVjFEWG/uPFZhQLzbqmZ5A9BaQfLZlkI6zWN1rMZWdlNJmoXVDP9RETktzKbRcABqiLicBOCgd53ZfNywVBx89Y3k+aRRCI3RMcPoVcXbpQg3i/O7ljGOSLyE7QMcL88FRXLH3+2xFGOU6jdnKl2y8yASIAH1Vxwm+/6nggs5xOrE69yy6RoVN82mtO0Acp6zWmcBeerolETfxmMeZxQcunoNWjfo9UgAyWPMtcJvAnq5dDQ/iMSGaQ3uXkw0n5H6iDlxTMtc5xty14JFei19zhM68Tu1ImO8CoV5Jr6uiXsJqUbyaZMuAn+k5XSvR6Bp7KzQ5h3g3OadThkVYzjSqRQhK0gSqhEVSAYUVqINAVr472F/FSqwBukMFQax4XccivZdnfxI0OpAJewn9zbuYRfNexCtZ9D02nVFqm9r262kHnqWhEWrVSoSgtRVKsoIqKuVw+2e17PhZBJu35GFOriyaDtftWfBTmc46wXP0elZkgy44k7cUii6+SfETOV53I6tXHIi/3XLXSTDbeoXZ7ApbIjUDEmIziVnB+bbfnlFw1ow7HhccldDwdt9348/NHax/yw3bEkuzOGPL7osBuxu1jXzRMOYTqN0nDhkrYfIcp1RKTj9L5u1+iNg1C7HA8PyqGxjllx3DFWNme07PEc0Ixwv4kydV+WtToXHmgO1zw9NeH5Vtv3YeWKFonbvM3DElXa88N2f5VBE58JxH2VA+wznPh1xEAyMZy1xF9+GtFrjHIfUnPzQDO3DLGT9FzNK0F1N/e0CGPkF7cqjcwRkV1QfaALydupD1diTqlBr7H7VbpDLTZBFz2nFrtR91uleS06g+m/+YojxiA9pNz2zeCBn7L0XZ2nsrU21GG48wcwVWbGpCVcqpVZVKiolRNH5ca9PpVVhDk1hW67u92d2xVoutU3uYdYMflfTPhr+JTSA3SxBi6o0TP+TR6hfHmOWqjUWbS8yvutT+IOhjE1N/dlO0f440J+FaP8muH0XxSlUBEHDLZuSNIYW7WnP31LOrz+Pmv0VofalGp/p1WO3OE8luC/MtDSXNMtJG4r1nw38XaU17WNeXAnB14jccOCavX6+fZX1jt/tPum2R87hdsGteQpEnxFK0zTHVX2nmfTcEQqCNXp9lzt2sSY0OeBnd6IKLy443Qc4mMCsvf2rz8oN+2NWzZtR95IuuHnE7FNG6nX3wBF3uiFQfbC8XC/eslNxInljduC0U42jlwG6JVD9kzkdVxvRh08d104DekhwNw5euvE+iYRrPmDn1yRD2nLibsQMeN6Mvi7Ob8r9s+qUOHU57NaJrhf7x9FQ0X7dk7bydatt+y4axI1XGb0AO6f9vDoK51ed2OaIcWjPyIOF43KTuvicrtU+yXa2+w46+Cu1wwykDbfeDwVB345DGLvLGbvJA52sXcgB6qOHPEahxxm7DYrHnjqnbOeGxBc4eUTAEY/lWD64deqEHdtzk8MFTvzsB2Kgp3evALlUa50TSAST3Ndwa4QLLKkGHbAYg/ZdMO+wHus+m6OKjHMMw4EE53jEIPQkoSVxPhjTy+mab57yge7dOJA+V3Eei7BKrI5US7Sipr8qgprXLKHJrSurrGpr01lVYw5EHLNiumzSFt0fTta4IqJjaqzeVj0A0dj/l8J8uWS9B2F2f3Qtu+c+QXluxZe8DIXn2XrP5lcetnxq9XMdE15VirOd3mud31+xNa+RqHruXPWMdBlQuMC85agtdMgY3mZ1/Zc6g7VctjW6jO2+PRWI1h4GWzfmVoY4nXE8InrmsTIGF53GE4VL798SFdGxp1deqY1+r1iPPJYhXn5Ru6hOY07uJWkaGVCevvf1KY0noOw3iUph3ZXm8eYRWtsX7kQ61lPp6Ihl5G/HWMiduUpQfGJP05kfVGSd0yBiNnHcFQ1pg4wNnO45n2ULuvuPmPuljl1rGSIO3HlcBsm7BEOw2chftUByieBM356skrz5xwj0Vzs36/9xO5A3b9bhfl1mhJ3bBjhmh2mOVwyu1qSdvO88sFRZMzjtNw6/KEnZ+FOR9ABkhnYOd54KjnOf3Ol06nis1v0X/tBxY48YC9PK8z21o5dRfEgt8Qg4FhB44Lt6DpXeU2P/c0HjF6sSxqlWklyiqY/KwKNjkqVYXVvTrSsFKBV2kXTbSu2lWk7RacmTgpTXd7JdYbtK69PSVwaT1voGV5e3SR2KT5W+jf1cuVQW+k5ch0mOHWHJObVJ1rJS4lbKc7B6qstNNhOceqe0NESZ5a96zAaySnCyNXNaRpFfIDrNMDzqjr8LO14HUeSIVBrv5KjSzbJ1GYTQY+t/DisP81GR3gAeSJladW7EKpW9jo+uR9N2tG1+o8rhxy4bFiDt+72Ov24JzdZPltwdyVRotbt2XqjNTq+7Hb7pIdkOI+3HWitmced2v3w2qhwOF3seOPKFc9R/wDKVa48vXkrM44Ts39Yoho6kAm6cslR6gepSwdk8j5deahPDrZuVgMuGzlA4a1LU6vT8ILd90zv1oSeolUGdQ8j1CX8NVP0i0/+Oo9mu6ZA5FUTrj68Ss/YnhqaS26LbXXf3Nv9ER3S5RJL1FtH5cBRApMoguy6baVWlTYTWEKGipMlb6TVkZVGS003Ln01G2gBvXRoPXLpFa6b4XDqOkdelVW2jVhcRmkBaKdQlc78V6Cnp5Gr680be09UcgcfVcnR2k5SujQpu/bhu5+iamNLe0HnCeQTqdR5zA3merkth1tPWpPY7YeCIbTa7MnVEgcIT6ej7NmJuSWu/wAo3bvZOY7qDs5qo0NojZquHLzTmt3Xemo9ZLL3g1Xfn7J4cdR6y8ytQPZ1fG8da02cD9TvWZjsh1cExvXn1wVQ+17ZQiB6v2Y9ZJLT1yRh0db1UNn31dYeagKUD1yKu1uQMtX3+cH1UNQceOWxLtBUHddBWIY5/X4VSerkAd1J9EBd1F/mqGHq6As/Zrv1q+GFPDXZNyYT0TKz9nH9Su7+5rf+LfukR1TUUWZ71FtH5vFNEGIwEQC66uAFNGGIgrUUBpo2VC1U5yBBupVZzWqmuTTuK6VJ659RuN1KVtpOK51OqtdGquHXLbq0Wk4QeJWqm4jIjiudRqLoUq21YwdCjUbde7bf5Ba6bv7jG2DAnMhc6nUWym4HJVK2Mqu1jkn03uzWelBz4dYLQ2lm31j8qsnsJ6G5OBBy66KzNaes+CY0nrJaQ8dX9akYHXW9Ka7r2Rh3X1VgYD17K7+gg6+iuYRBg9dblQPUoTzVTu5Khod1J6OKqer0B3db1UqoMnq9DaGzjKAnjzBQ2t3NA2niPZZOyXfp2v8A2Oc/eCbvIBFpr4pujF0MbfeHPuDhuvPBEwBoDRcAABwVhTDUUSS5UtMvgyuUAVhdcaHKouQqimC0YS3OV06iLD20yVr0V4wzWIvJUaYv1LNmujstYE6kyEnQ6ocJ4HeulRYuFmfFMo01ro0zrVaPSXR0bR9fXUrniaqjSfw4rXTqEABwjzHGE1jNW3mFpa3Vdr9r1cQulGROy/6BaaROfn7IG0Bj5ics7h1KY2kR1l0UQ9ruoMpod+PukMHX3TAI6jmFUPCKNiUCiDuuWSqGR+VYKWFZK0DJ6wULuvuEAKqUByqnr7ICVRP2RKIu6wUJ6xQEoNIr9220PncbNMa3HM7BiUFVXWqkXFtKbxnUcBP/ABF3Eoy5I0enYaGjLE6zmSrc5aiUZcok2lFUfD1JVoYXZpYVwipMldzsj4br6RPdU3OAxOXNS2QcGwiZTXu9H/hzpJ+YNb/uH0XS0b+GT/66jBuk/RZvUamPmwpp9PR5yX1fRf4cUR89Rx3ADzMrv6B8MaLS+WkCdb/EeRu8lm9N+4+Udg9hV6h/SpOc04kiANsm5bqOjljzTqgtcMAV9fBgQLhswXnvifsAaQLbTFRuB1xkufTPrXmWUIEBuo3nEbgnupRhdrxjHNZNB0uXd3UBa9stOUxgupTbMXXEGYvmPws2JqUMMfzC1Uj16jO+b0pgzwJAAi68JjBzmRvAQNaPp+cEYb10EDTsyn3H2Vg/TH0KIYB1t+iIdZcEsdeyKfTmEBjrL8K+vsUtXPX0K0Dnr3Unr6oJ61KWkQUqSgnrWpKA5Qz1kUNpUXAAk3DMnJAT6gaC5xhoHilZKBLz3jrpEU2/sZ7nEpMmsQ43U2mWj95GD3DUMgtZKsFkoCUJcgJVQdpRLtKKmPjQCJtOV3uw/hWvpJFhhs5vdc0cc+C+m/DvwNQ0cB1QCrU1uHhG5q6XoeU+A/hCo6pSr1aY7q8w7E3XEtOS+rMYGiAABkAIHJQKSsW6ClDKElCXKKIlUXIC5AXKAy5A4oHPSy9Byu3uxG172mxUGDgPVeapaY6k7u64IIPhdkQvbl6x6fojKrS14BB5qYa5gfqv45dBEBHDr25Lm1uya2j30Dbp/tJNobtavRe1WOMOljsCHXX5ws4rqtPuEQ/HslMdPFEHZ6kxDZ9wq6GCAO8irn3CA7XW1SfugLuuuKqVQ211sUlKDlZKAyetqon7pT6oAkkAbcAufU7Tc66g22c3uupjjieCDoaTpDWNtPdA9d2srIAasOeLLP6WZn+5/sho6J4rdQ235E/K3/FuW9aS5WBlpCXIC5A5yoJzkBchJQkoClRLLlaI900ACAIAwAuCkqihJVQcoSUBchLkBFyEuQlyWXIsG5yEuSy5CXIonvSnPVOcgcUBC8wFzWdolz6dlrTQqvdTZUtG29zaVSr3jWRHdHunNBJk4gREn2g01LNFsg1bRqEYt0dkd6ZyLi5tMHLvCR8qy6Tp1J2kaPSa9hcx1V9ikQ+wG0DRY14ZPdj9YxageFWRi10y5YtP0CnVEPaD6qVNNaHFsPNl1Nr3gNsU3VY7trpdaM2m/KDFoTEq9L0ltNjqlRwYxglzjgBhleTMAAXmVLF1y3djvZ/pVSP7XeIKjU0htzqYftY76FdWrWa1tomGmzBg3moQGACJJJcLom9DpFQMD3PkBjXPcf7WAudHAFZxdcv/AKuB81Oo3e0/RG3tml+4jeCtf80yCS9jSywKgc5s031BdTeZi1MtgE3tIyUrAC9wzAgCXOcTAa0Zkn6k3AlPNT1GU9sUf3+RQHtmllaO5jlqYwETYLSC5rg4MtNc0wQS0lpyMgkXpOn9oCgx9SC5zGB8CyGtLjZpmo9xDWgvykuIBgGCmX+LsLPabj8lJ7ryCSWgAtMEG+4jCMULqmkONmadI2Q+L3vsOJaHRheWkcCmaHV8AZTa9ndtEvrtAtS54dVpsaf1rb2udalrfEDfMFzYaAJM1HgWnG1UqPgkSQMgHXABrQDAAVvOJOmVvZjSZqOdVP8AefDwbgtoMYKgJMa+j6FJ0Ws2oA6k4Pa4kAiYJa4tME4iQb8FMXWi0hL0qm+01rm3td8pEwRMAictqqbgZ+Zz2tuN5ZatRs8Bvww1hU0ReqJF5JAABJJuAAvJJ1JVSrFrw1HWBNQsDIZ4Q4iHODnuDSHFrA4gEZ3IjVAqMp+Fz4NZrLQ8fdkd0CMQy1NQuiAKG2Cy1L1Fh4IkTBnEOaZBLSC1wBBBBBBGSEuVfsa21Uc4QyzZLqp+Z9S8hoBLrRcSBLwMSAVNqBzWvbJa9rXtMRc9ocJ1GCmLKYXKkuVEV9AtISULSrVZCXISVHlLJQWXJZKhKW4oLcUNpCShcUXVkpZKFxQuKDms7Op1H1qtanbL6hZTbWtPDaNLwiKbyWhrnio8CMHNhaaLx/MQQA2no1MAAAACtXqFwAAuH6DE0lLcd2qYvgSQJ1STzKus4zWX1W0GPfVa7vKbtIhgZTAp1RUcJczxSWNY2yYI8Rm+c+lmpVoVC+m5rhQqNawMdJ0iqxzXvYw+JwpteWNP9RL3ARZK3FyAlNTyHSXuNVjrBdBrVaNMj9NlSKdKiKtQXMs0u8eZJNqo4NkgLC/Rnuo06bS9ge+l3jiGh7WtLq9es8ZPq1fCG3gNs3CSBstISU9Hlnfo0uc97HOaK9IUaLSD3dGgRDxNxdUdTvJNzarrxactDC4ObaaalQNLgZPdGvWe4VZqRFNjGhjWk32HugOJIQkqnFT0vkvQy6xTNQFrrJc5roBNet4qzyL4DZNNg1WjgWqq1Brn0n93TLmVQ91QtZ3gbSY91MB0Wv8AU7vDIFWXKiU36vn4ZUqC1Tc4gE97StOMD9Roq+JxuF+jjHM7UL6rm+NjZI0dzqLyHd0C82qj3uwEMp0iBi60QMSQAqEYLNU07/uRo5aJrN/mC/OyAA+kW/1F3dEWpuD4i6UiVrp0Ys0HA92zumPeQf1KTaNO220bnOqVS9rgBcxj5vc0pVomi4ObUaHEh7Qx3eH+Y0sv0l7WNFqBTeWtIxlxiACSLybzmgJU9Hk0VXh1WpYLHAeAAs/0qVEnR6FPET3j3lxwBaG+IXodGpd2AwF1Sz3bGVXy4CgAy0HEQ0FrmuhgAL5pkzDnBUqrSur5MBIaWta8PPeyXMeKTXVajy6t3pFl48doNaS43CBBitKoMe42qYNmrQNNzqYNmhRZSfAqERLniqyyDPjJIhBKolNPJuk1agbVdSBNWAGOINlrG0w6004PfbdUIa28kNBgBVUDW3NENDW06bZkspUxDA6+LZvc4jW0X2ZKSVUppIO0olyoo0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" name="Рисунок 26" descr="загруженное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85992"/>
            <a:ext cx="2357422" cy="2057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" name="Прямоугольник 27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Капронові</a:t>
            </a:r>
            <a:r>
              <a:rPr lang="ru-RU" sz="1400" dirty="0" smtClean="0"/>
              <a:t> волокна не </a:t>
            </a:r>
            <a:r>
              <a:rPr lang="ru-RU" sz="1400" dirty="0" err="1" smtClean="0"/>
              <a:t>вбирають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вологу</a:t>
            </a:r>
            <a:r>
              <a:rPr lang="ru-RU" sz="1400" dirty="0" smtClean="0"/>
              <a:t>, тому не </a:t>
            </a:r>
            <a:r>
              <a:rPr lang="ru-RU" sz="1400" dirty="0" err="1" smtClean="0"/>
              <a:t>втрачають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міцності</a:t>
            </a:r>
            <a:r>
              <a:rPr lang="ru-RU" sz="1400" dirty="0" smtClean="0"/>
              <a:t> у </a:t>
            </a:r>
            <a:r>
              <a:rPr lang="ru-RU" sz="1400" dirty="0" err="1" smtClean="0"/>
              <a:t>вологому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стані</a:t>
            </a:r>
            <a:r>
              <a:rPr lang="ru-RU" sz="1400" dirty="0" smtClean="0"/>
              <a:t>. Але у </a:t>
            </a:r>
            <a:r>
              <a:rPr lang="ru-RU" sz="1400" dirty="0" err="1" smtClean="0"/>
              <a:t>капронової</a:t>
            </a:r>
            <a:r>
              <a:rPr lang="ru-RU" sz="1400" dirty="0" smtClean="0"/>
              <a:t> волокна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недоліки</a:t>
            </a:r>
            <a:r>
              <a:rPr lang="ru-RU" sz="1400" dirty="0" smtClean="0"/>
              <a:t>. </a:t>
            </a:r>
            <a:r>
              <a:rPr lang="ru-RU" sz="1400" dirty="0" err="1" smtClean="0"/>
              <a:t>Воно</a:t>
            </a:r>
            <a:r>
              <a:rPr lang="ru-RU" sz="1400" dirty="0" smtClean="0"/>
              <a:t> </a:t>
            </a:r>
            <a:r>
              <a:rPr lang="ru-RU" sz="1400" dirty="0" err="1" smtClean="0"/>
              <a:t>малостійкі</a:t>
            </a:r>
            <a:r>
              <a:rPr lang="ru-RU" sz="1400" dirty="0" smtClean="0"/>
              <a:t> до </a:t>
            </a:r>
            <a:r>
              <a:rPr lang="ru-RU" sz="1400" dirty="0" err="1" smtClean="0"/>
              <a:t>дії</a:t>
            </a:r>
            <a:r>
              <a:rPr lang="ru-RU" sz="1400" dirty="0" smtClean="0"/>
              <a:t> кислот - </a:t>
            </a:r>
            <a:r>
              <a:rPr lang="ru-RU" sz="1400" dirty="0" err="1" smtClean="0"/>
              <a:t>макромолекули</a:t>
            </a:r>
            <a:r>
              <a:rPr lang="ru-RU" sz="1400" dirty="0" smtClean="0"/>
              <a:t> капрону </a:t>
            </a:r>
            <a:r>
              <a:rPr lang="ru-RU" sz="1400" dirty="0" err="1" smtClean="0"/>
              <a:t>піддаються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гідролізу</a:t>
            </a:r>
            <a:r>
              <a:rPr lang="ru-RU" sz="1400" dirty="0" smtClean="0"/>
              <a:t> за </a:t>
            </a:r>
            <a:r>
              <a:rPr lang="ru-RU" sz="1400" dirty="0" err="1" smtClean="0"/>
              <a:t>місцем</a:t>
            </a:r>
            <a:r>
              <a:rPr lang="ru-RU" sz="1400" dirty="0" smtClean="0"/>
              <a:t> </a:t>
            </a:r>
            <a:r>
              <a:rPr lang="ru-RU" sz="1400" dirty="0" err="1" smtClean="0"/>
              <a:t>амідних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зв'язків</a:t>
            </a:r>
            <a:r>
              <a:rPr lang="ru-RU" sz="1400" dirty="0" smtClean="0"/>
              <a:t>. </a:t>
            </a:r>
            <a:r>
              <a:rPr lang="ru-RU" sz="1400" dirty="0" err="1" smtClean="0"/>
              <a:t>Порівняно</a:t>
            </a:r>
            <a:r>
              <a:rPr lang="ru-RU" sz="1400" dirty="0" smtClean="0"/>
              <a:t> невелика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теплостійкість</a:t>
            </a:r>
            <a:r>
              <a:rPr lang="ru-RU" sz="1400" dirty="0" smtClean="0"/>
              <a:t> капрону. при </a:t>
            </a:r>
            <a:r>
              <a:rPr lang="ru-RU" sz="1400" dirty="0" err="1" smtClean="0"/>
              <a:t>нагріванні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міцність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знижується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</a:t>
            </a:r>
            <a:r>
              <a:rPr lang="ru-RU" sz="1400" dirty="0" smtClean="0"/>
              <a:t> 2150С </a:t>
            </a:r>
            <a:r>
              <a:rPr lang="ru-RU" sz="1400" dirty="0" err="1" smtClean="0"/>
              <a:t>відбувається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плавлення</a:t>
            </a:r>
            <a:r>
              <a:rPr lang="ru-RU" sz="1400" dirty="0" smtClean="0"/>
              <a:t>. </a:t>
            </a:r>
            <a:endParaRPr lang="ru-RU" sz="1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4357694"/>
            <a:ext cx="9144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капрон </a:t>
            </a:r>
            <a:r>
              <a:rPr lang="ru-RU" sz="1400" dirty="0" err="1" smtClean="0"/>
              <a:t>піддається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додаткової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хімічній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обробці</a:t>
            </a:r>
            <a:r>
              <a:rPr lang="ru-RU" sz="1400" dirty="0" smtClean="0"/>
              <a:t>. </a:t>
            </a:r>
            <a:r>
              <a:rPr lang="ru-RU" sz="1400" dirty="0" err="1" smtClean="0"/>
              <a:t>Міцність</a:t>
            </a:r>
            <a:r>
              <a:rPr lang="ru-RU" sz="1400" dirty="0" smtClean="0"/>
              <a:t> капрону </a:t>
            </a:r>
            <a:r>
              <a:rPr lang="ru-RU" sz="1400" dirty="0" err="1" smtClean="0"/>
              <a:t>залежить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технології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старанності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. Остаточно </a:t>
            </a:r>
            <a:r>
              <a:rPr lang="ru-RU" sz="1400" dirty="0" err="1" smtClean="0"/>
              <a:t>вироблений</a:t>
            </a:r>
            <a:r>
              <a:rPr lang="ru-RU" sz="1400" dirty="0" smtClean="0"/>
              <a:t> капрон </a:t>
            </a:r>
            <a:r>
              <a:rPr lang="ru-RU" sz="1400" dirty="0" err="1" smtClean="0"/>
              <a:t>біло-прозорий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міцний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</a:t>
            </a:r>
            <a:r>
              <a:rPr lang="ru-RU" sz="1400" dirty="0" smtClean="0"/>
              <a:t>.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</a:t>
            </a:r>
            <a:r>
              <a:rPr lang="ru-RU" sz="1400" dirty="0" err="1" smtClean="0"/>
              <a:t>капронова</a:t>
            </a:r>
            <a:r>
              <a:rPr lang="ru-RU" sz="1400" dirty="0" smtClean="0"/>
              <a:t> нитка, </a:t>
            </a:r>
            <a:r>
              <a:rPr lang="ru-RU" sz="1400" dirty="0" err="1" smtClean="0"/>
              <a:t>діаметром</a:t>
            </a:r>
            <a:r>
              <a:rPr lang="ru-RU" sz="1400" dirty="0" smtClean="0"/>
              <a:t> 0,1 </a:t>
            </a:r>
            <a:r>
              <a:rPr lang="ru-RU" sz="1400" dirty="0" err="1" smtClean="0"/>
              <a:t>міліметра</a:t>
            </a:r>
            <a:r>
              <a:rPr lang="ru-RU" sz="1400" dirty="0" smtClean="0"/>
              <a:t> </a:t>
            </a:r>
            <a:r>
              <a:rPr lang="ru-RU" sz="1400" dirty="0" err="1" smtClean="0"/>
              <a:t>витримує</a:t>
            </a:r>
            <a:r>
              <a:rPr lang="ru-RU" sz="1400" dirty="0" smtClean="0"/>
              <a:t> 0,55 </a:t>
            </a:r>
            <a:r>
              <a:rPr lang="ru-RU" sz="1400" dirty="0" err="1" smtClean="0"/>
              <a:t>кілограмів</a:t>
            </a:r>
            <a:r>
              <a:rPr lang="ru-RU" sz="1400" dirty="0" smtClean="0"/>
              <a:t>.  За кордоном </a:t>
            </a:r>
            <a:r>
              <a:rPr lang="ru-RU" sz="1400" dirty="0" err="1" smtClean="0"/>
              <a:t>синтетичне</a:t>
            </a:r>
            <a:r>
              <a:rPr lang="ru-RU" sz="1400" dirty="0" smtClean="0"/>
              <a:t> волокно типу капрон </a:t>
            </a:r>
            <a:r>
              <a:rPr lang="ru-RU" sz="1400" dirty="0" err="1" smtClean="0"/>
              <a:t>іменується</a:t>
            </a:r>
            <a:r>
              <a:rPr lang="ru-RU" sz="1400" dirty="0" smtClean="0"/>
              <a:t> перлон </a:t>
            </a:r>
            <a:r>
              <a:rPr lang="ru-RU" sz="1400" dirty="0" err="1" smtClean="0"/>
              <a:t>і</a:t>
            </a:r>
            <a:r>
              <a:rPr lang="ru-RU" sz="1400" dirty="0" smtClean="0"/>
              <a:t> нейлон. Капрон </a:t>
            </a:r>
            <a:r>
              <a:rPr lang="ru-RU" sz="1400" dirty="0" err="1" smtClean="0"/>
              <a:t>виробляється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декількох</a:t>
            </a:r>
            <a:r>
              <a:rPr lang="ru-RU" sz="1400" dirty="0" smtClean="0"/>
              <a:t> </a:t>
            </a:r>
            <a:r>
              <a:rPr lang="ru-RU" sz="1400" dirty="0" err="1" smtClean="0"/>
              <a:t>сортів</a:t>
            </a:r>
            <a:r>
              <a:rPr lang="ru-RU" sz="1400" dirty="0" smtClean="0"/>
              <a:t>; </a:t>
            </a:r>
            <a:r>
              <a:rPr lang="ru-RU" sz="1400" dirty="0" err="1" smtClean="0"/>
              <a:t>кришталево-прозорий</a:t>
            </a:r>
            <a:r>
              <a:rPr lang="ru-RU" sz="1400" dirty="0" smtClean="0"/>
              <a:t> </a:t>
            </a:r>
            <a:r>
              <a:rPr lang="ru-RU" sz="1400" dirty="0" err="1" smtClean="0"/>
              <a:t>капрон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міцний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</a:t>
            </a:r>
            <a:r>
              <a:rPr lang="ru-RU" sz="1400" dirty="0" err="1" smtClean="0"/>
              <a:t>непрозорий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мутно-жовтуватим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молочним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відтінком</a:t>
            </a:r>
            <a:r>
              <a:rPr lang="ru-RU" sz="1400" dirty="0" smtClean="0"/>
              <a:t>. </a:t>
            </a:r>
            <a:br>
              <a:rPr lang="ru-RU" sz="1400" dirty="0" smtClean="0"/>
            </a:br>
            <a:r>
              <a:rPr lang="ru-RU" sz="1400" dirty="0" err="1" smtClean="0"/>
              <a:t>Поряд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міцністю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капронові</a:t>
            </a:r>
            <a:r>
              <a:rPr lang="ru-RU" sz="1400" dirty="0" smtClean="0"/>
              <a:t> волокна </a:t>
            </a:r>
            <a:r>
              <a:rPr lang="ru-RU" sz="1400" dirty="0" err="1" smtClean="0"/>
              <a:t>характеризуються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стійкістю</a:t>
            </a:r>
            <a:r>
              <a:rPr lang="ru-RU" sz="1400" dirty="0" smtClean="0"/>
              <a:t> до </a:t>
            </a:r>
            <a:r>
              <a:rPr lang="ru-RU" sz="1400" dirty="0" err="1" smtClean="0"/>
              <a:t>стирання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дії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багаторазового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деформації</a:t>
            </a:r>
            <a:r>
              <a:rPr lang="ru-RU" sz="1400" dirty="0" smtClean="0"/>
              <a:t> (</a:t>
            </a:r>
            <a:r>
              <a:rPr lang="ru-RU" sz="1400" dirty="0" err="1" smtClean="0"/>
              <a:t>вигинів</a:t>
            </a:r>
            <a:r>
              <a:rPr lang="ru-RU" sz="1400" dirty="0" smtClean="0"/>
              <a:t>). </a:t>
            </a:r>
            <a:endParaRPr lang="ru-RU" sz="14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капрону,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поєднанні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капроном, стали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звичними</a:t>
            </a:r>
            <a:r>
              <a:rPr lang="ru-RU" dirty="0" smtClean="0"/>
              <a:t> в </a:t>
            </a:r>
            <a:r>
              <a:rPr lang="ru-RU" dirty="0" err="1" smtClean="0"/>
              <a:t>нашому</a:t>
            </a:r>
            <a:r>
              <a:rPr lang="ru-RU" dirty="0" smtClean="0"/>
              <a:t> </a:t>
            </a:r>
            <a:r>
              <a:rPr lang="ru-RU" dirty="0" err="1" smtClean="0"/>
              <a:t>побуті</a:t>
            </a:r>
            <a:r>
              <a:rPr lang="ru-RU" dirty="0" smtClean="0"/>
              <a:t>. З </a:t>
            </a:r>
            <a:r>
              <a:rPr lang="ru-RU" dirty="0" err="1" smtClean="0"/>
              <a:t>капронових</a:t>
            </a:r>
            <a:r>
              <a:rPr lang="ru-RU" dirty="0" smtClean="0"/>
              <a:t> ниток </a:t>
            </a:r>
            <a:r>
              <a:rPr lang="ru-RU" dirty="0" err="1" smtClean="0"/>
              <a:t>шиють</a:t>
            </a:r>
            <a:r>
              <a:rPr lang="ru-RU" dirty="0" smtClean="0"/>
              <a:t> </a:t>
            </a:r>
            <a:r>
              <a:rPr lang="ru-RU" dirty="0" err="1" smtClean="0"/>
              <a:t>одяг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коштує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дешевше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одяг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натуральних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. З капрону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рибальські</a:t>
            </a:r>
            <a:r>
              <a:rPr lang="ru-RU" dirty="0" smtClean="0"/>
              <a:t> </a:t>
            </a:r>
            <a:r>
              <a:rPr lang="ru-RU" dirty="0" err="1" smtClean="0"/>
              <a:t>сіті</a:t>
            </a:r>
            <a:r>
              <a:rPr lang="ru-RU" dirty="0" smtClean="0"/>
              <a:t>, </a:t>
            </a:r>
            <a:r>
              <a:rPr lang="ru-RU" dirty="0" err="1" smtClean="0"/>
              <a:t>волосінь</a:t>
            </a:r>
            <a:r>
              <a:rPr lang="ru-RU" dirty="0" smtClean="0"/>
              <a:t>, </a:t>
            </a:r>
            <a:r>
              <a:rPr lang="ru-RU" dirty="0" err="1" smtClean="0"/>
              <a:t>фільтрувальні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кордну</a:t>
            </a:r>
            <a:r>
              <a:rPr lang="ru-RU" dirty="0" smtClean="0"/>
              <a:t> тканину. З </a:t>
            </a:r>
            <a:r>
              <a:rPr lang="ru-RU" dirty="0" err="1" smtClean="0"/>
              <a:t>кордної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каркаси</a:t>
            </a:r>
            <a:r>
              <a:rPr lang="ru-RU" dirty="0" smtClean="0"/>
              <a:t> </a:t>
            </a:r>
            <a:r>
              <a:rPr lang="ru-RU" dirty="0" err="1" smtClean="0"/>
              <a:t>авто-і</a:t>
            </a:r>
            <a:r>
              <a:rPr lang="ru-RU" dirty="0" smtClean="0"/>
              <a:t> </a:t>
            </a:r>
            <a:r>
              <a:rPr lang="ru-RU" dirty="0" err="1" smtClean="0"/>
              <a:t>авіапокришек</a:t>
            </a:r>
            <a:r>
              <a:rPr lang="ru-RU" dirty="0" smtClean="0"/>
              <a:t>. </a:t>
            </a:r>
            <a:r>
              <a:rPr lang="ru-RU" dirty="0" err="1" smtClean="0"/>
              <a:t>Шини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кордом </a:t>
            </a:r>
            <a:r>
              <a:rPr lang="ru-RU" dirty="0" err="1" smtClean="0"/>
              <a:t>з</a:t>
            </a:r>
            <a:r>
              <a:rPr lang="ru-RU" dirty="0" smtClean="0"/>
              <a:t> капрону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зносостійкі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шини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віскозних</a:t>
            </a:r>
            <a:r>
              <a:rPr lang="ru-RU" dirty="0" smtClean="0"/>
              <a:t> та </a:t>
            </a:r>
            <a:r>
              <a:rPr lang="ru-RU" dirty="0" err="1" smtClean="0"/>
              <a:t>х</a:t>
            </a:r>
            <a:r>
              <a:rPr lang="ru-RU" dirty="0" smtClean="0"/>
              <a:t>/б кордом. </a:t>
            </a:r>
            <a:r>
              <a:rPr lang="ru-RU" dirty="0" err="1" smtClean="0"/>
              <a:t>Капронова</a:t>
            </a:r>
            <a:r>
              <a:rPr lang="ru-RU" dirty="0" smtClean="0"/>
              <a:t> смола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пластмас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деталь машин, </a:t>
            </a:r>
            <a:r>
              <a:rPr lang="ru-RU" dirty="0" err="1" smtClean="0"/>
              <a:t>шестірні</a:t>
            </a:r>
            <a:r>
              <a:rPr lang="ru-RU" dirty="0" smtClean="0"/>
              <a:t>, </a:t>
            </a:r>
            <a:r>
              <a:rPr lang="ru-RU" dirty="0" err="1" smtClean="0"/>
              <a:t>вкладиші</a:t>
            </a:r>
            <a:r>
              <a:rPr lang="ru-RU" dirty="0" smtClean="0"/>
              <a:t> для </a:t>
            </a:r>
            <a:r>
              <a:rPr lang="ru-RU" dirty="0" err="1" smtClean="0"/>
              <a:t>підшипників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т.д. Российская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виробляє</a:t>
            </a:r>
            <a:r>
              <a:rPr lang="ru-RU" dirty="0" smtClean="0"/>
              <a:t> </a:t>
            </a:r>
            <a:r>
              <a:rPr lang="ru-RU" dirty="0" err="1" smtClean="0"/>
              <a:t>штучне</a:t>
            </a:r>
            <a:r>
              <a:rPr lang="ru-RU" dirty="0" smtClean="0"/>
              <a:t> волокно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міцне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капрон,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надміцний</a:t>
            </a:r>
            <a:r>
              <a:rPr lang="ru-RU" dirty="0" smtClean="0"/>
              <a:t> </a:t>
            </a:r>
            <a:r>
              <a:rPr lang="ru-RU" dirty="0" err="1" smtClean="0"/>
              <a:t>ацетатний</a:t>
            </a:r>
            <a:r>
              <a:rPr lang="ru-RU" dirty="0" smtClean="0"/>
              <a:t> </a:t>
            </a:r>
            <a:r>
              <a:rPr lang="ru-RU" dirty="0" err="1" smtClean="0"/>
              <a:t>шовк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міцністю</a:t>
            </a:r>
            <a:r>
              <a:rPr lang="ru-RU" dirty="0" smtClean="0"/>
              <a:t> </a:t>
            </a:r>
            <a:r>
              <a:rPr lang="ru-RU" dirty="0" err="1" smtClean="0"/>
              <a:t>перевершує</a:t>
            </a:r>
            <a:r>
              <a:rPr lang="ru-RU" dirty="0" smtClean="0"/>
              <a:t> </a:t>
            </a:r>
            <a:r>
              <a:rPr lang="ru-RU" dirty="0" err="1" smtClean="0"/>
              <a:t>сталевий</a:t>
            </a:r>
            <a:r>
              <a:rPr lang="ru-RU" dirty="0" smtClean="0"/>
              <a:t> </a:t>
            </a:r>
            <a:r>
              <a:rPr lang="ru-RU" dirty="0" err="1" smtClean="0"/>
              <a:t>дріт</a:t>
            </a:r>
            <a:r>
              <a:rPr lang="ru-RU" dirty="0" smtClean="0"/>
              <a:t>. Цей </a:t>
            </a:r>
            <a:r>
              <a:rPr lang="ru-RU" dirty="0" err="1" smtClean="0"/>
              <a:t>шовк</a:t>
            </a:r>
            <a:r>
              <a:rPr lang="ru-RU" dirty="0" smtClean="0"/>
              <a:t> на один </a:t>
            </a:r>
            <a:r>
              <a:rPr lang="ru-RU" dirty="0" err="1" smtClean="0"/>
              <a:t>квадратний</a:t>
            </a:r>
            <a:r>
              <a:rPr lang="ru-RU" dirty="0" smtClean="0"/>
              <a:t> </a:t>
            </a:r>
            <a:r>
              <a:rPr lang="ru-RU" dirty="0" err="1" smtClean="0"/>
              <a:t>міліметр</a:t>
            </a:r>
            <a:r>
              <a:rPr lang="ru-RU" dirty="0" smtClean="0"/>
              <a:t> </a:t>
            </a:r>
            <a:r>
              <a:rPr lang="ru-RU" dirty="0" err="1" smtClean="0"/>
              <a:t>витримує</a:t>
            </a:r>
            <a:r>
              <a:rPr lang="ru-RU" dirty="0" smtClean="0"/>
              <a:t> 126 кг, а </a:t>
            </a:r>
            <a:r>
              <a:rPr lang="ru-RU" dirty="0" err="1" smtClean="0"/>
              <a:t>сталевий</a:t>
            </a:r>
            <a:r>
              <a:rPr lang="ru-RU" dirty="0" smtClean="0"/>
              <a:t> </a:t>
            </a:r>
            <a:r>
              <a:rPr lang="ru-RU" dirty="0" err="1" smtClean="0"/>
              <a:t>дріт</a:t>
            </a:r>
            <a:r>
              <a:rPr lang="ru-RU" dirty="0" smtClean="0"/>
              <a:t> - 110 кг</a:t>
            </a:r>
            <a:endParaRPr lang="ru-RU" dirty="0"/>
          </a:p>
        </p:txBody>
      </p:sp>
      <p:pic>
        <p:nvPicPr>
          <p:cNvPr id="3" name="Picture 40" descr="http://upload.wikimedia.org/wikipedia/commons/thumb/5/54/Beckmann-rearangement.png/400px-Beckmann-rearangem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786190"/>
            <a:ext cx="5715040" cy="220504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 smtClean="0"/>
              <a:t>Лавсан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4291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Лавсан (</a:t>
            </a:r>
            <a:r>
              <a:rPr lang="ru-RU" sz="1600" dirty="0" err="1" smtClean="0"/>
              <a:t>поліетилентерефталат</a:t>
            </a:r>
            <a:r>
              <a:rPr lang="ru-RU" sz="1600" dirty="0" smtClean="0"/>
              <a:t>) - </a:t>
            </a:r>
            <a:r>
              <a:rPr lang="ru-RU" sz="1600" dirty="0" err="1" smtClean="0"/>
              <a:t>представник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поліефірів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продукт </a:t>
            </a:r>
            <a:r>
              <a:rPr lang="ru-RU" sz="1600" dirty="0" err="1" smtClean="0"/>
              <a:t>поліконденсації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двоатомних</a:t>
            </a:r>
            <a:r>
              <a:rPr lang="ru-RU" sz="1600" dirty="0" smtClean="0"/>
              <a:t> спирту </a:t>
            </a:r>
            <a:r>
              <a:rPr lang="ru-RU" sz="1600" dirty="0" err="1" smtClean="0"/>
              <a:t>етиленгликоля</a:t>
            </a:r>
            <a:r>
              <a:rPr lang="ru-RU" sz="1600" dirty="0" smtClean="0"/>
              <a:t> </a:t>
            </a:r>
            <a:r>
              <a:rPr lang="en-US" sz="1600" dirty="0" smtClean="0"/>
              <a:t>HO-CH2CH2-OH </a:t>
            </a:r>
            <a:r>
              <a:rPr lang="ru-RU" sz="1600" dirty="0" smtClean="0"/>
              <a:t>та </a:t>
            </a:r>
            <a:r>
              <a:rPr lang="ru-RU" sz="1600" dirty="0" err="1" smtClean="0"/>
              <a:t>двоосновний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кислоти</a:t>
            </a:r>
            <a:r>
              <a:rPr lang="ru-RU" sz="1600" dirty="0" smtClean="0"/>
              <a:t> - терефталевой (1,4-бензолдікарбоновой) </a:t>
            </a:r>
            <a:r>
              <a:rPr lang="ru-RU" sz="1600" dirty="0" err="1" smtClean="0"/>
              <a:t>кислоти</a:t>
            </a:r>
            <a:r>
              <a:rPr lang="ru-RU" sz="1600" dirty="0" smtClean="0"/>
              <a:t> </a:t>
            </a:r>
            <a:r>
              <a:rPr lang="en-US" sz="1600" dirty="0" smtClean="0"/>
              <a:t>HOOC-C6H4-COOH (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використовується</a:t>
            </a:r>
            <a:r>
              <a:rPr lang="ru-RU" sz="1600" dirty="0" smtClean="0"/>
              <a:t> не сама терефталевая кислота, а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диметиловий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ефір</a:t>
            </a:r>
            <a:r>
              <a:rPr lang="ru-RU" sz="1600" dirty="0" smtClean="0"/>
              <a:t>). </a:t>
            </a:r>
            <a:r>
              <a:rPr lang="ru-RU" sz="1600" dirty="0" err="1" smtClean="0"/>
              <a:t>Полімер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відноситься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лінійних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поліефіром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виходить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вигляді</a:t>
            </a:r>
            <a:r>
              <a:rPr lang="ru-RU" sz="1600" dirty="0" smtClean="0"/>
              <a:t> смоли. </a:t>
            </a:r>
            <a:r>
              <a:rPr lang="ru-RU" sz="1600" dirty="0" err="1" smtClean="0"/>
              <a:t>Наявність</a:t>
            </a:r>
            <a:r>
              <a:rPr lang="ru-RU" sz="1600" dirty="0" smtClean="0"/>
              <a:t> регулярно </a:t>
            </a:r>
            <a:r>
              <a:rPr lang="ru-RU" sz="1600" dirty="0" err="1" smtClean="0"/>
              <a:t>розташованих</a:t>
            </a:r>
            <a:r>
              <a:rPr lang="ru-RU" sz="1600" dirty="0" smtClean="0"/>
              <a:t> по </a:t>
            </a:r>
            <a:r>
              <a:rPr lang="ru-RU" sz="1600" dirty="0" err="1" smtClean="0"/>
              <a:t>ланцюгу</a:t>
            </a:r>
            <a:r>
              <a:rPr lang="ru-RU" sz="1600" dirty="0" smtClean="0"/>
              <a:t> </a:t>
            </a:r>
            <a:r>
              <a:rPr lang="ru-RU" sz="1600" dirty="0" err="1" smtClean="0"/>
              <a:t>макромолекули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полярних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груп-О-СО-призводить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посилення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міжмолекулярних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взаємодій</a:t>
            </a:r>
            <a:r>
              <a:rPr lang="ru-RU" sz="1600" dirty="0" smtClean="0"/>
              <a:t>, </a:t>
            </a:r>
            <a:r>
              <a:rPr lang="ru-RU" sz="1600" dirty="0" err="1" smtClean="0"/>
              <a:t>надаючи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полімеру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жорсткість</a:t>
            </a:r>
            <a:r>
              <a:rPr lang="ru-RU" sz="1600" dirty="0" smtClean="0"/>
              <a:t>. </a:t>
            </a:r>
            <a:r>
              <a:rPr lang="ru-RU" sz="1600" dirty="0" err="1" smtClean="0"/>
              <a:t>Макромолекули</a:t>
            </a:r>
            <a:r>
              <a:rPr lang="ru-RU" sz="1600" dirty="0" smtClean="0"/>
              <a:t> в </a:t>
            </a:r>
            <a:r>
              <a:rPr lang="ru-RU" sz="1600" dirty="0" err="1" smtClean="0"/>
              <a:t>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розташовані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безладно</a:t>
            </a:r>
            <a:r>
              <a:rPr lang="ru-RU" sz="1600" dirty="0" smtClean="0"/>
              <a:t>, у </a:t>
            </a:r>
            <a:r>
              <a:rPr lang="ru-RU" sz="1600" dirty="0" err="1" smtClean="0"/>
              <a:t>волокні</a:t>
            </a:r>
            <a:r>
              <a:rPr lang="ru-RU" sz="1600" dirty="0" smtClean="0"/>
              <a:t> ж вони </a:t>
            </a:r>
            <a:r>
              <a:rPr lang="ru-RU" sz="1600" dirty="0" err="1" smtClean="0"/>
              <a:t>повинні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орієнтовані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уздовж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осі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воно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міцність</a:t>
            </a:r>
            <a:r>
              <a:rPr lang="ru-RU" sz="1600" dirty="0" smtClean="0"/>
              <a:t>. З </a:t>
            </a:r>
            <a:r>
              <a:rPr lang="ru-RU" sz="1600" dirty="0" err="1" smtClean="0"/>
              <a:t>цією</a:t>
            </a:r>
            <a:r>
              <a:rPr lang="ru-RU" sz="1600" dirty="0" smtClean="0"/>
              <a:t> метою </a:t>
            </a:r>
            <a:r>
              <a:rPr lang="ru-RU" sz="1600" dirty="0" err="1" smtClean="0"/>
              <a:t>синтезовану</a:t>
            </a:r>
            <a:r>
              <a:rPr lang="ru-RU" sz="1600" dirty="0" smtClean="0"/>
              <a:t> смолу </a:t>
            </a:r>
            <a:r>
              <a:rPr lang="ru-RU" sz="1600" dirty="0" err="1" smtClean="0"/>
              <a:t>плавлять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пропускають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фільєри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безліччю</a:t>
            </a:r>
            <a:r>
              <a:rPr lang="ru-RU" sz="1600" dirty="0" smtClean="0"/>
              <a:t> </a:t>
            </a:r>
            <a:r>
              <a:rPr lang="ru-RU" sz="1600" dirty="0" err="1" smtClean="0"/>
              <a:t>отворів</a:t>
            </a:r>
            <a:r>
              <a:rPr lang="ru-RU" sz="1600" dirty="0" smtClean="0"/>
              <a:t>. </a:t>
            </a:r>
            <a:r>
              <a:rPr lang="ru-RU" sz="1600" dirty="0" err="1" smtClean="0"/>
              <a:t>Тонкі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полімеру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опускаються</a:t>
            </a:r>
            <a:r>
              <a:rPr lang="ru-RU" sz="1600" dirty="0" smtClean="0"/>
              <a:t> в шахту, </a:t>
            </a:r>
            <a:r>
              <a:rPr lang="ru-RU" sz="1600" dirty="0" err="1" smtClean="0"/>
              <a:t>куди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надходить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холодне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повітря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охолодженні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струмки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перетворюються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тонкі</a:t>
            </a:r>
            <a:r>
              <a:rPr lang="ru-RU" sz="1600" dirty="0" smtClean="0"/>
              <a:t> </a:t>
            </a:r>
            <a:r>
              <a:rPr lang="ru-RU" sz="1600" dirty="0" err="1" smtClean="0"/>
              <a:t>волоконця</a:t>
            </a:r>
            <a:r>
              <a:rPr lang="ru-RU" sz="1600" dirty="0" smtClean="0"/>
              <a:t>. </a:t>
            </a:r>
            <a:r>
              <a:rPr lang="ru-RU" sz="1600" dirty="0" err="1" smtClean="0"/>
              <a:t>Прядіння</a:t>
            </a:r>
            <a:r>
              <a:rPr lang="ru-RU" sz="1600" dirty="0" smtClean="0"/>
              <a:t> волокна на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лавсану </a:t>
            </a:r>
            <a:r>
              <a:rPr lang="ru-RU" sz="1600" dirty="0" err="1" smtClean="0"/>
              <a:t>здійснюється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розплаву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наступною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витяжкою</a:t>
            </a:r>
            <a:r>
              <a:rPr lang="ru-RU" sz="1600" dirty="0" smtClean="0"/>
              <a:t> ниток при 80-120 ° С. Волокно </a:t>
            </a:r>
            <a:r>
              <a:rPr lang="ru-RU" sz="1600" dirty="0" err="1" smtClean="0"/>
              <a:t>володіє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механічною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міцністю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стійкістю</a:t>
            </a:r>
            <a:r>
              <a:rPr lang="ru-RU" sz="1600" dirty="0" smtClean="0"/>
              <a:t> до </a:t>
            </a:r>
            <a:r>
              <a:rPr lang="ru-RU" sz="1600" dirty="0" err="1" smtClean="0"/>
              <a:t>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підвищених</a:t>
            </a:r>
            <a:r>
              <a:rPr lang="ru-RU" sz="1600" dirty="0" smtClean="0"/>
              <a:t> температур, </a:t>
            </a:r>
            <a:r>
              <a:rPr lang="ru-RU" sz="1600" dirty="0" err="1" smtClean="0"/>
              <a:t>світла</a:t>
            </a:r>
            <a:r>
              <a:rPr lang="ru-RU" sz="1600" dirty="0" smtClean="0"/>
              <a:t>, </a:t>
            </a:r>
            <a:r>
              <a:rPr lang="ru-RU" sz="1600" dirty="0" err="1" smtClean="0"/>
              <a:t>окислювачів</a:t>
            </a:r>
            <a:r>
              <a:rPr lang="ru-RU" sz="1600" dirty="0" smtClean="0"/>
              <a:t>,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гарним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діелектриком</a:t>
            </a:r>
            <a:r>
              <a:rPr lang="ru-RU" sz="1600" dirty="0" smtClean="0"/>
              <a:t>. Лавсан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повноцінним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замінником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натуральної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вовни</a:t>
            </a:r>
            <a:r>
              <a:rPr lang="ru-RU" sz="1600" dirty="0" smtClean="0"/>
              <a:t>. </a:t>
            </a:r>
            <a:r>
              <a:rPr lang="ru-RU" sz="1600" dirty="0" err="1" smtClean="0"/>
              <a:t>Плівки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малій</a:t>
            </a:r>
            <a:r>
              <a:rPr lang="ru-RU" sz="1600" dirty="0" smtClean="0"/>
              <a:t> </a:t>
            </a:r>
            <a:r>
              <a:rPr lang="ru-RU" sz="1600" dirty="0" err="1" smtClean="0"/>
              <a:t>товщині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володіють</a:t>
            </a:r>
            <a:r>
              <a:rPr lang="ru-RU" sz="1600" dirty="0" smtClean="0"/>
              <a:t> великою </a:t>
            </a:r>
            <a:r>
              <a:rPr lang="ru-RU" sz="1600" dirty="0" err="1" smtClean="0"/>
              <a:t>міцністю</a:t>
            </a:r>
            <a:r>
              <a:rPr lang="ru-RU" sz="1600" dirty="0" smtClean="0"/>
              <a:t>. </a:t>
            </a:r>
            <a:r>
              <a:rPr lang="ru-RU" sz="1600" dirty="0" err="1" smtClean="0"/>
              <a:t>Ця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властивість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використовується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виготовленні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магнітофонної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стрічки</a:t>
            </a:r>
            <a:r>
              <a:rPr lang="ru-RU" sz="1600" dirty="0" smtClean="0"/>
              <a:t>. </a:t>
            </a:r>
            <a:endParaRPr lang="ru-RU" sz="1600" dirty="0"/>
          </a:p>
        </p:txBody>
      </p:sp>
      <p:pic>
        <p:nvPicPr>
          <p:cNvPr id="7170" name="Picture 2" descr="http://dic.academic.ru/pictures/wiki/files/51/300px-polyethylene_terephthalat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4429132"/>
            <a:ext cx="4500594" cy="150019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936</Words>
  <Application>Microsoft Office PowerPoint</Application>
  <PresentationFormat>Экран (4:3)</PresentationFormat>
  <Paragraphs>31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2014-02-18T19:10:24Z</dcterms:created>
  <dcterms:modified xsi:type="dcterms:W3CDTF">2014-02-18T21:42:10Z</dcterms:modified>
</cp:coreProperties>
</file>