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67B9F-1297-4DEC-939F-7A0B1B6586E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6DDB26-0565-4D45-A866-662DAFA0FEA3}">
      <dgm:prSet phldrT="[Текст]"/>
      <dgm:spPr/>
      <dgm:t>
        <a:bodyPr/>
        <a:lstStyle/>
        <a:p>
          <a:r>
            <a:rPr lang="uk-UA" dirty="0"/>
            <a:t>Кругообіг</a:t>
          </a:r>
          <a:endParaRPr lang="ru-RU" dirty="0"/>
        </a:p>
      </dgm:t>
    </dgm:pt>
    <dgm:pt modelId="{25218142-18D3-43BE-AECD-31053E5C28EE}" type="parTrans" cxnId="{7AB5835A-8638-45E7-A9D3-F3E25F17D1F8}">
      <dgm:prSet/>
      <dgm:spPr/>
      <dgm:t>
        <a:bodyPr/>
        <a:lstStyle/>
        <a:p>
          <a:endParaRPr lang="ru-RU"/>
        </a:p>
      </dgm:t>
    </dgm:pt>
    <dgm:pt modelId="{ABF0B1E8-E94E-4FE9-801D-2DB8A9894A0A}" type="sibTrans" cxnId="{7AB5835A-8638-45E7-A9D3-F3E25F17D1F8}">
      <dgm:prSet/>
      <dgm:spPr/>
      <dgm:t>
        <a:bodyPr/>
        <a:lstStyle/>
        <a:p>
          <a:endParaRPr lang="ru-RU"/>
        </a:p>
      </dgm:t>
    </dgm:pt>
    <dgm:pt modelId="{008A2CF9-8B4F-458F-9579-B1B1E02EAF5B}">
      <dgm:prSet phldrT="[Текст]" custT="1"/>
      <dgm:spPr/>
      <dgm:t>
        <a:bodyPr/>
        <a:lstStyle/>
        <a:p>
          <a:r>
            <a:rPr lang="uk-UA" sz="1400" dirty="0">
              <a:solidFill>
                <a:srgbClr val="FFFF00"/>
              </a:solidFill>
            </a:rPr>
            <a:t>Великий(геологічний)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полягає</a:t>
          </a:r>
          <a:r>
            <a:rPr lang="ru-RU" sz="1400" b="0" i="0" dirty="0">
              <a:solidFill>
                <a:schemeClr val="tx1"/>
              </a:solidFill>
            </a:rPr>
            <a:t> в </a:t>
          </a:r>
          <a:r>
            <a:rPr lang="ru-RU" sz="1400" b="0" i="0" dirty="0" err="1">
              <a:solidFill>
                <a:schemeClr val="tx1"/>
              </a:solidFill>
            </a:rPr>
            <a:t>тому,що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гірські</a:t>
          </a:r>
          <a:r>
            <a:rPr lang="ru-RU" sz="1400" b="0" i="0" dirty="0">
              <a:solidFill>
                <a:schemeClr val="tx1"/>
              </a:solidFill>
            </a:rPr>
            <a:t> породи </a:t>
          </a:r>
          <a:r>
            <a:rPr lang="ru-RU" sz="1400" b="0" i="0" dirty="0" err="1">
              <a:solidFill>
                <a:schemeClr val="tx1"/>
              </a:solidFill>
            </a:rPr>
            <a:t>підлягають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руйнуванню</a:t>
          </a:r>
          <a:r>
            <a:rPr lang="ru-RU" sz="1400" b="0" i="0" dirty="0">
              <a:solidFill>
                <a:schemeClr val="tx1"/>
              </a:solidFill>
            </a:rPr>
            <a:t>, а </a:t>
          </a:r>
          <a:r>
            <a:rPr lang="ru-RU" sz="1400" b="0" i="0" dirty="0" err="1">
              <a:solidFill>
                <a:schemeClr val="tx1"/>
              </a:solidFill>
            </a:rPr>
            <a:t>продукти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вивітрювання</a:t>
          </a:r>
          <a:r>
            <a:rPr lang="ru-RU" sz="1400" b="0" i="0" dirty="0">
              <a:solidFill>
                <a:schemeClr val="tx1"/>
              </a:solidFill>
            </a:rPr>
            <a:t> (в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розчинні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воді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) </a:t>
          </a:r>
          <a:r>
            <a:rPr lang="ru-RU" sz="1400" b="0" i="0" dirty="0" err="1">
              <a:solidFill>
                <a:schemeClr val="tx1"/>
              </a:solidFill>
            </a:rPr>
            <a:t>зносяться</a:t>
          </a:r>
          <a:r>
            <a:rPr lang="ru-RU" sz="1400" b="0" i="0" dirty="0">
              <a:solidFill>
                <a:schemeClr val="tx1"/>
              </a:solidFill>
            </a:rPr>
            <a:t> потоками води в </a:t>
          </a:r>
          <a:r>
            <a:rPr lang="ru-RU" sz="1400" dirty="0">
              <a:solidFill>
                <a:schemeClr val="tx1"/>
              </a:solidFill>
            </a:rPr>
            <a:t/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Світовий</a:t>
          </a:r>
          <a:r>
            <a:rPr lang="ru-RU" sz="1400" b="0" i="0" dirty="0">
              <a:solidFill>
                <a:schemeClr val="tx1"/>
              </a:solidFill>
            </a:rPr>
            <a:t> океан.</a:t>
          </a:r>
          <a:endParaRPr lang="ru-RU" sz="1400" dirty="0">
            <a:solidFill>
              <a:schemeClr val="tx1"/>
            </a:solidFill>
          </a:endParaRPr>
        </a:p>
      </dgm:t>
    </dgm:pt>
    <dgm:pt modelId="{6EBA3A95-EB96-4064-BB20-E8D74498990E}" type="parTrans" cxnId="{B781CD28-53C8-4911-96C8-F127B033208D}">
      <dgm:prSet/>
      <dgm:spPr/>
      <dgm:t>
        <a:bodyPr/>
        <a:lstStyle/>
        <a:p>
          <a:endParaRPr lang="ru-RU"/>
        </a:p>
      </dgm:t>
    </dgm:pt>
    <dgm:pt modelId="{52EB7DDD-08E1-4F83-8B62-65C3982CFC32}" type="sibTrans" cxnId="{B781CD28-53C8-4911-96C8-F127B033208D}">
      <dgm:prSet/>
      <dgm:spPr/>
      <dgm:t>
        <a:bodyPr/>
        <a:lstStyle/>
        <a:p>
          <a:endParaRPr lang="ru-RU"/>
        </a:p>
      </dgm:t>
    </dgm:pt>
    <dgm:pt modelId="{DE0E9EA2-756D-491B-8940-EB743DE20ED8}">
      <dgm:prSet phldrT="[Текст]" custT="1"/>
      <dgm:spPr/>
      <dgm:t>
        <a:bodyPr/>
        <a:lstStyle/>
        <a:p>
          <a:r>
            <a:rPr lang="uk-UA" sz="1400" dirty="0">
              <a:solidFill>
                <a:schemeClr val="bg1"/>
              </a:solidFill>
            </a:rPr>
            <a:t>Малий(біотичний)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відбувається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рівні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екосистеми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en-US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 err="1" smtClean="0">
              <a:solidFill>
                <a:schemeClr val="tx1"/>
              </a:solidFill>
            </a:rPr>
            <a:t>і</a:t>
          </a:r>
          <a:r>
            <a:rPr lang="en-US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 err="1" smtClean="0">
              <a:solidFill>
                <a:schemeClr val="tx1"/>
              </a:solidFill>
            </a:rPr>
            <a:t>полягає</a:t>
          </a:r>
          <a:r>
            <a:rPr lang="ru-RU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>
              <a:solidFill>
                <a:schemeClr val="tx1"/>
              </a:solidFill>
            </a:rPr>
            <a:t>в тому, </a:t>
          </a:r>
          <a:r>
            <a:rPr lang="ru-RU" sz="1400" b="0" i="0" dirty="0" err="1">
              <a:solidFill>
                <a:schemeClr val="tx1"/>
              </a:solidFill>
            </a:rPr>
            <a:t>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, вода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вуглець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акумулюються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smtClean="0">
              <a:solidFill>
                <a:schemeClr val="tx1"/>
              </a:solidFill>
            </a:rPr>
            <a:t>в</a:t>
          </a:r>
          <a:r>
            <a:rPr lang="en-US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 err="1" smtClean="0">
              <a:solidFill>
                <a:schemeClr val="tx1"/>
              </a:solidFill>
            </a:rPr>
            <a:t>речовині</a:t>
          </a:r>
          <a:r>
            <a:rPr lang="ru-RU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витрачаються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побудову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тіла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життєві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 smtClean="0">
              <a:solidFill>
                <a:schemeClr val="tx1"/>
              </a:solidFill>
            </a:rPr>
            <a:t>процеси</a:t>
          </a:r>
          <a:r>
            <a:rPr lang="en-US" sz="1400" b="0" i="0" dirty="0" smtClean="0">
              <a:solidFill>
                <a:schemeClr val="tx1"/>
              </a:solidFill>
            </a:rPr>
            <a:t> </a:t>
          </a:r>
          <a:r>
            <a:rPr lang="ru-RU" sz="1400" b="0" i="0" dirty="0" smtClean="0">
              <a:solidFill>
                <a:schemeClr val="tx1"/>
              </a:solidFill>
            </a:rPr>
            <a:t>як </a:t>
          </a:r>
          <a:r>
            <a:rPr lang="ru-RU" sz="1400" b="0" i="0" dirty="0">
              <a:solidFill>
                <a:schemeClr val="tx1"/>
              </a:solidFill>
            </a:rPr>
            <a:t>самих </a:t>
          </a:r>
          <a:r>
            <a:rPr lang="ru-RU" sz="1400" b="0" i="0" dirty="0" err="1">
              <a:solidFill>
                <a:schemeClr val="tx1"/>
              </a:solidFill>
            </a:rPr>
            <a:t>цих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так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інших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організмів</a:t>
          </a:r>
          <a:r>
            <a:rPr lang="ru-RU" sz="1400" b="0" i="0" dirty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00BC6D3B-65DB-4F90-B541-F8A0B5633A43}" type="parTrans" cxnId="{86A05A4B-EE96-4D11-B187-BC0D28D8FD00}">
      <dgm:prSet/>
      <dgm:spPr/>
      <dgm:t>
        <a:bodyPr/>
        <a:lstStyle/>
        <a:p>
          <a:endParaRPr lang="ru-RU"/>
        </a:p>
      </dgm:t>
    </dgm:pt>
    <dgm:pt modelId="{F04F77A7-A26B-4113-B5F4-0BB8A7C22FB9}" type="sibTrans" cxnId="{86A05A4B-EE96-4D11-B187-BC0D28D8FD00}">
      <dgm:prSet/>
      <dgm:spPr/>
      <dgm:t>
        <a:bodyPr/>
        <a:lstStyle/>
        <a:p>
          <a:endParaRPr lang="ru-RU"/>
        </a:p>
      </dgm:t>
    </dgm:pt>
    <dgm:pt modelId="{45323CB8-D3E2-443F-99E2-453489019E1F}" type="pres">
      <dgm:prSet presAssocID="{4C267B9F-1297-4DEC-939F-7A0B1B6586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310C2-9C91-415B-89B3-D8E3D38339A1}" type="pres">
      <dgm:prSet presAssocID="{086DDB26-0565-4D45-A866-662DAFA0FEA3}" presName="centerShape" presStyleLbl="node0" presStyleIdx="0" presStyleCnt="1" custScaleX="188243" custScaleY="188928" custLinFactNeighborX="1671" custLinFactNeighborY="-47278"/>
      <dgm:spPr/>
      <dgm:t>
        <a:bodyPr/>
        <a:lstStyle/>
        <a:p>
          <a:endParaRPr lang="ru-RU"/>
        </a:p>
      </dgm:t>
    </dgm:pt>
    <dgm:pt modelId="{96DC2167-2895-4B1C-8003-BC3083EFF926}" type="pres">
      <dgm:prSet presAssocID="{6EBA3A95-EB96-4064-BB20-E8D74498990E}" presName="parTrans" presStyleLbl="sibTrans2D1" presStyleIdx="0" presStyleCnt="2"/>
      <dgm:spPr/>
      <dgm:t>
        <a:bodyPr/>
        <a:lstStyle/>
        <a:p>
          <a:endParaRPr lang="ru-RU"/>
        </a:p>
      </dgm:t>
    </dgm:pt>
    <dgm:pt modelId="{AD45755E-7832-49C0-BB9B-234910DBC3DE}" type="pres">
      <dgm:prSet presAssocID="{6EBA3A95-EB96-4064-BB20-E8D7449899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56F16DF-263F-4B93-8C23-7D6D6F303233}" type="pres">
      <dgm:prSet presAssocID="{008A2CF9-8B4F-458F-9579-B1B1E02EAF5B}" presName="node" presStyleLbl="node1" presStyleIdx="0" presStyleCnt="2" custScaleX="207694" custScaleY="206643" custRadScaleRad="143519" custRadScaleInc="-12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A407-E036-43AB-A4BF-BF9AA3625805}" type="pres">
      <dgm:prSet presAssocID="{00BC6D3B-65DB-4F90-B541-F8A0B5633A43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189F5A8-E213-4D68-8234-1D34423138BB}" type="pres">
      <dgm:prSet presAssocID="{00BC6D3B-65DB-4F90-B541-F8A0B5633A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C9AE39-A1E2-4BE4-8D21-39605D8DC9CE}" type="pres">
      <dgm:prSet presAssocID="{DE0E9EA2-756D-491B-8940-EB743DE20ED8}" presName="node" presStyleLbl="node1" presStyleIdx="1" presStyleCnt="2" custScaleX="204031" custScaleY="203538" custRadScaleRad="138453" custRadScaleInc="-7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F8700-434C-4FF7-AD37-EF9CD34EBF06}" type="presOf" srcId="{4C267B9F-1297-4DEC-939F-7A0B1B6586E1}" destId="{45323CB8-D3E2-443F-99E2-453489019E1F}" srcOrd="0" destOrd="0" presId="urn:microsoft.com/office/officeart/2005/8/layout/radial5"/>
    <dgm:cxn modelId="{7AB5835A-8638-45E7-A9D3-F3E25F17D1F8}" srcId="{4C267B9F-1297-4DEC-939F-7A0B1B6586E1}" destId="{086DDB26-0565-4D45-A866-662DAFA0FEA3}" srcOrd="0" destOrd="0" parTransId="{25218142-18D3-43BE-AECD-31053E5C28EE}" sibTransId="{ABF0B1E8-E94E-4FE9-801D-2DB8A9894A0A}"/>
    <dgm:cxn modelId="{BA439BED-8599-452B-A66A-B68286A2A617}" type="presOf" srcId="{6EBA3A95-EB96-4064-BB20-E8D74498990E}" destId="{AD45755E-7832-49C0-BB9B-234910DBC3DE}" srcOrd="1" destOrd="0" presId="urn:microsoft.com/office/officeart/2005/8/layout/radial5"/>
    <dgm:cxn modelId="{A62B99D9-755D-4A18-A252-7416960FD2B0}" type="presOf" srcId="{086DDB26-0565-4D45-A866-662DAFA0FEA3}" destId="{C2A310C2-9C91-415B-89B3-D8E3D38339A1}" srcOrd="0" destOrd="0" presId="urn:microsoft.com/office/officeart/2005/8/layout/radial5"/>
    <dgm:cxn modelId="{3C83C42B-E5D1-4062-BE9E-4CA5EFDF64F1}" type="presOf" srcId="{00BC6D3B-65DB-4F90-B541-F8A0B5633A43}" destId="{CC50A407-E036-43AB-A4BF-BF9AA3625805}" srcOrd="0" destOrd="0" presId="urn:microsoft.com/office/officeart/2005/8/layout/radial5"/>
    <dgm:cxn modelId="{C55C0355-D06A-4A69-9FCD-E3F3248C214F}" type="presOf" srcId="{6EBA3A95-EB96-4064-BB20-E8D74498990E}" destId="{96DC2167-2895-4B1C-8003-BC3083EFF926}" srcOrd="0" destOrd="0" presId="urn:microsoft.com/office/officeart/2005/8/layout/radial5"/>
    <dgm:cxn modelId="{0759FA10-211C-4BDB-82A3-BC5A27709589}" type="presOf" srcId="{DE0E9EA2-756D-491B-8940-EB743DE20ED8}" destId="{96C9AE39-A1E2-4BE4-8D21-39605D8DC9CE}" srcOrd="0" destOrd="0" presId="urn:microsoft.com/office/officeart/2005/8/layout/radial5"/>
    <dgm:cxn modelId="{7A4FC093-1AEB-47AC-93FD-B5DEEDB10E09}" type="presOf" srcId="{00BC6D3B-65DB-4F90-B541-F8A0B5633A43}" destId="{1189F5A8-E213-4D68-8234-1D34423138BB}" srcOrd="1" destOrd="0" presId="urn:microsoft.com/office/officeart/2005/8/layout/radial5"/>
    <dgm:cxn modelId="{DFF2669F-5BC7-4054-9A66-FDC856A9C237}" type="presOf" srcId="{008A2CF9-8B4F-458F-9579-B1B1E02EAF5B}" destId="{B56F16DF-263F-4B93-8C23-7D6D6F303233}" srcOrd="0" destOrd="0" presId="urn:microsoft.com/office/officeart/2005/8/layout/radial5"/>
    <dgm:cxn modelId="{B781CD28-53C8-4911-96C8-F127B033208D}" srcId="{086DDB26-0565-4D45-A866-662DAFA0FEA3}" destId="{008A2CF9-8B4F-458F-9579-B1B1E02EAF5B}" srcOrd="0" destOrd="0" parTransId="{6EBA3A95-EB96-4064-BB20-E8D74498990E}" sibTransId="{52EB7DDD-08E1-4F83-8B62-65C3982CFC32}"/>
    <dgm:cxn modelId="{86A05A4B-EE96-4D11-B187-BC0D28D8FD00}" srcId="{086DDB26-0565-4D45-A866-662DAFA0FEA3}" destId="{DE0E9EA2-756D-491B-8940-EB743DE20ED8}" srcOrd="1" destOrd="0" parTransId="{00BC6D3B-65DB-4F90-B541-F8A0B5633A43}" sibTransId="{F04F77A7-A26B-4113-B5F4-0BB8A7C22FB9}"/>
    <dgm:cxn modelId="{0A5A13BD-3A09-4B73-BAD5-AF36614BDC9E}" type="presParOf" srcId="{45323CB8-D3E2-443F-99E2-453489019E1F}" destId="{C2A310C2-9C91-415B-89B3-D8E3D38339A1}" srcOrd="0" destOrd="0" presId="urn:microsoft.com/office/officeart/2005/8/layout/radial5"/>
    <dgm:cxn modelId="{3EF1800D-9EB6-4F51-820A-76C5E3CA668F}" type="presParOf" srcId="{45323CB8-D3E2-443F-99E2-453489019E1F}" destId="{96DC2167-2895-4B1C-8003-BC3083EFF926}" srcOrd="1" destOrd="0" presId="urn:microsoft.com/office/officeart/2005/8/layout/radial5"/>
    <dgm:cxn modelId="{67FDD25F-6E46-4FF4-B30B-8352C3E19D87}" type="presParOf" srcId="{96DC2167-2895-4B1C-8003-BC3083EFF926}" destId="{AD45755E-7832-49C0-BB9B-234910DBC3DE}" srcOrd="0" destOrd="0" presId="urn:microsoft.com/office/officeart/2005/8/layout/radial5"/>
    <dgm:cxn modelId="{5F13F1D9-7E38-4616-A178-F393C14365DC}" type="presParOf" srcId="{45323CB8-D3E2-443F-99E2-453489019E1F}" destId="{B56F16DF-263F-4B93-8C23-7D6D6F303233}" srcOrd="2" destOrd="0" presId="urn:microsoft.com/office/officeart/2005/8/layout/radial5"/>
    <dgm:cxn modelId="{552A01FB-EB64-41B2-9E44-DF8248563F0F}" type="presParOf" srcId="{45323CB8-D3E2-443F-99E2-453489019E1F}" destId="{CC50A407-E036-43AB-A4BF-BF9AA3625805}" srcOrd="3" destOrd="0" presId="urn:microsoft.com/office/officeart/2005/8/layout/radial5"/>
    <dgm:cxn modelId="{4319B507-301B-4888-B854-6686229DCB1D}" type="presParOf" srcId="{CC50A407-E036-43AB-A4BF-BF9AA3625805}" destId="{1189F5A8-E213-4D68-8234-1D34423138BB}" srcOrd="0" destOrd="0" presId="urn:microsoft.com/office/officeart/2005/8/layout/radial5"/>
    <dgm:cxn modelId="{12D4BDDF-DF9E-4313-8989-F517B87D73A3}" type="presParOf" srcId="{45323CB8-D3E2-443F-99E2-453489019E1F}" destId="{96C9AE39-A1E2-4BE4-8D21-39605D8DC9C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310C2-9C91-415B-89B3-D8E3D38339A1}">
      <dsp:nvSpPr>
        <dsp:cNvPr id="0" name=""/>
        <dsp:cNvSpPr/>
      </dsp:nvSpPr>
      <dsp:spPr>
        <a:xfrm>
          <a:off x="2939909" y="0"/>
          <a:ext cx="2758289" cy="2768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Кругообіг</a:t>
          </a:r>
          <a:endParaRPr lang="ru-RU" sz="3200" kern="1200" dirty="0"/>
        </a:p>
      </dsp:txBody>
      <dsp:txXfrm>
        <a:off x="2939909" y="0"/>
        <a:ext cx="2758289" cy="2768326"/>
      </dsp:txXfrm>
    </dsp:sp>
    <dsp:sp modelId="{96DC2167-2895-4B1C-8003-BC3083EFF926}">
      <dsp:nvSpPr>
        <dsp:cNvPr id="0" name=""/>
        <dsp:cNvSpPr/>
      </dsp:nvSpPr>
      <dsp:spPr>
        <a:xfrm rot="8133083">
          <a:off x="2770984" y="2414707"/>
          <a:ext cx="487117" cy="49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8133083">
        <a:off x="2770984" y="2414707"/>
        <a:ext cx="487117" cy="498195"/>
      </dsp:txXfrm>
    </dsp:sp>
    <dsp:sp modelId="{B56F16DF-263F-4B93-8C23-7D6D6F303233}">
      <dsp:nvSpPr>
        <dsp:cNvPr id="0" name=""/>
        <dsp:cNvSpPr/>
      </dsp:nvSpPr>
      <dsp:spPr>
        <a:xfrm>
          <a:off x="71423" y="2544224"/>
          <a:ext cx="3043301" cy="30279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rgbClr val="FFFF00"/>
              </a:solidFill>
            </a:rPr>
            <a:t>Великий(геологічний)</a:t>
          </a:r>
          <a:r>
            <a:rPr lang="uk-UA" sz="1400" kern="1200" dirty="0">
              <a:solidFill>
                <a:schemeClr val="tx1"/>
              </a:solidFill>
            </a:rPr>
            <a:t/>
          </a:r>
          <a:br>
            <a:rPr lang="uk-UA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полягає</a:t>
          </a:r>
          <a:r>
            <a:rPr lang="ru-RU" sz="1400" b="0" i="0" kern="1200" dirty="0">
              <a:solidFill>
                <a:schemeClr val="tx1"/>
              </a:solidFill>
            </a:rPr>
            <a:t> в </a:t>
          </a:r>
          <a:r>
            <a:rPr lang="ru-RU" sz="1400" b="0" i="0" kern="1200" dirty="0" err="1">
              <a:solidFill>
                <a:schemeClr val="tx1"/>
              </a:solidFill>
            </a:rPr>
            <a:t>тому,що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гірські</a:t>
          </a:r>
          <a:r>
            <a:rPr lang="ru-RU" sz="1400" b="0" i="0" kern="1200" dirty="0">
              <a:solidFill>
                <a:schemeClr val="tx1"/>
              </a:solidFill>
            </a:rPr>
            <a:t> породи </a:t>
          </a:r>
          <a:r>
            <a:rPr lang="ru-RU" sz="1400" b="0" i="0" kern="1200" dirty="0" err="1">
              <a:solidFill>
                <a:schemeClr val="tx1"/>
              </a:solidFill>
            </a:rPr>
            <a:t>підлягають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руйнуванню</a:t>
          </a:r>
          <a:r>
            <a:rPr lang="ru-RU" sz="1400" b="0" i="0" kern="1200" dirty="0">
              <a:solidFill>
                <a:schemeClr val="tx1"/>
              </a:solidFill>
            </a:rPr>
            <a:t>, а </a:t>
          </a:r>
          <a:r>
            <a:rPr lang="ru-RU" sz="1400" b="0" i="0" kern="1200" dirty="0" err="1">
              <a:solidFill>
                <a:schemeClr val="tx1"/>
              </a:solidFill>
            </a:rPr>
            <a:t>продукти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вивітрювання</a:t>
          </a:r>
          <a:r>
            <a:rPr lang="ru-RU" sz="1400" b="0" i="0" kern="1200" dirty="0">
              <a:solidFill>
                <a:schemeClr val="tx1"/>
              </a:solidFill>
            </a:rPr>
            <a:t> (в тому </a:t>
          </a:r>
          <a:r>
            <a:rPr lang="ru-RU" sz="1400" b="0" i="0" kern="1200" dirty="0" err="1">
              <a:solidFill>
                <a:schemeClr val="tx1"/>
              </a:solidFill>
            </a:rPr>
            <a:t>числі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розчинні</a:t>
          </a:r>
          <a:r>
            <a:rPr lang="ru-RU" sz="1400" b="0" i="0" kern="1200" dirty="0">
              <a:solidFill>
                <a:schemeClr val="tx1"/>
              </a:solidFill>
            </a:rPr>
            <a:t> у </a:t>
          </a:r>
          <a:r>
            <a:rPr lang="ru-RU" sz="1400" b="0" i="0" kern="1200" dirty="0" err="1">
              <a:solidFill>
                <a:schemeClr val="tx1"/>
              </a:solidFill>
            </a:rPr>
            <a:t>воді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поживні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речовини</a:t>
          </a:r>
          <a:r>
            <a:rPr lang="ru-RU" sz="1400" b="0" i="0" kern="1200" dirty="0">
              <a:solidFill>
                <a:schemeClr val="tx1"/>
              </a:solidFill>
            </a:rPr>
            <a:t>) </a:t>
          </a:r>
          <a:r>
            <a:rPr lang="ru-RU" sz="1400" b="0" i="0" kern="1200" dirty="0" err="1">
              <a:solidFill>
                <a:schemeClr val="tx1"/>
              </a:solidFill>
            </a:rPr>
            <a:t>зносяться</a:t>
          </a:r>
          <a:r>
            <a:rPr lang="ru-RU" sz="1400" b="0" i="0" kern="1200" dirty="0">
              <a:solidFill>
                <a:schemeClr val="tx1"/>
              </a:solidFill>
            </a:rPr>
            <a:t> потоками води в </a:t>
          </a:r>
          <a:r>
            <a:rPr lang="ru-RU" sz="1400" kern="1200" dirty="0">
              <a:solidFill>
                <a:schemeClr val="tx1"/>
              </a:solidFill>
            </a:rPr>
            <a:t/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Світовий</a:t>
          </a:r>
          <a:r>
            <a:rPr lang="ru-RU" sz="1400" b="0" i="0" kern="1200" dirty="0">
              <a:solidFill>
                <a:schemeClr val="tx1"/>
              </a:solidFill>
            </a:rPr>
            <a:t> океан.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1423" y="2544224"/>
        <a:ext cx="3043301" cy="3027901"/>
      </dsp:txXfrm>
    </dsp:sp>
    <dsp:sp modelId="{CC50A407-E036-43AB-A4BF-BF9AA3625805}">
      <dsp:nvSpPr>
        <dsp:cNvPr id="0" name=""/>
        <dsp:cNvSpPr/>
      </dsp:nvSpPr>
      <dsp:spPr>
        <a:xfrm rot="2856214">
          <a:off x="5298976" y="2433870"/>
          <a:ext cx="411802" cy="49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856214">
        <a:off x="5298976" y="2433870"/>
        <a:ext cx="411802" cy="498195"/>
      </dsp:txXfrm>
    </dsp:sp>
    <dsp:sp modelId="{96C9AE39-A1E2-4BE4-8D21-39605D8DC9CE}">
      <dsp:nvSpPr>
        <dsp:cNvPr id="0" name=""/>
        <dsp:cNvSpPr/>
      </dsp:nvSpPr>
      <dsp:spPr>
        <a:xfrm>
          <a:off x="5286424" y="2589733"/>
          <a:ext cx="2989628" cy="29824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bg1"/>
              </a:solidFill>
            </a:rPr>
            <a:t>Малий(біотичний)</a:t>
          </a:r>
          <a:r>
            <a:rPr lang="uk-UA" sz="1400" kern="1200" dirty="0">
              <a:solidFill>
                <a:schemeClr val="tx1"/>
              </a:solidFill>
            </a:rPr>
            <a:t/>
          </a:r>
          <a:br>
            <a:rPr lang="uk-UA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відбувається</a:t>
          </a:r>
          <a:r>
            <a:rPr lang="ru-RU" sz="1400" b="0" i="0" kern="1200" dirty="0">
              <a:solidFill>
                <a:schemeClr val="tx1"/>
              </a:solidFill>
            </a:rPr>
            <a:t> на </a:t>
          </a:r>
          <a:r>
            <a:rPr lang="ru-RU" sz="1400" b="0" i="0" kern="1200" dirty="0" err="1">
              <a:solidFill>
                <a:schemeClr val="tx1"/>
              </a:solidFill>
            </a:rPr>
            <a:t>рівні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екосистеми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en-US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err="1" smtClean="0">
              <a:solidFill>
                <a:schemeClr val="tx1"/>
              </a:solidFill>
            </a:rPr>
            <a:t>і</a:t>
          </a:r>
          <a:r>
            <a:rPr lang="en-US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err="1" smtClean="0">
              <a:solidFill>
                <a:schemeClr val="tx1"/>
              </a:solidFill>
            </a:rPr>
            <a:t>полягає</a:t>
          </a:r>
          <a:r>
            <a:rPr lang="ru-RU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>
              <a:solidFill>
                <a:schemeClr val="tx1"/>
              </a:solidFill>
            </a:rPr>
            <a:t>в тому, </a:t>
          </a:r>
          <a:r>
            <a:rPr lang="ru-RU" sz="1400" b="0" i="0" kern="1200" dirty="0" err="1">
              <a:solidFill>
                <a:schemeClr val="tx1"/>
              </a:solidFill>
            </a:rPr>
            <a:t>що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поживні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речовини</a:t>
          </a:r>
          <a:r>
            <a:rPr lang="ru-RU" sz="1400" b="0" i="0" kern="1200" dirty="0">
              <a:solidFill>
                <a:schemeClr val="tx1"/>
              </a:solidFill>
            </a:rPr>
            <a:t>, вода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вуглець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акумулюються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</a:rPr>
            <a:t>в</a:t>
          </a:r>
          <a:r>
            <a:rPr lang="en-US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err="1" smtClean="0">
              <a:solidFill>
                <a:schemeClr val="tx1"/>
              </a:solidFill>
            </a:rPr>
            <a:t>речовині</a:t>
          </a:r>
          <a:r>
            <a:rPr lang="ru-RU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рослин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витрачаються</a:t>
          </a:r>
          <a:r>
            <a:rPr lang="ru-RU" sz="1400" b="0" i="0" kern="1200" dirty="0">
              <a:solidFill>
                <a:schemeClr val="tx1"/>
              </a:solidFill>
            </a:rPr>
            <a:t> на </a:t>
          </a:r>
          <a:r>
            <a:rPr lang="ru-RU" sz="1400" b="0" i="0" kern="1200" dirty="0" err="1">
              <a:solidFill>
                <a:schemeClr val="tx1"/>
              </a:solidFill>
            </a:rPr>
            <a:t>побудову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тіла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життєві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 smtClean="0">
              <a:solidFill>
                <a:schemeClr val="tx1"/>
              </a:solidFill>
            </a:rPr>
            <a:t>процеси</a:t>
          </a:r>
          <a:r>
            <a:rPr lang="en-US" sz="1400" b="0" i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</a:rPr>
            <a:t>як </a:t>
          </a:r>
          <a:r>
            <a:rPr lang="ru-RU" sz="1400" b="0" i="0" kern="1200" dirty="0">
              <a:solidFill>
                <a:schemeClr val="tx1"/>
              </a:solidFill>
            </a:rPr>
            <a:t>самих </a:t>
          </a:r>
          <a:r>
            <a:rPr lang="ru-RU" sz="1400" b="0" i="0" kern="1200" dirty="0" err="1">
              <a:solidFill>
                <a:schemeClr val="tx1"/>
              </a:solidFill>
            </a:rPr>
            <a:t>цих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рослин</a:t>
          </a:r>
          <a:r>
            <a:rPr lang="ru-RU" sz="1400" b="0" i="0" kern="1200" dirty="0">
              <a:solidFill>
                <a:schemeClr val="tx1"/>
              </a:solidFill>
            </a:rPr>
            <a:t>, так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інших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організмів</a:t>
          </a:r>
          <a:r>
            <a:rPr lang="ru-RU" sz="1400" b="0" i="0" kern="1200" dirty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86424" y="2589733"/>
        <a:ext cx="2989628" cy="298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AE9F-A516-44F3-9B79-E07B83879DA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7C00-1A81-4A0D-BB82-FA5C841EF5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E9DD-335F-413C-AA20-61ED8635BD1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365C-219C-4C52-B942-5759AF855D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5686-2DB0-42EC-9F4A-D88EC0DD79E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1FDA-7161-4F78-97C4-43A6A9C1E1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BB59-6722-4109-9F8B-D1BDD9ED562D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282D-4CE7-47A3-841B-47A3AF1BA6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EDCA-EC78-4540-B08B-2B240D99294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5FB-6DE7-459E-B5AB-F0DE173E48A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A9DE-7E7A-4495-8C15-32F6735BF70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31C3-AB2E-4B19-BADA-E63D340F1C8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765F-37EC-4C4C-A614-998871311AD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C14C-A9F4-4F35-846F-2DB53FE621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8CEF-F5F3-4D52-B9E0-B14118F7129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2887-0266-4927-8939-9133795115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591-F427-458D-824D-6FB5AA18C9C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52E5-9538-4DFB-8FD7-C6333C56C2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C2B7-B944-439E-9168-F46760880B5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DD72-DEDD-4B10-83DF-1F6E5BA8124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CA97-5A37-4B38-91DE-9F9CC94CA95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2B95-E67A-465E-853F-772DFE24BA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04FB9-B60A-4062-8DCA-F557D51680C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103F8-244F-4342-B88D-B6D93375C8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err="1" smtClean="0">
                <a:solidFill>
                  <a:schemeClr val="accent3">
                    <a:lumMod val="50000"/>
                  </a:schemeClr>
                </a:solidFill>
              </a:rPr>
              <a:t>Колообіг</a:t>
            </a:r>
            <a:r>
              <a:rPr lang="uk-UA" sz="6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6600" dirty="0" smtClean="0">
                <a:solidFill>
                  <a:schemeClr val="accent3">
                    <a:lumMod val="50000"/>
                  </a:schemeClr>
                </a:solidFill>
              </a:rPr>
              <a:t>фосфору у природі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трічка лицем донизу 3"/>
          <p:cNvSpPr/>
          <p:nvPr/>
        </p:nvSpPr>
        <p:spPr>
          <a:xfrm>
            <a:off x="1571604" y="4714884"/>
            <a:ext cx="6500858" cy="2143116"/>
          </a:xfrm>
          <a:prstGeom prst="ribbon">
            <a:avLst>
              <a:gd name="adj1" fmla="val 11919"/>
              <a:gd name="adj2" fmla="val 50000"/>
            </a:avLst>
          </a:prstGeom>
          <a:solidFill>
            <a:schemeClr val="accent3">
              <a:lumMod val="40000"/>
              <a:lumOff val="6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solidFill>
                  <a:schemeClr val="tx1"/>
                </a:solidFill>
              </a:rPr>
              <a:t>Роботу підготували: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учениця 11-Б класу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solidFill>
                  <a:schemeClr val="tx1"/>
                </a:solidFill>
              </a:rPr>
              <a:t>ЖЕЛ №24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err="1" smtClean="0">
                <a:solidFill>
                  <a:schemeClr val="tx1"/>
                </a:solidFill>
              </a:rPr>
              <a:t>Кисл</a:t>
            </a:r>
            <a:r>
              <a:rPr lang="ru-RU" i="1" dirty="0" err="1">
                <a:solidFill>
                  <a:schemeClr val="tx1"/>
                </a:solidFill>
              </a:rPr>
              <a:t>ю</a:t>
            </a:r>
            <a:r>
              <a:rPr lang="uk-UA" i="1" dirty="0" smtClean="0">
                <a:solidFill>
                  <a:schemeClr val="tx1"/>
                </a:solidFill>
              </a:rPr>
              <a:t>к </a:t>
            </a:r>
            <a:r>
              <a:rPr lang="uk-UA" i="1" dirty="0">
                <a:solidFill>
                  <a:schemeClr val="tx1"/>
                </a:solidFill>
              </a:rPr>
              <a:t>Анастасія 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i="1" dirty="0" smtClean="0">
                <a:solidFill>
                  <a:schemeClr val="tx1"/>
                </a:solidFill>
              </a:rPr>
              <a:t>Городинський Ігор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err="1" smtClean="0">
                <a:solidFill>
                  <a:schemeClr val="tx1"/>
                </a:solidFill>
              </a:rPr>
              <a:t>Перескоков</a:t>
            </a:r>
            <a:r>
              <a:rPr lang="uk-UA" i="1" dirty="0" smtClean="0">
                <a:solidFill>
                  <a:schemeClr val="tx1"/>
                </a:solidFill>
              </a:rPr>
              <a:t> Олександр</a:t>
            </a:r>
            <a:endParaRPr lang="ru-RU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642918"/>
            <a:ext cx="91440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i="1" u="sng" dirty="0" smtClean="0"/>
              <a:t>Фо́сфор (</a:t>
            </a:r>
            <a:r>
              <a:rPr lang="en-US" sz="2000" i="1" u="sng" dirty="0" smtClean="0"/>
              <a:t>P)</a:t>
            </a:r>
            <a:r>
              <a:rPr lang="en-US" dirty="0" smtClean="0"/>
              <a:t> — </a:t>
            </a:r>
            <a:r>
              <a:rPr lang="vi-VN" dirty="0" smtClean="0"/>
              <a:t>хімічний елемент 5-ї групи третього періоду періодичної системи;неметал; атомний номер 15. Один з найпоширеніших елементів земної кори: 0,08-0,09% її маси. У вільному стані не зустрічається через високу хімічну активність. Утворює близько 190 мінералів</a:t>
            </a:r>
            <a:r>
              <a:rPr lang="ru-RU" dirty="0" smtClean="0"/>
              <a:t>.</a:t>
            </a:r>
            <a:r>
              <a:rPr lang="vi-VN" dirty="0" smtClean="0"/>
              <a:t> Фосфор міститься у всіх частинах зелених рослин, ще більше його в плодах і насінні. Міститься в тканинах тварин, входить до складу білків та інших найважливіших органічних сполук (АТФ, ДНК), є біогенним елементом.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2428860" y="-214338"/>
            <a:ext cx="407196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Фосфор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2714620"/>
            <a:ext cx="45720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Білий</a:t>
            </a:r>
            <a:r>
              <a:rPr lang="ru-RU" b="1" dirty="0"/>
              <a:t> фосфор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1600" dirty="0" smtClean="0"/>
              <a:t>— </a:t>
            </a:r>
            <a:r>
              <a:rPr lang="ru-RU" sz="1600" dirty="0" err="1"/>
              <a:t>безбарвна</a:t>
            </a:r>
            <a:r>
              <a:rPr lang="ru-RU" sz="1600" dirty="0"/>
              <a:t> </a:t>
            </a:r>
            <a:r>
              <a:rPr lang="ru-RU" sz="1600" dirty="0" err="1"/>
              <a:t>воскоподібна</a:t>
            </a:r>
            <a:r>
              <a:rPr lang="ru-RU" sz="1600" dirty="0"/>
              <a:t> </a:t>
            </a:r>
            <a:r>
              <a:rPr lang="ru-RU" sz="1600" dirty="0" err="1"/>
              <a:t>речовина</a:t>
            </a:r>
            <a:r>
              <a:rPr lang="ru-RU" sz="1600" dirty="0"/>
              <a:t> з </a:t>
            </a:r>
            <a:r>
              <a:rPr lang="ru-RU" sz="1600" dirty="0" err="1"/>
              <a:t>жовтуватим</a:t>
            </a:r>
            <a:r>
              <a:rPr lang="ru-RU" sz="1600" dirty="0"/>
              <a:t> </a:t>
            </a:r>
            <a:r>
              <a:rPr lang="ru-RU" sz="1600" dirty="0" err="1"/>
              <a:t>відтінком</a:t>
            </a:r>
            <a:r>
              <a:rPr lang="ru-RU" sz="1600" dirty="0"/>
              <a:t>, через </a:t>
            </a:r>
            <a:r>
              <a:rPr lang="ru-RU" sz="1600" dirty="0" err="1"/>
              <a:t>що</a:t>
            </a:r>
            <a:r>
              <a:rPr lang="ru-RU" sz="1600" dirty="0"/>
              <a:t> його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жовтим</a:t>
            </a:r>
            <a:r>
              <a:rPr lang="ru-RU" sz="1600" dirty="0"/>
              <a:t> фосфором. </a:t>
            </a:r>
            <a:r>
              <a:rPr lang="ru-RU" sz="1600" dirty="0" err="1"/>
              <a:t>Утворюється</a:t>
            </a:r>
            <a:r>
              <a:rPr lang="ru-RU" sz="1600" dirty="0"/>
              <a:t> при </a:t>
            </a:r>
            <a:r>
              <a:rPr lang="ru-RU" sz="1600" dirty="0" err="1"/>
              <a:t>швидкому</a:t>
            </a:r>
            <a:r>
              <a:rPr lang="ru-RU" sz="1600" dirty="0"/>
              <a:t> </a:t>
            </a:r>
            <a:r>
              <a:rPr lang="ru-RU" sz="1600" dirty="0" err="1"/>
              <a:t>охолодженні</a:t>
            </a:r>
            <a:r>
              <a:rPr lang="ru-RU" sz="1600" dirty="0"/>
              <a:t> пари фосфору. Його </a:t>
            </a:r>
            <a:r>
              <a:rPr lang="ru-RU" sz="1600" dirty="0" err="1"/>
              <a:t>густина</a:t>
            </a:r>
            <a:r>
              <a:rPr lang="ru-RU" sz="1600" dirty="0"/>
              <a:t> 1,82 г/см³. Температура </a:t>
            </a:r>
            <a:r>
              <a:rPr lang="ru-RU" sz="1600" dirty="0" err="1"/>
              <a:t>плавлення</a:t>
            </a:r>
            <a:r>
              <a:rPr lang="ru-RU" sz="1600" dirty="0"/>
              <a:t> 44,1 °</a:t>
            </a:r>
            <a:r>
              <a:rPr lang="en-US" sz="1600" dirty="0"/>
              <a:t>C, </a:t>
            </a:r>
            <a:r>
              <a:rPr lang="ru-RU" sz="1600" dirty="0"/>
              <a:t>температура </a:t>
            </a:r>
            <a:r>
              <a:rPr lang="ru-RU" sz="1600" dirty="0" err="1"/>
              <a:t>кипіння</a:t>
            </a:r>
            <a:r>
              <a:rPr lang="ru-RU" sz="1600" dirty="0"/>
              <a:t> 280 °</a:t>
            </a:r>
            <a:r>
              <a:rPr lang="en-US" sz="1600" dirty="0"/>
              <a:t>C. </a:t>
            </a:r>
            <a:r>
              <a:rPr lang="ru-RU" sz="1600" dirty="0"/>
              <a:t>У </a:t>
            </a:r>
            <a:r>
              <a:rPr lang="ru-RU" sz="1600" dirty="0" err="1"/>
              <a:t>воді</a:t>
            </a:r>
            <a:r>
              <a:rPr lang="ru-RU" sz="1600" dirty="0"/>
              <a:t> практично не </a:t>
            </a:r>
            <a:r>
              <a:rPr lang="ru-RU" sz="1600" dirty="0" err="1"/>
              <a:t>розчиняється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добре </a:t>
            </a:r>
            <a:r>
              <a:rPr lang="ru-RU" sz="1600" dirty="0" err="1"/>
              <a:t>розчиняється</a:t>
            </a:r>
            <a:r>
              <a:rPr lang="ru-RU" sz="1600" dirty="0"/>
              <a:t> в </a:t>
            </a:r>
            <a:r>
              <a:rPr lang="ru-RU" sz="1600" dirty="0" err="1" smtClean="0"/>
              <a:t>сірковуглеці</a:t>
            </a:r>
            <a:r>
              <a:rPr lang="ru-RU" sz="1600" dirty="0"/>
              <a:t> </a:t>
            </a:r>
            <a:r>
              <a:rPr lang="en-US" sz="1600" dirty="0"/>
              <a:t>CS</a:t>
            </a:r>
            <a:r>
              <a:rPr lang="en-US" sz="1600" baseline="-25000" dirty="0"/>
              <a:t>2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4572000" y="2714621"/>
            <a:ext cx="45720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Червоний</a:t>
            </a:r>
            <a:r>
              <a:rPr lang="ru-RU" b="1" dirty="0" smtClean="0"/>
              <a:t> фосфор</a:t>
            </a:r>
          </a:p>
          <a:p>
            <a:r>
              <a:rPr lang="ru-RU" dirty="0" smtClean="0"/>
              <a:t> </a:t>
            </a:r>
            <a:r>
              <a:rPr lang="ru-RU" sz="1600" dirty="0" smtClean="0"/>
              <a:t>— </a:t>
            </a:r>
            <a:r>
              <a:rPr lang="ru-RU" sz="1400" dirty="0" err="1" smtClean="0"/>
              <a:t>порошкоподібна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червоно-бурого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кольору</a:t>
            </a:r>
            <a:r>
              <a:rPr lang="ru-RU" sz="1400" dirty="0" smtClean="0"/>
              <a:t>. </a:t>
            </a:r>
            <a:r>
              <a:rPr lang="ru-RU" sz="1400" dirty="0" err="1" smtClean="0"/>
              <a:t>Утворюється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тривалому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білого</a:t>
            </a:r>
            <a:r>
              <a:rPr lang="ru-RU" sz="1400" dirty="0" smtClean="0"/>
              <a:t> фосфору в герметично </a:t>
            </a:r>
            <a:r>
              <a:rPr lang="ru-RU" sz="1400" dirty="0" err="1" smtClean="0"/>
              <a:t>закритому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посуді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температурі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250 °C. </a:t>
            </a:r>
            <a:r>
              <a:rPr lang="ru-RU" sz="1400" dirty="0" err="1" smtClean="0"/>
              <a:t>Червоний</a:t>
            </a:r>
            <a:r>
              <a:rPr lang="ru-RU" sz="1400" dirty="0" smtClean="0"/>
              <a:t> фосфор не </a:t>
            </a:r>
            <a:r>
              <a:rPr lang="ru-RU" sz="1400" dirty="0" err="1" smtClean="0"/>
              <a:t>отруйний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розчиняється</a:t>
            </a:r>
            <a:r>
              <a:rPr lang="ru-RU" sz="1400" dirty="0" smtClean="0"/>
              <a:t> у </a:t>
            </a:r>
            <a:r>
              <a:rPr lang="ru-RU" sz="1400" dirty="0" err="1" smtClean="0"/>
              <a:t>сірковуглеці</a:t>
            </a:r>
            <a:r>
              <a:rPr lang="ru-RU" sz="1400" dirty="0" smtClean="0"/>
              <a:t>. </a:t>
            </a:r>
            <a:r>
              <a:rPr lang="ru-RU" sz="1400" dirty="0" err="1" smtClean="0"/>
              <a:t>Густина</a:t>
            </a:r>
            <a:r>
              <a:rPr lang="ru-RU" sz="1400" dirty="0" smtClean="0"/>
              <a:t> 2,20 г/см³. </a:t>
            </a:r>
            <a:r>
              <a:rPr lang="ru-RU" sz="1400" dirty="0" err="1" smtClean="0"/>
              <a:t>Запалюється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червоний</a:t>
            </a:r>
            <a:r>
              <a:rPr lang="ru-RU" sz="1400" dirty="0" smtClean="0"/>
              <a:t> фосфор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температурі</a:t>
            </a:r>
            <a:r>
              <a:rPr lang="ru-RU" sz="1400" dirty="0" smtClean="0"/>
              <a:t> 240 °C. При </a:t>
            </a:r>
            <a:r>
              <a:rPr lang="ru-RU" sz="1400" dirty="0" err="1" smtClean="0"/>
              <a:t>нагріванні</a:t>
            </a:r>
            <a:r>
              <a:rPr lang="ru-RU" sz="1400" dirty="0" smtClean="0"/>
              <a:t> не плавиться, а переходить </a:t>
            </a:r>
            <a:r>
              <a:rPr lang="ru-RU" sz="1400" dirty="0" err="1" smtClean="0"/>
              <a:t>безпосередньо</a:t>
            </a:r>
            <a:r>
              <a:rPr lang="ru-RU" sz="1400" dirty="0" smtClean="0"/>
              <a:t> з твердого в </a:t>
            </a:r>
            <a:r>
              <a:rPr lang="ru-RU" sz="1400" dirty="0" err="1" smtClean="0"/>
              <a:t>газоподібний</a:t>
            </a:r>
            <a:r>
              <a:rPr lang="ru-RU" sz="1400" dirty="0" smtClean="0"/>
              <a:t> стан (</a:t>
            </a:r>
            <a:r>
              <a:rPr lang="ru-RU" sz="1400" dirty="0" err="1" smtClean="0"/>
              <a:t>сублімує</a:t>
            </a:r>
            <a:r>
              <a:rPr lang="ru-RU" sz="1400" dirty="0" smtClean="0"/>
              <a:t>). При </a:t>
            </a:r>
            <a:r>
              <a:rPr lang="ru-RU" sz="1400" dirty="0" err="1" smtClean="0"/>
              <a:t>охолодженні</a:t>
            </a:r>
            <a:r>
              <a:rPr lang="ru-RU" sz="1400" dirty="0" smtClean="0"/>
              <a:t> пари фосфору </a:t>
            </a:r>
            <a:r>
              <a:rPr lang="ru-RU" sz="1400" dirty="0" err="1" smtClean="0"/>
              <a:t>переходять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білий</a:t>
            </a:r>
            <a:r>
              <a:rPr lang="ru-RU" sz="1400" dirty="0" smtClean="0"/>
              <a:t> фосфор.</a:t>
            </a:r>
            <a:endParaRPr lang="ru-RU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0" y="5286388"/>
            <a:ext cx="914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Чорний</a:t>
            </a:r>
            <a:r>
              <a:rPr lang="ru-RU" b="1" dirty="0" smtClean="0"/>
              <a:t> фосфор</a:t>
            </a:r>
          </a:p>
          <a:p>
            <a:r>
              <a:rPr lang="ru-RU" dirty="0" smtClean="0"/>
              <a:t> — </a:t>
            </a:r>
            <a:r>
              <a:rPr lang="ru-RU" dirty="0" err="1" smtClean="0"/>
              <a:t>речовина</a:t>
            </a:r>
            <a:r>
              <a:rPr lang="ru-RU" dirty="0" smtClean="0"/>
              <a:t>, схожа на </a:t>
            </a:r>
            <a:r>
              <a:rPr lang="ru-RU" dirty="0" err="1" smtClean="0"/>
              <a:t>графіт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шарувату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. </a:t>
            </a:r>
            <a:r>
              <a:rPr lang="ru-RU" dirty="0" err="1" smtClean="0"/>
              <a:t>Масний</a:t>
            </a:r>
            <a:r>
              <a:rPr lang="ru-RU" dirty="0" smtClean="0"/>
              <a:t> на </a:t>
            </a:r>
            <a:r>
              <a:rPr lang="ru-RU" dirty="0" err="1" smtClean="0"/>
              <a:t>дотик</a:t>
            </a:r>
            <a:r>
              <a:rPr lang="ru-RU" dirty="0" smtClean="0"/>
              <a:t>, з </a:t>
            </a:r>
            <a:r>
              <a:rPr lang="ru-RU" dirty="0" err="1" smtClean="0"/>
              <a:t>металічним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напівпровідників</a:t>
            </a:r>
            <a:r>
              <a:rPr lang="ru-RU" dirty="0" smtClean="0"/>
              <a:t>.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з </a:t>
            </a:r>
            <a:r>
              <a:rPr lang="ru-RU" dirty="0" err="1" smtClean="0"/>
              <a:t>білого</a:t>
            </a:r>
            <a:r>
              <a:rPr lang="ru-RU" dirty="0" smtClean="0"/>
              <a:t> фосфору при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нагріванні</a:t>
            </a:r>
            <a:r>
              <a:rPr lang="ru-RU" dirty="0" smtClean="0"/>
              <a:t> (200 °</a:t>
            </a:r>
            <a:r>
              <a:rPr lang="en-US" dirty="0" smtClean="0"/>
              <a:t>C) </a:t>
            </a:r>
            <a:r>
              <a:rPr lang="ru-RU" dirty="0" err="1" smtClean="0"/>
              <a:t>під</a:t>
            </a:r>
            <a:r>
              <a:rPr lang="ru-RU" dirty="0" smtClean="0"/>
              <a:t> великим </a:t>
            </a:r>
            <a:r>
              <a:rPr lang="ru-RU" dirty="0" err="1" smtClean="0"/>
              <a:t>тиском</a:t>
            </a:r>
            <a:r>
              <a:rPr lang="ru-RU" dirty="0" smtClean="0"/>
              <a:t> (1220 МПа).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85720" y="1428736"/>
            <a:ext cx="8501122" cy="4357718"/>
          </a:xfrm>
          <a:prstGeom prst="roundRect">
            <a:avLst/>
          </a:prstGeom>
          <a:solidFill>
            <a:schemeClr val="accent1">
              <a:alpha val="67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відміну від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використовувалася</a:t>
            </a:r>
            <a:r>
              <a:rPr lang="ru-RU" dirty="0" smtClean="0"/>
              <a:t> </a:t>
            </a:r>
            <a:r>
              <a:rPr lang="ru-RU" dirty="0" err="1" smtClean="0"/>
              <a:t>організмом,перетворюється</a:t>
            </a:r>
            <a:r>
              <a:rPr lang="ru-RU" dirty="0" smtClean="0"/>
              <a:t> в тепло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 для </a:t>
            </a:r>
            <a:r>
              <a:rPr lang="ru-RU" dirty="0" err="1" smtClean="0"/>
              <a:t>екосистеми</a:t>
            </a:r>
            <a:r>
              <a:rPr lang="ru-RU" dirty="0" smtClean="0"/>
              <a:t>,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циркулюють</a:t>
            </a:r>
            <a:r>
              <a:rPr lang="ru-RU" dirty="0" smtClean="0"/>
              <a:t> у </a:t>
            </a:r>
            <a:r>
              <a:rPr lang="ru-RU" dirty="0" err="1" smtClean="0"/>
              <a:t>біосфері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біогеохімічними</a:t>
            </a:r>
            <a:r>
              <a:rPr lang="ru-RU" dirty="0" smtClean="0"/>
              <a:t> круговоротами. З 90 з </a:t>
            </a:r>
            <a:r>
              <a:rPr lang="ru-RU" dirty="0" err="1" smtClean="0"/>
              <a:t>елементів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, </a:t>
            </a:r>
            <a:r>
              <a:rPr lang="ru-RU" dirty="0" err="1" smtClean="0"/>
              <a:t>близько</a:t>
            </a:r>
            <a:r>
              <a:rPr lang="ru-RU" dirty="0" smtClean="0"/>
              <a:t> 40 </a:t>
            </a:r>
            <a:r>
              <a:rPr lang="ru-RU" dirty="0" err="1" smtClean="0"/>
              <a:t>потрібні</a:t>
            </a:r>
            <a:r>
              <a:rPr lang="ru-RU" dirty="0" smtClean="0"/>
              <a:t> живим </a:t>
            </a:r>
            <a:r>
              <a:rPr lang="ru-RU" dirty="0" err="1" smtClean="0"/>
              <a:t>організмам</a:t>
            </a:r>
            <a:r>
              <a:rPr lang="ru-RU" dirty="0" smtClean="0"/>
              <a:t>. 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них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: </a:t>
            </a:r>
            <a:r>
              <a:rPr lang="ru-RU" dirty="0" err="1" smtClean="0"/>
              <a:t>вуглець,водень</a:t>
            </a:r>
            <a:r>
              <a:rPr lang="ru-RU" dirty="0" smtClean="0"/>
              <a:t>, </a:t>
            </a:r>
            <a:r>
              <a:rPr lang="ru-RU" dirty="0" err="1" smtClean="0"/>
              <a:t>кисень</a:t>
            </a:r>
            <a:r>
              <a:rPr lang="ru-RU" dirty="0" smtClean="0"/>
              <a:t>, азот.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саморегулюючихся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безвідходними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Біогеохімічний кругообіг</a:t>
            </a:r>
            <a:endParaRPr lang="ru-RU" alt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Кругообіг речовин в біосфері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50112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 </a:t>
            </a:r>
            <a:r>
              <a:rPr lang="ru-RU" altLang="ru-RU" dirty="0" err="1" smtClean="0"/>
              <a:t>Кругообіг</a:t>
            </a:r>
            <a:r>
              <a:rPr lang="ru-RU" altLang="ru-RU" dirty="0" smtClean="0"/>
              <a:t> фосфору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0" y="714356"/>
            <a:ext cx="9144000" cy="3643338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Кругообіг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фосфора,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великому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малому циклах.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Запаси фосфору,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живим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істотам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сконцентровані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неорганічного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фосфора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виверження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породи.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фосфору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1%,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лімітує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пород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неорганічний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фосфор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водами.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його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трофічні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трупами,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землю, де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125" name="Picture 5" descr="C:\Documents and Settings\$pLiF\Рабочий стол\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64344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428728" y="0"/>
            <a:ext cx="62865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Застосування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Фосфору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0" y="1071546"/>
            <a:ext cx="9144000" cy="2928958"/>
          </a:xfrm>
          <a:prstGeom prst="roundRect">
            <a:avLst/>
          </a:prstGeom>
          <a:solidFill>
            <a:schemeClr val="accent3">
              <a:lumMod val="75000"/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практиці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червоний</a:t>
            </a:r>
            <a:r>
              <a:rPr lang="ru-RU" sz="2000" u="sng" dirty="0" smtClean="0"/>
              <a:t> фосфор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чином у </a:t>
            </a:r>
            <a:r>
              <a:rPr lang="ru-RU" sz="2000" u="sng" dirty="0" err="1" smtClean="0"/>
              <a:t>сірниковому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виробництві</a:t>
            </a:r>
            <a:r>
              <a:rPr lang="ru-RU" sz="2000" dirty="0" smtClean="0"/>
              <a:t>. В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 з </a:t>
            </a:r>
            <a:r>
              <a:rPr lang="ru-RU" sz="2000" dirty="0" err="1" smtClean="0"/>
              <a:t>товченим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клеєм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фосфор </a:t>
            </a:r>
            <a:r>
              <a:rPr lang="ru-RU" sz="2000" dirty="0" err="1" smtClean="0"/>
              <a:t>наносять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сірникових</a:t>
            </a:r>
            <a:r>
              <a:rPr lang="ru-RU" sz="2000" dirty="0" smtClean="0"/>
              <a:t> коробок. До складу головок </a:t>
            </a:r>
            <a:r>
              <a:rPr lang="ru-RU" sz="2000" dirty="0" err="1" smtClean="0"/>
              <a:t>сірників</a:t>
            </a:r>
            <a:r>
              <a:rPr lang="ru-RU" sz="2000" dirty="0" smtClean="0"/>
              <a:t> фосфор не входить. Вони </a:t>
            </a:r>
            <a:r>
              <a:rPr lang="ru-RU" sz="2000" dirty="0" err="1" smtClean="0"/>
              <a:t>виготовляються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 </a:t>
            </a:r>
            <a:r>
              <a:rPr lang="ru-RU" sz="2000" dirty="0" err="1" smtClean="0"/>
              <a:t>бертолетової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солі</a:t>
            </a:r>
            <a:r>
              <a:rPr lang="en-US" sz="2000" dirty="0" smtClean="0"/>
              <a:t>,</a:t>
            </a:r>
            <a:r>
              <a:rPr lang="en-US" sz="2000" dirty="0" smtClean="0"/>
              <a:t> </a:t>
            </a:r>
            <a:r>
              <a:rPr lang="ru-RU" sz="2000" dirty="0" err="1" smtClean="0"/>
              <a:t>діоксиду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мангану</a:t>
            </a:r>
            <a:r>
              <a:rPr lang="ru-RU" sz="2000" dirty="0" smtClean="0"/>
              <a:t> </a:t>
            </a:r>
            <a:r>
              <a:rPr lang="en-US" sz="2000" dirty="0" smtClean="0"/>
              <a:t> </a:t>
            </a:r>
            <a:r>
              <a:rPr lang="ru-RU" sz="2000" dirty="0" err="1" smtClean="0"/>
              <a:t>сірки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товченого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клею. При </a:t>
            </a:r>
            <a:r>
              <a:rPr lang="ru-RU" sz="2000" dirty="0" err="1" smtClean="0"/>
              <a:t>терті</a:t>
            </a:r>
            <a:r>
              <a:rPr lang="ru-RU" sz="2000" dirty="0" smtClean="0"/>
              <a:t> головки </a:t>
            </a:r>
            <a:r>
              <a:rPr lang="ru-RU" sz="2000" dirty="0" err="1" smtClean="0"/>
              <a:t>сірника</a:t>
            </a:r>
            <a:r>
              <a:rPr lang="ru-RU" sz="2000" dirty="0" smtClean="0"/>
              <a:t> об </a:t>
            </a:r>
            <a:r>
              <a:rPr lang="ru-RU" sz="2000" dirty="0" err="1" smtClean="0"/>
              <a:t>бічну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поверхню</a:t>
            </a:r>
            <a:r>
              <a:rPr lang="ru-RU" sz="2000" dirty="0" smtClean="0"/>
              <a:t> </a:t>
            </a:r>
            <a:r>
              <a:rPr lang="ru-RU" sz="2000" dirty="0" err="1" smtClean="0"/>
              <a:t>сірникової</a:t>
            </a:r>
            <a:r>
              <a:rPr lang="ru-RU" sz="2000" dirty="0" smtClean="0"/>
              <a:t> коробки </a:t>
            </a:r>
            <a:r>
              <a:rPr lang="ru-RU" sz="2000" dirty="0" err="1" smtClean="0"/>
              <a:t>запалюється</a:t>
            </a:r>
            <a:r>
              <a:rPr lang="ru-RU" sz="2000" dirty="0" smtClean="0"/>
              <a:t> фосфор,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підпалює</a:t>
            </a:r>
            <a:r>
              <a:rPr lang="ru-RU" sz="2000" dirty="0" smtClean="0"/>
              <a:t> головку </a:t>
            </a:r>
            <a:r>
              <a:rPr lang="ru-RU" sz="2000" dirty="0" err="1" smtClean="0"/>
              <a:t>сірника</a:t>
            </a:r>
            <a:r>
              <a:rPr lang="ru-RU" sz="2000" dirty="0" smtClean="0"/>
              <a:t>, а від головки </a:t>
            </a:r>
            <a:r>
              <a:rPr lang="ru-RU" sz="2000" dirty="0" err="1" smtClean="0"/>
              <a:t>запалюється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дерево </a:t>
            </a:r>
            <a:r>
              <a:rPr lang="ru-RU" sz="2000" dirty="0" err="1" smtClean="0"/>
              <a:t>сірника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8" name="Picture 4" descr="C:\Documents and Settings\$pLiF\Рабочий стол\13361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$pLiF\Рабочий стол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572008"/>
            <a:ext cx="4551899" cy="164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357158" y="1643050"/>
            <a:ext cx="8429684" cy="4357718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uk-UA" sz="2400" u="sng" dirty="0" smtClean="0"/>
              <a:t>Кругообіг</a:t>
            </a:r>
            <a:r>
              <a:rPr lang="vi-VN" dirty="0" smtClean="0"/>
              <a:t>— </a:t>
            </a:r>
            <a:r>
              <a:rPr lang="vi-VN" i="1" dirty="0" smtClean="0"/>
              <a:t>основна властивість, характерна риса </a:t>
            </a:r>
            <a:r>
              <a:rPr lang="uk-UA" i="1" dirty="0" smtClean="0"/>
              <a:t>біосфери.</a:t>
            </a:r>
            <a:endParaRPr lang="vi-VN" i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vi-VN" i="1" dirty="0" smtClean="0"/>
              <a:t>Повторюваний процес взаємопов'язаного перетворення, переміщення речовин у природі, який має циклічний характер, відбувається за обов'язко</a:t>
            </a:r>
            <a:r>
              <a:rPr lang="vi-VN" i="1" dirty="0" smtClean="0">
                <a:solidFill>
                  <a:schemeClr val="bg1"/>
                </a:solidFill>
              </a:rPr>
              <a:t>вої участі живих </a:t>
            </a:r>
            <a:r>
              <a:rPr lang="vi-VN" i="1" dirty="0" smtClean="0"/>
              <a:t>організмів і часто порушуєть</a:t>
            </a:r>
            <a:r>
              <a:rPr lang="vi-VN" i="1" dirty="0" smtClean="0">
                <a:solidFill>
                  <a:schemeClr val="bg1"/>
                </a:solidFill>
              </a:rPr>
              <a:t>ся</a:t>
            </a:r>
            <a:r>
              <a:rPr lang="vi-VN" i="1" dirty="0" smtClean="0"/>
              <a:t> </a:t>
            </a:r>
            <a:r>
              <a:rPr lang="vi-VN" i="1" dirty="0" smtClean="0">
                <a:solidFill>
                  <a:schemeClr val="bg1"/>
                </a:solidFill>
              </a:rPr>
              <a:t>людською</a:t>
            </a:r>
            <a:r>
              <a:rPr lang="vi-VN" i="1" dirty="0" smtClean="0"/>
              <a:t> </a:t>
            </a:r>
            <a:r>
              <a:rPr lang="vi-VN" i="1" dirty="0" smtClean="0">
                <a:solidFill>
                  <a:schemeClr val="bg1"/>
                </a:solidFill>
              </a:rPr>
              <a:t>діял</a:t>
            </a:r>
            <a:r>
              <a:rPr lang="vi-VN" i="1" dirty="0" smtClean="0"/>
              <a:t>ьністю.</a:t>
            </a:r>
            <a:r>
              <a:rPr lang="uk-UA" i="1" dirty="0" smtClean="0"/>
              <a:t> Тому для того, щоб не поруш</a:t>
            </a:r>
            <a:r>
              <a:rPr lang="uk-UA" i="1" dirty="0" smtClean="0">
                <a:solidFill>
                  <a:schemeClr val="bg1"/>
                </a:solidFill>
              </a:rPr>
              <a:t>ити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кругообіг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речовин, </a:t>
            </a:r>
            <a:r>
              <a:rPr lang="uk-UA" i="1" dirty="0" smtClean="0"/>
              <a:t>баланс у природі людина повинна </a:t>
            </a:r>
            <a:r>
              <a:rPr lang="uk-UA" i="1" dirty="0" smtClean="0">
                <a:solidFill>
                  <a:schemeClr val="bg1"/>
                </a:solidFill>
              </a:rPr>
              <a:t>зменшити свій</a:t>
            </a:r>
            <a:r>
              <a:rPr lang="uk-UA" i="1" dirty="0" smtClean="0"/>
              <a:t> вплив на навколишнє середовище, таким </a:t>
            </a:r>
            <a:r>
              <a:rPr lang="uk-UA" i="1" dirty="0" smtClean="0">
                <a:solidFill>
                  <a:schemeClr val="bg1"/>
                </a:solidFill>
              </a:rPr>
              <a:t>чином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забе</a:t>
            </a:r>
            <a:r>
              <a:rPr lang="uk-UA" i="1" dirty="0" smtClean="0"/>
              <a:t>зпечивши щасливе існування всього живо</a:t>
            </a:r>
            <a:r>
              <a:rPr lang="uk-UA" i="1" dirty="0" smtClean="0">
                <a:solidFill>
                  <a:schemeClr val="bg1"/>
                </a:solidFill>
              </a:rPr>
              <a:t>го на </a:t>
            </a:r>
            <a:r>
              <a:rPr lang="uk-UA" i="1" dirty="0" smtClean="0"/>
              <a:t>Землі.</a:t>
            </a:r>
            <a:endParaRPr lang="vi-VN" i="1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Біологічна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Фосфору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i="1" dirty="0" err="1"/>
              <a:t>Фосфатний</a:t>
            </a:r>
            <a:r>
              <a:rPr lang="ru-RU" sz="1600" i="1" dirty="0"/>
              <a:t> </a:t>
            </a:r>
            <a:r>
              <a:rPr lang="ru-RU" sz="1600" i="1" dirty="0" err="1"/>
              <a:t>зв'язок</a:t>
            </a:r>
            <a:r>
              <a:rPr lang="ru-RU" sz="1600" i="1" dirty="0"/>
              <a:t> </a:t>
            </a:r>
            <a:r>
              <a:rPr lang="ru-RU" sz="1600" i="1" dirty="0" err="1"/>
              <a:t>поєднує</a:t>
            </a:r>
            <a:r>
              <a:rPr lang="ru-RU" sz="1600" i="1" dirty="0"/>
              <a:t> </a:t>
            </a:r>
            <a:r>
              <a:rPr lang="ru-RU" sz="1600" i="1" dirty="0" err="1"/>
              <a:t>послідовні</a:t>
            </a:r>
            <a:r>
              <a:rPr lang="ru-RU" sz="1600" i="1" dirty="0"/>
              <a:t> </a:t>
            </a:r>
            <a:r>
              <a:rPr lang="ru-RU" sz="1600" i="1" dirty="0" err="1"/>
              <a:t>нуклеотиди</a:t>
            </a:r>
            <a:r>
              <a:rPr lang="ru-RU" sz="1600" i="1" dirty="0"/>
              <a:t> в нитках ДНК та РНК.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i="1" dirty="0"/>
              <a:t>АТФ </a:t>
            </a:r>
            <a:r>
              <a:rPr lang="ru-RU" sz="1600" i="1" dirty="0" err="1"/>
              <a:t>слугує</a:t>
            </a:r>
            <a:r>
              <a:rPr lang="ru-RU" sz="1600" i="1" dirty="0"/>
              <a:t> </a:t>
            </a:r>
            <a:r>
              <a:rPr lang="ru-RU" sz="1600" i="1" dirty="0" err="1"/>
              <a:t>головним</a:t>
            </a:r>
            <a:r>
              <a:rPr lang="ru-RU" sz="1600" i="1" dirty="0"/>
              <a:t> </a:t>
            </a:r>
            <a:r>
              <a:rPr lang="ru-RU" sz="1600" i="1" dirty="0" err="1"/>
              <a:t>енергетичним</a:t>
            </a:r>
            <a:r>
              <a:rPr lang="ru-RU" sz="1600" i="1" dirty="0"/>
              <a:t> </a:t>
            </a:r>
            <a:r>
              <a:rPr lang="ru-RU" sz="1600" i="1" dirty="0" err="1"/>
              <a:t>носієм</a:t>
            </a:r>
            <a:r>
              <a:rPr lang="ru-RU" sz="1600" i="1" dirty="0"/>
              <a:t> </a:t>
            </a:r>
            <a:r>
              <a:rPr lang="ru-RU" sz="1600" i="1" dirty="0" err="1"/>
              <a:t>клітин</a:t>
            </a:r>
            <a:r>
              <a:rPr lang="ru-RU" sz="1600" i="1" dirty="0"/>
              <a:t>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i="1" dirty="0" err="1"/>
              <a:t>Фосфоліпіди</a:t>
            </a:r>
            <a:r>
              <a:rPr lang="ru-RU" sz="1600" i="1" dirty="0"/>
              <a:t> </a:t>
            </a:r>
            <a:r>
              <a:rPr lang="ru-RU" sz="1600" i="1" dirty="0" err="1"/>
              <a:t>формують</a:t>
            </a:r>
            <a:r>
              <a:rPr lang="ru-RU" sz="1600" i="1" dirty="0"/>
              <a:t> </a:t>
            </a:r>
            <a:r>
              <a:rPr lang="ru-RU" sz="1600" i="1" dirty="0" err="1"/>
              <a:t>клітинні</a:t>
            </a:r>
            <a:r>
              <a:rPr lang="ru-RU" sz="1600" i="1" dirty="0"/>
              <a:t> </a:t>
            </a:r>
            <a:r>
              <a:rPr lang="ru-RU" sz="1600" i="1" dirty="0" err="1"/>
              <a:t>мембрани</a:t>
            </a:r>
            <a:r>
              <a:rPr lang="ru-RU" sz="1600" i="1" dirty="0"/>
              <a:t>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i="1" dirty="0" err="1"/>
              <a:t>Міцність</a:t>
            </a:r>
            <a:r>
              <a:rPr lang="ru-RU" sz="1600" i="1" dirty="0"/>
              <a:t> </a:t>
            </a:r>
            <a:r>
              <a:rPr lang="ru-RU" sz="1600" i="1" dirty="0" err="1"/>
              <a:t>кісток</a:t>
            </a:r>
            <a:r>
              <a:rPr lang="ru-RU" sz="1600" i="1" dirty="0"/>
              <a:t> </a:t>
            </a:r>
            <a:r>
              <a:rPr lang="ru-RU" sz="1600" i="1" dirty="0" err="1"/>
              <a:t>визначається</a:t>
            </a:r>
            <a:r>
              <a:rPr lang="ru-RU" sz="1600" i="1" dirty="0"/>
              <a:t> </a:t>
            </a:r>
            <a:r>
              <a:rPr lang="ru-RU" sz="1600" i="1" dirty="0" err="1"/>
              <a:t>наявністю</a:t>
            </a:r>
            <a:r>
              <a:rPr lang="ru-RU" sz="1600" i="1" dirty="0"/>
              <a:t> у них </a:t>
            </a:r>
            <a:r>
              <a:rPr lang="ru-RU" sz="1600" i="1" dirty="0" err="1"/>
              <a:t>фосфатів</a:t>
            </a:r>
            <a:r>
              <a:rPr lang="ru-RU" sz="1600" i="1" dirty="0"/>
              <a:t>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Висновок</a:t>
            </a:r>
            <a:endParaRPr lang="ru-RU" alt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222</Words>
  <Application>Microsoft Office PowerPoint</Application>
  <PresentationFormat>Екран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Колообіг фосфору у природі</vt:lpstr>
      <vt:lpstr>Слайд 2</vt:lpstr>
      <vt:lpstr>Біогеохімічний кругообіг</vt:lpstr>
      <vt:lpstr>Кругообіг речовин в біосфері</vt:lpstr>
      <vt:lpstr> Кругообіг фосфору</vt:lpstr>
      <vt:lpstr>Слайд 6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у природі</dc:title>
  <dc:creator>123</dc:creator>
  <cp:lastModifiedBy>Admin</cp:lastModifiedBy>
  <cp:revision>23</cp:revision>
  <dcterms:created xsi:type="dcterms:W3CDTF">2013-01-30T15:44:15Z</dcterms:created>
  <dcterms:modified xsi:type="dcterms:W3CDTF">2014-04-08T19:59:23Z</dcterms:modified>
</cp:coreProperties>
</file>