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76" r:id="rId5"/>
    <p:sldId id="259" r:id="rId6"/>
    <p:sldId id="260" r:id="rId7"/>
    <p:sldId id="258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6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efs.co.ua/79592-Kauchuki.html" TargetMode="External"/><Relationship Id="rId2" Type="http://schemas.openxmlformats.org/officeDocument/2006/relationships/hyperlink" Target="http://ru.wikipedia.org/wiki/%D0%9A%D0%B0%D1%83%D1%87%D1%83%D0%BA%D0%BE%D0%B2%D0%B0%D1%8F_%D0%BB%D0%B8%D1%85%D0%BE%D1%80%D0%B0%D0%B4%D0%BA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ukvar.su/himija/46546-Kauchuk-stroenie-svoiystva-vidy-i-primenenie-v-professii-kommersanta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836712"/>
            <a:ext cx="8458200" cy="1470025"/>
          </a:xfrm>
        </p:spPr>
        <p:txBody>
          <a:bodyPr>
            <a:noAutofit/>
          </a:bodyPr>
          <a:lstStyle/>
          <a:p>
            <a:r>
              <a:rPr lang="uk-UA" sz="6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Натуральний каучук</a:t>
            </a:r>
            <a:endParaRPr lang="uk-UA" sz="6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4128" y="5301208"/>
            <a:ext cx="3214464" cy="1215426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Підготувала </a:t>
            </a:r>
          </a:p>
          <a:p>
            <a:r>
              <a:rPr lang="uk-UA" dirty="0"/>
              <a:t>у</a:t>
            </a:r>
            <a:r>
              <a:rPr lang="uk-UA" dirty="0" smtClean="0"/>
              <a:t>чениця 11-Б класу</a:t>
            </a:r>
          </a:p>
          <a:p>
            <a:r>
              <a:rPr lang="uk-UA" dirty="0" smtClean="0"/>
              <a:t>ЗОШ </a:t>
            </a:r>
            <a:r>
              <a:rPr lang="uk-UA" dirty="0" err="1" smtClean="0"/>
              <a:t>І-ІІІст</a:t>
            </a:r>
            <a:r>
              <a:rPr lang="uk-UA" dirty="0" smtClean="0"/>
              <a:t>. №11</a:t>
            </a:r>
          </a:p>
          <a:p>
            <a:r>
              <a:rPr lang="uk-UA" dirty="0" err="1" smtClean="0"/>
              <a:t>Відняк</a:t>
            </a:r>
            <a:r>
              <a:rPr lang="uk-UA" dirty="0" smtClean="0"/>
              <a:t> Людмила</a:t>
            </a:r>
            <a:endParaRPr lang="uk-UA" dirty="0"/>
          </a:p>
        </p:txBody>
      </p:sp>
      <p:pic>
        <p:nvPicPr>
          <p:cNvPr id="4" name="Vtalna-Semchuk--Oleksandr-Lvancov-Moya-Smya(muztune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3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56" y="260648"/>
            <a:ext cx="8856984" cy="10668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відкриття</a:t>
            </a:r>
            <a:r>
              <a:rPr lang="ru-RU" dirty="0"/>
              <a:t> натурального каучуку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202" y="1268760"/>
            <a:ext cx="8712968" cy="2592288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ru-RU" sz="2400" dirty="0"/>
              <a:t>Каучук </a:t>
            </a:r>
            <a:r>
              <a:rPr lang="ru-RU" sz="2400" dirty="0" err="1"/>
              <a:t>існує</a:t>
            </a:r>
            <a:r>
              <a:rPr lang="ru-RU" sz="2400" dirty="0"/>
              <a:t> </a:t>
            </a:r>
            <a:r>
              <a:rPr lang="ru-RU" sz="2400" dirty="0" err="1"/>
              <a:t>стільки</a:t>
            </a:r>
            <a:r>
              <a:rPr lang="ru-RU" sz="2400" dirty="0"/>
              <a:t> </a:t>
            </a:r>
            <a:r>
              <a:rPr lang="ru-RU" sz="2400" dirty="0" err="1"/>
              <a:t>років</a:t>
            </a:r>
            <a:r>
              <a:rPr lang="ru-RU" sz="2400" dirty="0"/>
              <a:t>, </a:t>
            </a:r>
            <a:r>
              <a:rPr lang="ru-RU" sz="2400" dirty="0" err="1"/>
              <a:t>скільки</a:t>
            </a:r>
            <a:r>
              <a:rPr lang="ru-RU" sz="2400" dirty="0"/>
              <a:t> й сама природа. </a:t>
            </a:r>
            <a:r>
              <a:rPr lang="ru-RU" sz="2400" dirty="0" err="1"/>
              <a:t>Скам'янілі</a:t>
            </a:r>
            <a:r>
              <a:rPr lang="ru-RU" sz="2400" dirty="0"/>
              <a:t> </a:t>
            </a:r>
            <a:r>
              <a:rPr lang="ru-RU" sz="2400" dirty="0" err="1" smtClean="0"/>
              <a:t>залишки</a:t>
            </a:r>
            <a:r>
              <a:rPr lang="ru-RU" sz="2400" dirty="0" smtClean="0"/>
              <a:t> </a:t>
            </a:r>
            <a:r>
              <a:rPr lang="ru-RU" sz="2400" dirty="0" err="1" smtClean="0"/>
              <a:t>каучуконосних</a:t>
            </a:r>
            <a:r>
              <a:rPr lang="ru-RU" sz="2400" dirty="0" smtClean="0"/>
              <a:t> </a:t>
            </a:r>
            <a:r>
              <a:rPr lang="ru-RU" sz="2400" dirty="0"/>
              <a:t>дерев,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були</a:t>
            </a:r>
            <a:r>
              <a:rPr lang="ru-RU" sz="2400" dirty="0"/>
              <a:t> </a:t>
            </a:r>
            <a:r>
              <a:rPr lang="ru-RU" sz="2400" dirty="0" err="1"/>
              <a:t>знайдені</a:t>
            </a:r>
            <a:r>
              <a:rPr lang="ru-RU" sz="2400" dirty="0"/>
              <a:t>,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вік</a:t>
            </a:r>
            <a:r>
              <a:rPr lang="ru-RU" sz="2400" dirty="0"/>
              <a:t> </a:t>
            </a:r>
            <a:r>
              <a:rPr lang="ru-RU" sz="2400" dirty="0" err="1"/>
              <a:t>близько</a:t>
            </a:r>
            <a:r>
              <a:rPr lang="ru-RU" sz="2400" dirty="0"/>
              <a:t> </a:t>
            </a:r>
            <a:r>
              <a:rPr lang="ru-RU" sz="2400" dirty="0" err="1" smtClean="0"/>
              <a:t>трьох</a:t>
            </a:r>
            <a:r>
              <a:rPr lang="ru-RU" sz="2400" dirty="0" smtClean="0"/>
              <a:t> </a:t>
            </a:r>
            <a:r>
              <a:rPr lang="ru-RU" sz="2400" dirty="0" err="1" smtClean="0"/>
              <a:t>мільйонів</a:t>
            </a:r>
            <a:r>
              <a:rPr lang="ru-RU" sz="2400" dirty="0" smtClean="0"/>
              <a:t> </a:t>
            </a:r>
            <a:r>
              <a:rPr lang="ru-RU" sz="2400" dirty="0" err="1"/>
              <a:t>років</a:t>
            </a:r>
            <a:r>
              <a:rPr lang="ru-RU" sz="2400" dirty="0"/>
              <a:t>. Каучук </a:t>
            </a:r>
            <a:r>
              <a:rPr lang="ru-RU" sz="2400" dirty="0" err="1"/>
              <a:t>мовою</a:t>
            </a:r>
            <a:r>
              <a:rPr lang="ru-RU" sz="2400" dirty="0"/>
              <a:t> </a:t>
            </a:r>
            <a:r>
              <a:rPr lang="ru-RU" sz="2400" dirty="0" err="1"/>
              <a:t>індіанців</a:t>
            </a:r>
            <a:r>
              <a:rPr lang="ru-RU" sz="2400" dirty="0"/>
              <a:t> </a:t>
            </a:r>
            <a:r>
              <a:rPr lang="ru-RU" sz="2400" dirty="0" err="1" smtClean="0"/>
              <a:t>означає</a:t>
            </a:r>
            <a:r>
              <a:rPr lang="ru-RU" sz="2400" dirty="0" smtClean="0"/>
              <a:t> </a:t>
            </a:r>
            <a:r>
              <a:rPr lang="ru-RU" sz="2400" dirty="0">
                <a:solidFill>
                  <a:schemeClr val="accent2"/>
                </a:solidFill>
              </a:rPr>
              <a:t>«</a:t>
            </a:r>
            <a:r>
              <a:rPr lang="ru-RU" sz="2400" dirty="0" err="1" smtClean="0">
                <a:solidFill>
                  <a:schemeClr val="accent2"/>
                </a:solidFill>
              </a:rPr>
              <a:t>сльози</a:t>
            </a:r>
            <a:r>
              <a:rPr lang="ru-RU" sz="2400" dirty="0" smtClean="0">
                <a:solidFill>
                  <a:schemeClr val="accent2"/>
                </a:solidFill>
              </a:rPr>
              <a:t> дерева </a:t>
            </a:r>
            <a:r>
              <a:rPr lang="ru-RU" sz="2400" dirty="0">
                <a:solidFill>
                  <a:schemeClr val="accent2"/>
                </a:solidFill>
              </a:rPr>
              <a:t>»</a:t>
            </a:r>
            <a:r>
              <a:rPr lang="ru-RU" sz="2400" dirty="0"/>
              <a:t>.</a:t>
            </a:r>
            <a:r>
              <a:rPr lang="ru-RU" sz="2400" dirty="0">
                <a:solidFill>
                  <a:schemeClr val="accent2"/>
                </a:solidFill>
              </a:rPr>
              <a:t> </a:t>
            </a:r>
            <a:r>
              <a:rPr lang="ru-RU" sz="2400" dirty="0" err="1"/>
              <a:t>Каучукові</a:t>
            </a:r>
            <a:r>
              <a:rPr lang="ru-RU" sz="2400" dirty="0"/>
              <a:t> </a:t>
            </a:r>
            <a:r>
              <a:rPr lang="ru-RU" sz="2400" dirty="0" err="1"/>
              <a:t>кулі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сирої</a:t>
            </a:r>
            <a:r>
              <a:rPr lang="ru-RU" sz="2400" dirty="0"/>
              <a:t> </a:t>
            </a:r>
            <a:r>
              <a:rPr lang="ru-RU" sz="2400" dirty="0" err="1"/>
              <a:t>гуми</a:t>
            </a:r>
            <a:r>
              <a:rPr lang="ru-RU" sz="2400" dirty="0"/>
              <a:t> </a:t>
            </a:r>
            <a:r>
              <a:rPr lang="ru-RU" sz="2400" dirty="0" err="1"/>
              <a:t>знайдено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/>
              <a:t>руїн</a:t>
            </a:r>
            <a:r>
              <a:rPr lang="ru-RU" sz="2400" dirty="0"/>
              <a:t> </a:t>
            </a:r>
            <a:r>
              <a:rPr lang="ru-RU" sz="2400" dirty="0" err="1" smtClean="0"/>
              <a:t>цивілізацій</a:t>
            </a:r>
            <a:r>
              <a:rPr lang="ru-RU" sz="2400" dirty="0" smtClean="0"/>
              <a:t> </a:t>
            </a:r>
            <a:r>
              <a:rPr lang="ru-RU" sz="2400" dirty="0" err="1" smtClean="0"/>
              <a:t>інків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smtClean="0"/>
              <a:t>майя в </a:t>
            </a:r>
            <a:r>
              <a:rPr lang="ru-RU" sz="2400" dirty="0" err="1"/>
              <a:t>Центральній</a:t>
            </a:r>
            <a:r>
              <a:rPr lang="ru-RU" sz="2400" dirty="0"/>
              <a:t> і </a:t>
            </a:r>
            <a:r>
              <a:rPr lang="ru-RU" sz="2400" dirty="0" err="1"/>
              <a:t>Південній</a:t>
            </a:r>
            <a:r>
              <a:rPr lang="ru-RU" sz="2400" dirty="0"/>
              <a:t> </a:t>
            </a:r>
            <a:r>
              <a:rPr lang="ru-RU" sz="2400" dirty="0" err="1"/>
              <a:t>Америці</a:t>
            </a:r>
            <a:r>
              <a:rPr lang="ru-RU" sz="2400" dirty="0"/>
              <a:t>, </a:t>
            </a:r>
            <a:r>
              <a:rPr lang="ru-RU" sz="2400" dirty="0" err="1"/>
              <a:t>вік</a:t>
            </a:r>
            <a:r>
              <a:rPr lang="ru-RU" sz="2400" dirty="0"/>
              <a:t> </a:t>
            </a:r>
            <a:r>
              <a:rPr lang="ru-RU" sz="2400" dirty="0" err="1"/>
              <a:t>цих</a:t>
            </a:r>
            <a:r>
              <a:rPr lang="ru-RU" sz="2400" dirty="0"/>
              <a:t> куль не </a:t>
            </a:r>
            <a:r>
              <a:rPr lang="ru-RU" sz="2400" dirty="0" err="1"/>
              <a:t>менше</a:t>
            </a:r>
            <a:r>
              <a:rPr lang="ru-RU" sz="2400" dirty="0"/>
              <a:t>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900</a:t>
            </a:r>
            <a:r>
              <a:rPr lang="ru-RU" sz="2400" dirty="0" smtClean="0"/>
              <a:t> </a:t>
            </a:r>
            <a:r>
              <a:rPr lang="ru-RU" sz="2400" dirty="0" err="1" smtClean="0"/>
              <a:t>років</a:t>
            </a:r>
            <a:r>
              <a:rPr lang="ru-RU" sz="2400" dirty="0"/>
              <a:t>.</a:t>
            </a:r>
          </a:p>
          <a:p>
            <a:pPr marL="109728" indent="0">
              <a:buNone/>
            </a:pP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2" y="3933056"/>
            <a:ext cx="4245694" cy="26549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426079" cy="323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4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48680"/>
            <a:ext cx="4392488" cy="2592288"/>
          </a:xfrm>
        </p:spPr>
        <p:txBody>
          <a:bodyPr>
            <a:noAutofit/>
          </a:bodyPr>
          <a:lstStyle/>
          <a:p>
            <a:r>
              <a:rPr lang="ru-RU" sz="2400" dirty="0"/>
              <a:t>Перше </a:t>
            </a:r>
            <a:r>
              <a:rPr lang="ru-RU" sz="2400" dirty="0" err="1"/>
              <a:t>знайомство</a:t>
            </a:r>
            <a:r>
              <a:rPr lang="ru-RU" sz="2400" dirty="0"/>
              <a:t> </a:t>
            </a:r>
            <a:r>
              <a:rPr lang="ru-RU" sz="2400" dirty="0" err="1"/>
              <a:t>європейців</a:t>
            </a:r>
            <a:r>
              <a:rPr lang="ru-RU" sz="2400" dirty="0"/>
              <a:t> з </a:t>
            </a:r>
            <a:r>
              <a:rPr lang="ru-RU" sz="2400" dirty="0" err="1"/>
              <a:t>натуральним</a:t>
            </a:r>
            <a:r>
              <a:rPr lang="ru-RU" sz="2400" dirty="0"/>
              <a:t> каучуком </a:t>
            </a:r>
            <a:r>
              <a:rPr lang="ru-RU" sz="2400" dirty="0" err="1"/>
              <a:t>відбулося</a:t>
            </a:r>
            <a:r>
              <a:rPr lang="ru-RU" sz="2400" dirty="0"/>
              <a:t> </a:t>
            </a:r>
            <a:r>
              <a:rPr lang="ru-RU" sz="2400" dirty="0" err="1"/>
              <a:t>п'ять</a:t>
            </a:r>
            <a:r>
              <a:rPr lang="ru-RU" sz="2400" dirty="0"/>
              <a:t> </a:t>
            </a:r>
            <a:r>
              <a:rPr lang="ru-RU" sz="2400" dirty="0" err="1" smtClean="0"/>
              <a:t>століть</a:t>
            </a:r>
            <a:r>
              <a:rPr lang="ru-RU" sz="2400" dirty="0" smtClean="0"/>
              <a:t> тому</a:t>
            </a:r>
            <a:r>
              <a:rPr lang="ru-RU" sz="2400" dirty="0"/>
              <a:t>. </a:t>
            </a:r>
            <a:r>
              <a:rPr lang="ru-RU" sz="2400" dirty="0" err="1"/>
              <a:t>Власне</a:t>
            </a:r>
            <a:r>
              <a:rPr lang="ru-RU" sz="2400" dirty="0"/>
              <a:t>, </a:t>
            </a:r>
            <a:r>
              <a:rPr lang="ru-RU" sz="2400" dirty="0" err="1"/>
              <a:t>історія</a:t>
            </a:r>
            <a:r>
              <a:rPr lang="ru-RU" sz="2400" dirty="0"/>
              <a:t> каучуку </a:t>
            </a:r>
            <a:r>
              <a:rPr lang="ru-RU" sz="2400" dirty="0" err="1"/>
              <a:t>почалася</a:t>
            </a:r>
            <a:r>
              <a:rPr lang="ru-RU" sz="2400" dirty="0"/>
              <a:t>, як не дивно, з </a:t>
            </a:r>
            <a:r>
              <a:rPr lang="ru-RU" sz="2400" dirty="0" err="1" smtClean="0"/>
              <a:t>дитячого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м'яча</a:t>
            </a:r>
            <a:r>
              <a:rPr lang="ru-RU" sz="2400" dirty="0" smtClean="0"/>
              <a:t> </a:t>
            </a:r>
            <a:r>
              <a:rPr lang="ru-RU" sz="2400" dirty="0"/>
              <a:t>та </a:t>
            </a:r>
            <a:r>
              <a:rPr lang="ru-RU" sz="2400" dirty="0" err="1"/>
              <a:t>шкільної</a:t>
            </a:r>
            <a:r>
              <a:rPr lang="ru-RU" sz="2400" dirty="0"/>
              <a:t> </a:t>
            </a:r>
            <a:r>
              <a:rPr lang="ru-RU" sz="2400" dirty="0" err="1"/>
              <a:t>гумки</a:t>
            </a:r>
            <a:r>
              <a:rPr lang="ru-RU" sz="2400" dirty="0"/>
              <a:t>.</a:t>
            </a:r>
          </a:p>
          <a:p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1" y="3325958"/>
            <a:ext cx="4464496" cy="3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20" y="548680"/>
            <a:ext cx="417361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4" y="3549496"/>
            <a:ext cx="42220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itchFamily="34" charset="0"/>
              <a:buChar char="•"/>
            </a:pPr>
            <a:r>
              <a:rPr lang="uk-UA" sz="2400" dirty="0"/>
              <a:t>На острові  Гаїті під час своєї другої подорожі в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1493</a:t>
            </a:r>
            <a:r>
              <a:rPr lang="uk-UA" sz="2400" dirty="0"/>
              <a:t> році іспанський адмірал 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Христофор Колумб</a:t>
            </a:r>
            <a:r>
              <a:rPr lang="uk-UA" sz="2400" dirty="0"/>
              <a:t> побачив тубільців, що грали великим щільним м'ячем. </a:t>
            </a:r>
          </a:p>
        </p:txBody>
      </p:sp>
    </p:spTree>
    <p:extLst>
      <p:ext uri="{BB962C8B-B14F-4D97-AF65-F5344CB8AC3E}">
        <p14:creationId xmlns:p14="http://schemas.microsoft.com/office/powerpoint/2010/main" val="16072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8804920" cy="2600932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Іспанці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здивовані</a:t>
            </a:r>
            <a:r>
              <a:rPr lang="ru-RU" dirty="0"/>
              <a:t> веселою </a:t>
            </a:r>
            <a:r>
              <a:rPr lang="ru-RU" dirty="0" err="1"/>
              <a:t>грою</a:t>
            </a:r>
            <a:r>
              <a:rPr lang="ru-RU" dirty="0"/>
              <a:t> </a:t>
            </a:r>
            <a:r>
              <a:rPr lang="ru-RU" dirty="0" err="1"/>
              <a:t>індіанців</a:t>
            </a:r>
            <a:r>
              <a:rPr lang="ru-RU" dirty="0"/>
              <a:t>. Вони в такт </a:t>
            </a:r>
            <a:r>
              <a:rPr lang="ru-RU" dirty="0" err="1"/>
              <a:t>пісні</a:t>
            </a:r>
            <a:r>
              <a:rPr lang="ru-RU" dirty="0"/>
              <a:t> </a:t>
            </a:r>
            <a:r>
              <a:rPr lang="ru-RU" dirty="0" err="1"/>
              <a:t>підкидали</a:t>
            </a:r>
            <a:r>
              <a:rPr lang="ru-RU" dirty="0"/>
              <a:t> </a:t>
            </a:r>
            <a:r>
              <a:rPr lang="ru-RU" dirty="0" err="1"/>
              <a:t>чорні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.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здавалося</a:t>
            </a:r>
            <a:r>
              <a:rPr lang="ru-RU" dirty="0"/>
              <a:t> </a:t>
            </a:r>
            <a:r>
              <a:rPr lang="ru-RU" dirty="0" err="1"/>
              <a:t>неймовірним</a:t>
            </a:r>
            <a:r>
              <a:rPr lang="ru-RU" dirty="0"/>
              <a:t>, </a:t>
            </a:r>
            <a:r>
              <a:rPr lang="ru-RU" dirty="0" smtClean="0"/>
              <a:t>але </a:t>
            </a:r>
            <a:r>
              <a:rPr lang="ru-RU" dirty="0" err="1" smtClean="0"/>
              <a:t>б'ючись</a:t>
            </a:r>
            <a:r>
              <a:rPr lang="ru-RU" dirty="0" smtClean="0"/>
              <a:t> </a:t>
            </a:r>
            <a:r>
              <a:rPr lang="ru-RU" dirty="0"/>
              <a:t>об землю, </a:t>
            </a:r>
            <a:r>
              <a:rPr lang="ru-RU" dirty="0" err="1"/>
              <a:t>м'ячі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високо</a:t>
            </a:r>
            <a:r>
              <a:rPr lang="ru-RU" dirty="0"/>
              <a:t> </a:t>
            </a:r>
            <a:r>
              <a:rPr lang="ru-RU" dirty="0" err="1"/>
              <a:t>підскакували</a:t>
            </a:r>
            <a:r>
              <a:rPr lang="ru-RU" dirty="0"/>
              <a:t> в </a:t>
            </a:r>
            <a:r>
              <a:rPr lang="ru-RU" dirty="0" err="1"/>
              <a:t>повітря</a:t>
            </a:r>
            <a:r>
              <a:rPr lang="ru-RU" dirty="0"/>
              <a:t>. Взявши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 в руки, </a:t>
            </a:r>
            <a:r>
              <a:rPr lang="ru-RU" dirty="0" err="1"/>
              <a:t>іспанці</a:t>
            </a:r>
            <a:r>
              <a:rPr lang="ru-RU" dirty="0"/>
              <a:t> </a:t>
            </a:r>
            <a:r>
              <a:rPr lang="ru-RU" dirty="0" err="1"/>
              <a:t>побачили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вони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важкі</a:t>
            </a:r>
            <a:r>
              <a:rPr lang="ru-RU" dirty="0"/>
              <a:t>, </a:t>
            </a:r>
            <a:r>
              <a:rPr lang="ru-RU" dirty="0" err="1"/>
              <a:t>липкі</a:t>
            </a:r>
            <a:r>
              <a:rPr lang="ru-RU" dirty="0"/>
              <a:t> і пахнуть </a:t>
            </a:r>
            <a:r>
              <a:rPr lang="ru-RU" dirty="0" err="1"/>
              <a:t>димом</a:t>
            </a:r>
            <a:r>
              <a:rPr lang="ru-RU" dirty="0"/>
              <a:t>. </a:t>
            </a:r>
          </a:p>
          <a:p>
            <a:r>
              <a:rPr lang="ru-RU" dirty="0" err="1" smtClean="0"/>
              <a:t>Індіанці</a:t>
            </a:r>
            <a:r>
              <a:rPr lang="ru-RU" dirty="0" smtClean="0"/>
              <a:t> </a:t>
            </a:r>
            <a:r>
              <a:rPr lang="ru-RU" dirty="0" err="1" smtClean="0"/>
              <a:t>робили</a:t>
            </a:r>
            <a:r>
              <a:rPr lang="ru-RU" dirty="0" smtClean="0"/>
              <a:t>  кульки </a:t>
            </a:r>
            <a:r>
              <a:rPr lang="ru-RU" dirty="0" err="1" smtClean="0"/>
              <a:t>із</a:t>
            </a:r>
            <a:r>
              <a:rPr lang="ru-RU" dirty="0" smtClean="0"/>
              <a:t>  соку </a:t>
            </a:r>
            <a:r>
              <a:rPr lang="ru-RU" dirty="0" err="1" smtClean="0"/>
              <a:t>гевеї</a:t>
            </a:r>
            <a:r>
              <a:rPr lang="ru-RU" dirty="0" smtClean="0"/>
              <a:t>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/>
              <a:t>з</a:t>
            </a:r>
            <a:r>
              <a:rPr lang="ru-RU" dirty="0" err="1" smtClean="0"/>
              <a:t>агусає</a:t>
            </a:r>
            <a:r>
              <a:rPr lang="ru-RU" dirty="0" smtClean="0"/>
              <a:t>. </a:t>
            </a:r>
            <a:r>
              <a:rPr lang="ru-RU" dirty="0"/>
              <a:t>Колумб </a:t>
            </a:r>
            <a:r>
              <a:rPr lang="ru-RU" dirty="0" err="1"/>
              <a:t>привіз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шматків</a:t>
            </a:r>
            <a:r>
              <a:rPr lang="ru-RU" dirty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 </a:t>
            </a:r>
            <a:r>
              <a:rPr lang="ru-RU" dirty="0" err="1" smtClean="0"/>
              <a:t>дивної</a:t>
            </a:r>
            <a:r>
              <a:rPr lang="ru-RU" dirty="0" smtClean="0"/>
              <a:t> </a:t>
            </a:r>
            <a:r>
              <a:rPr lang="ru-RU" dirty="0" err="1" smtClean="0"/>
              <a:t>речовини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батьківщину</a:t>
            </a:r>
            <a:r>
              <a:rPr lang="ru-RU" dirty="0"/>
              <a:t>, але в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часи</a:t>
            </a:r>
            <a:r>
              <a:rPr lang="ru-RU" dirty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нікого</a:t>
            </a:r>
            <a:r>
              <a:rPr lang="ru-RU" dirty="0" smtClean="0"/>
              <a:t> не  </a:t>
            </a:r>
            <a:r>
              <a:rPr lang="ru-RU" dirty="0" err="1" smtClean="0"/>
              <a:t>зацікавило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92" y="3293628"/>
            <a:ext cx="4294767" cy="30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2748" y="3212976"/>
            <a:ext cx="4211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Індіанці</a:t>
            </a:r>
            <a:r>
              <a:rPr lang="ru-RU" sz="2400" dirty="0"/>
              <a:t> </a:t>
            </a:r>
            <a:r>
              <a:rPr lang="ru-RU" sz="2400" dirty="0" err="1"/>
              <a:t>робили</a:t>
            </a:r>
            <a:r>
              <a:rPr lang="ru-RU" sz="2400" dirty="0"/>
              <a:t> з каучуку  </a:t>
            </a:r>
            <a:r>
              <a:rPr lang="ru-RU" sz="2400" dirty="0" err="1"/>
              <a:t>калоші</a:t>
            </a:r>
            <a:r>
              <a:rPr lang="ru-RU" sz="2400" dirty="0"/>
              <a:t> </a:t>
            </a:r>
            <a:r>
              <a:rPr lang="ru-RU" sz="2400" dirty="0" err="1"/>
              <a:t>які</a:t>
            </a:r>
            <a:r>
              <a:rPr lang="ru-RU" sz="2400" dirty="0"/>
              <a:t> не </a:t>
            </a:r>
            <a:r>
              <a:rPr lang="ru-RU" sz="2400" dirty="0" err="1"/>
              <a:t>промокають</a:t>
            </a:r>
            <a:r>
              <a:rPr lang="ru-RU" sz="2400" dirty="0"/>
              <a:t>, але в спеку </a:t>
            </a:r>
            <a:r>
              <a:rPr lang="ru-RU" sz="2400" dirty="0" err="1"/>
              <a:t>прилипають</a:t>
            </a:r>
            <a:r>
              <a:rPr lang="ru-RU" sz="2400" dirty="0"/>
              <a:t> до </a:t>
            </a:r>
            <a:r>
              <a:rPr lang="ru-RU" sz="2400" dirty="0" err="1"/>
              <a:t>ніг</a:t>
            </a:r>
            <a:r>
              <a:rPr lang="ru-RU" sz="2400" dirty="0"/>
              <a:t> і </a:t>
            </a:r>
            <a:r>
              <a:rPr lang="ru-RU" sz="2400" dirty="0" err="1"/>
              <a:t>розтягнувшись</a:t>
            </a:r>
            <a:r>
              <a:rPr lang="ru-RU" sz="2400" dirty="0"/>
              <a:t>, </a:t>
            </a:r>
            <a:r>
              <a:rPr lang="ru-RU" sz="2400" dirty="0" err="1"/>
              <a:t>більше</a:t>
            </a:r>
            <a:r>
              <a:rPr lang="ru-RU" sz="2400" dirty="0"/>
              <a:t> </a:t>
            </a:r>
            <a:r>
              <a:rPr lang="ru-RU" sz="2400" dirty="0" err="1"/>
              <a:t>вже</a:t>
            </a:r>
            <a:r>
              <a:rPr lang="ru-RU" sz="2400" dirty="0"/>
              <a:t> не </a:t>
            </a:r>
            <a:r>
              <a:rPr lang="ru-RU" sz="2400" dirty="0" err="1"/>
              <a:t>стискаються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err="1" smtClean="0"/>
              <a:t>Наступні</a:t>
            </a:r>
            <a:r>
              <a:rPr lang="ru-RU" sz="2400" dirty="0" smtClean="0"/>
              <a:t> </a:t>
            </a:r>
            <a:r>
              <a:rPr lang="ru-RU" sz="2400" dirty="0"/>
              <a:t>два </a:t>
            </a:r>
            <a:r>
              <a:rPr lang="ru-RU" sz="2400" dirty="0" err="1"/>
              <a:t>століття</a:t>
            </a:r>
            <a:r>
              <a:rPr lang="ru-RU" sz="2400" dirty="0"/>
              <a:t> каучук для </a:t>
            </a:r>
            <a:r>
              <a:rPr lang="ru-RU" sz="2400" dirty="0" err="1"/>
              <a:t>Європи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просто </a:t>
            </a:r>
            <a:r>
              <a:rPr lang="ru-RU" sz="2400" dirty="0" err="1"/>
              <a:t>цікавою</a:t>
            </a:r>
            <a:r>
              <a:rPr lang="ru-RU" sz="2400" dirty="0"/>
              <a:t> </a:t>
            </a:r>
            <a:r>
              <a:rPr lang="ru-RU" sz="2400" dirty="0" err="1"/>
              <a:t>заморською</a:t>
            </a:r>
            <a:r>
              <a:rPr lang="ru-RU" sz="2400" dirty="0"/>
              <a:t> </a:t>
            </a:r>
            <a:r>
              <a:rPr lang="ru-RU" sz="2400" dirty="0" err="1"/>
              <a:t>дивиною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58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6672"/>
            <a:ext cx="4731052" cy="638132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У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1731</a:t>
            </a:r>
            <a:r>
              <a:rPr lang="ru-RU" dirty="0"/>
              <a:t> </a:t>
            </a:r>
            <a:r>
              <a:rPr lang="ru-RU" dirty="0" err="1"/>
              <a:t>році</a:t>
            </a:r>
            <a:r>
              <a:rPr lang="ru-RU" dirty="0"/>
              <a:t> уряд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 smtClean="0"/>
              <a:t>відправив</a:t>
            </a:r>
            <a:r>
              <a:rPr lang="ru-RU" dirty="0" smtClean="0"/>
              <a:t> математика </a:t>
            </a:r>
            <a:r>
              <a:rPr lang="ru-RU" dirty="0"/>
              <a:t>і географа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Шарля </a:t>
            </a:r>
            <a:br>
              <a:rPr lang="ru-RU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</a:rPr>
              <a:t>Кондаміна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smtClean="0"/>
              <a:t>в </a:t>
            </a:r>
            <a:r>
              <a:rPr lang="ru-RU" dirty="0" err="1"/>
              <a:t>географічну</a:t>
            </a:r>
            <a:r>
              <a:rPr lang="ru-RU" dirty="0"/>
              <a:t> </a:t>
            </a:r>
            <a:r>
              <a:rPr lang="ru-RU" dirty="0" err="1"/>
              <a:t>експедицію</a:t>
            </a:r>
            <a:r>
              <a:rPr lang="ru-RU" dirty="0"/>
              <a:t> по </a:t>
            </a:r>
            <a:br>
              <a:rPr lang="ru-RU" dirty="0"/>
            </a:br>
            <a:r>
              <a:rPr lang="ru-RU" dirty="0" err="1"/>
              <a:t>Південній</a:t>
            </a:r>
            <a:r>
              <a:rPr lang="ru-RU" dirty="0"/>
              <a:t> </a:t>
            </a:r>
            <a:r>
              <a:rPr lang="ru-RU" dirty="0" err="1"/>
              <a:t>Америці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1736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відправив</a:t>
            </a:r>
            <a:r>
              <a:rPr lang="ru-RU" dirty="0"/>
              <a:t> назад у </a:t>
            </a:r>
            <a:r>
              <a:rPr lang="ru-RU" dirty="0" err="1"/>
              <a:t>Францію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 smtClean="0"/>
              <a:t>зразків</a:t>
            </a:r>
            <a:r>
              <a:rPr lang="ru-RU" dirty="0" smtClean="0"/>
              <a:t> каучуку </a:t>
            </a:r>
            <a:r>
              <a:rPr lang="ru-RU" dirty="0"/>
              <a:t>разом з </a:t>
            </a:r>
            <a:r>
              <a:rPr lang="ru-RU" dirty="0" err="1"/>
              <a:t>описом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, </a:t>
            </a:r>
            <a:r>
              <a:rPr lang="ru-RU" dirty="0" err="1"/>
              <a:t>виробленої</a:t>
            </a:r>
            <a:r>
              <a:rPr lang="ru-RU" dirty="0"/>
              <a:t> з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smtClean="0"/>
              <a:t>людьми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населяють</a:t>
            </a:r>
            <a:r>
              <a:rPr lang="ru-RU" dirty="0" smtClean="0"/>
              <a:t> </a:t>
            </a:r>
            <a:r>
              <a:rPr lang="ru-RU" dirty="0" err="1" smtClean="0"/>
              <a:t>Амазонську</a:t>
            </a:r>
            <a:r>
              <a:rPr lang="ru-RU" dirty="0" smtClean="0"/>
              <a:t> </a:t>
            </a:r>
            <a:r>
              <a:rPr lang="ru-RU" dirty="0" err="1" smtClean="0"/>
              <a:t>низовину</a:t>
            </a:r>
            <a:r>
              <a:rPr lang="ru-RU" dirty="0" smtClean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різко</a:t>
            </a:r>
            <a:r>
              <a:rPr lang="ru-RU" dirty="0"/>
              <a:t> </a:t>
            </a:r>
            <a:r>
              <a:rPr lang="ru-RU" dirty="0" err="1"/>
              <a:t>зріс</a:t>
            </a:r>
            <a:r>
              <a:rPr lang="ru-RU" dirty="0"/>
              <a:t> </a:t>
            </a:r>
            <a:r>
              <a:rPr lang="ru-RU" dirty="0" err="1" smtClean="0"/>
              <a:t>науковий</a:t>
            </a:r>
            <a:r>
              <a:rPr lang="ru-RU" dirty="0" smtClean="0"/>
              <a:t> </a:t>
            </a:r>
            <a:r>
              <a:rPr lang="ru-RU" dirty="0" err="1" smtClean="0"/>
              <a:t>інтерес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і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/>
              <a:t>властивостей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56" y="461819"/>
            <a:ext cx="4207990" cy="624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236" y="668644"/>
            <a:ext cx="6309427" cy="6000716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У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1770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/>
              <a:t>році</a:t>
            </a:r>
            <a:r>
              <a:rPr lang="ru-RU" sz="2400" dirty="0"/>
              <a:t> </a:t>
            </a:r>
            <a:r>
              <a:rPr lang="ru-RU" sz="2400" dirty="0" err="1"/>
              <a:t>британський</a:t>
            </a:r>
            <a:r>
              <a:rPr lang="ru-RU" sz="2400" dirty="0"/>
              <a:t> </a:t>
            </a:r>
            <a:r>
              <a:rPr lang="ru-RU" sz="2400" dirty="0" err="1"/>
              <a:t>хімік</a:t>
            </a:r>
            <a:r>
              <a:rPr lang="ru-RU" sz="2400" dirty="0"/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Джозеф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Прістлі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вперше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знайшов</a:t>
            </a:r>
            <a:r>
              <a:rPr lang="ru-RU" sz="2400" dirty="0" smtClean="0"/>
              <a:t> </a:t>
            </a:r>
            <a:r>
              <a:rPr lang="ru-RU" sz="2400" dirty="0" err="1"/>
              <a:t>йому</a:t>
            </a:r>
            <a:r>
              <a:rPr lang="ru-RU" sz="2400" dirty="0"/>
              <a:t> </a:t>
            </a:r>
            <a:r>
              <a:rPr lang="ru-RU" sz="2400" dirty="0" err="1"/>
              <a:t>застосування</a:t>
            </a:r>
            <a:r>
              <a:rPr lang="ru-RU" sz="2400" dirty="0"/>
              <a:t>: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виявив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каучук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стирати</a:t>
            </a:r>
            <a:r>
              <a:rPr lang="ru-RU" sz="2400" dirty="0"/>
              <a:t> те,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написано </a:t>
            </a:r>
            <a:r>
              <a:rPr lang="ru-RU" sz="2400" dirty="0" err="1"/>
              <a:t>графітним</a:t>
            </a:r>
            <a:r>
              <a:rPr lang="ru-RU" sz="2400" dirty="0"/>
              <a:t> </a:t>
            </a:r>
            <a:r>
              <a:rPr lang="ru-RU" sz="2400" dirty="0" err="1"/>
              <a:t>олівцем</a:t>
            </a:r>
            <a:r>
              <a:rPr lang="ru-RU" sz="2400" dirty="0"/>
              <a:t> </a:t>
            </a:r>
            <a:r>
              <a:rPr lang="ru-RU" sz="2400" dirty="0" smtClean="0"/>
              <a:t>. </a:t>
            </a:r>
            <a:r>
              <a:rPr lang="ru-RU" sz="2400" dirty="0" err="1"/>
              <a:t>Тоді</a:t>
            </a:r>
            <a:r>
              <a:rPr lang="ru-RU" sz="2400" dirty="0"/>
              <a:t> </a:t>
            </a:r>
            <a:r>
              <a:rPr lang="ru-RU" sz="2400" dirty="0" err="1"/>
              <a:t>такі</a:t>
            </a:r>
            <a:r>
              <a:rPr lang="ru-RU" sz="2400" dirty="0"/>
              <a:t> шматки каучуку </a:t>
            </a:r>
            <a:r>
              <a:rPr lang="ru-RU" sz="2400" dirty="0" err="1" smtClean="0"/>
              <a:t>називали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гумміеластиком</a:t>
            </a:r>
            <a:r>
              <a:rPr lang="ru-RU" sz="2400" dirty="0" smtClean="0"/>
              <a:t> («</a:t>
            </a:r>
            <a:r>
              <a:rPr lang="ru-RU" sz="2400" dirty="0"/>
              <a:t>смолою </a:t>
            </a:r>
            <a:r>
              <a:rPr lang="ru-RU" sz="2400" dirty="0" err="1"/>
              <a:t>еластичною</a:t>
            </a:r>
            <a:r>
              <a:rPr lang="ru-RU" sz="2400" dirty="0"/>
              <a:t> </a:t>
            </a:r>
            <a:r>
              <a:rPr lang="ru-RU" sz="2400" dirty="0" smtClean="0"/>
              <a:t>»).</a:t>
            </a:r>
          </a:p>
          <a:p>
            <a:r>
              <a:rPr lang="ru-RU" sz="2400" dirty="0"/>
              <a:t>У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1791</a:t>
            </a:r>
            <a:r>
              <a:rPr lang="ru-RU" sz="2400" dirty="0"/>
              <a:t> </a:t>
            </a:r>
            <a:r>
              <a:rPr lang="ru-RU" sz="2400" dirty="0" err="1"/>
              <a:t>році</a:t>
            </a:r>
            <a:r>
              <a:rPr lang="ru-RU" sz="2400" dirty="0"/>
              <a:t> </a:t>
            </a:r>
            <a:r>
              <a:rPr lang="ru-RU" sz="2400" dirty="0" err="1"/>
              <a:t>англійський</a:t>
            </a:r>
            <a:r>
              <a:rPr lang="ru-RU" sz="2400" dirty="0"/>
              <a:t> фабрикант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Самуель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Пил</a:t>
            </a:r>
            <a:r>
              <a:rPr lang="ru-RU" sz="2400" dirty="0"/>
              <a:t> </a:t>
            </a:r>
            <a:r>
              <a:rPr lang="ru-RU" sz="2400" dirty="0" err="1"/>
              <a:t>запатентував</a:t>
            </a:r>
            <a:r>
              <a:rPr lang="ru-RU" sz="2400" dirty="0"/>
              <a:t> </a:t>
            </a:r>
            <a:r>
              <a:rPr lang="ru-RU" sz="2400" dirty="0" err="1"/>
              <a:t>спосіб</a:t>
            </a:r>
            <a:r>
              <a:rPr lang="ru-RU" sz="2400" dirty="0"/>
              <a:t> </a:t>
            </a:r>
            <a:r>
              <a:rPr lang="ru-RU" sz="2400" dirty="0" err="1"/>
              <a:t>зробити</a:t>
            </a:r>
            <a:r>
              <a:rPr lang="ru-RU" sz="2400" dirty="0"/>
              <a:t> </a:t>
            </a:r>
            <a:r>
              <a:rPr lang="ru-RU" sz="2400" dirty="0" err="1"/>
              <a:t>водонепронекний</a:t>
            </a:r>
            <a:r>
              <a:rPr lang="ru-RU" sz="2400" dirty="0"/>
              <a:t> </a:t>
            </a:r>
            <a:r>
              <a:rPr lang="ru-RU" sz="2400" dirty="0" err="1"/>
              <a:t>одяг</a:t>
            </a:r>
            <a:r>
              <a:rPr lang="ru-RU" sz="2400" dirty="0"/>
              <a:t> за </a:t>
            </a:r>
            <a:r>
              <a:rPr lang="ru-RU" sz="2400" dirty="0" err="1"/>
              <a:t>допомогою</a:t>
            </a:r>
            <a:r>
              <a:rPr lang="ru-RU" sz="2400" dirty="0"/>
              <a:t> </a:t>
            </a:r>
            <a:r>
              <a:rPr lang="ru-RU" sz="2400" dirty="0" err="1"/>
              <a:t>обробки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розчином</a:t>
            </a:r>
            <a:r>
              <a:rPr lang="ru-RU" sz="2400" dirty="0"/>
              <a:t> каучуку в </a:t>
            </a:r>
            <a:r>
              <a:rPr lang="ru-RU" sz="2400" dirty="0" err="1"/>
              <a:t>скипидарі</a:t>
            </a:r>
            <a:r>
              <a:rPr lang="ru-RU" sz="2400" dirty="0"/>
              <a:t>.</a:t>
            </a:r>
          </a:p>
          <a:p>
            <a:r>
              <a:rPr lang="ru-RU" sz="2400" dirty="0"/>
              <a:t>У </a:t>
            </a:r>
            <a:r>
              <a:rPr lang="ru-RU" sz="2400" dirty="0" err="1"/>
              <a:t>Франції</a:t>
            </a:r>
            <a:r>
              <a:rPr lang="ru-RU" sz="2400" dirty="0"/>
              <a:t> до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1820</a:t>
            </a:r>
            <a:r>
              <a:rPr lang="ru-RU" sz="2400" dirty="0"/>
              <a:t> </a:t>
            </a:r>
            <a:r>
              <a:rPr lang="ru-RU" sz="2400" dirty="0" err="1"/>
              <a:t>навчилися</a:t>
            </a:r>
            <a:r>
              <a:rPr lang="ru-RU" sz="2400" dirty="0"/>
              <a:t> </a:t>
            </a:r>
            <a:r>
              <a:rPr lang="ru-RU" sz="2400" dirty="0" err="1"/>
              <a:t>виготовляти</a:t>
            </a:r>
            <a:r>
              <a:rPr lang="ru-RU" sz="2400" dirty="0"/>
              <a:t> </a:t>
            </a:r>
            <a:r>
              <a:rPr lang="ru-RU" sz="2400" dirty="0" err="1"/>
              <a:t>підтяжки</a:t>
            </a:r>
            <a:r>
              <a:rPr lang="ru-RU" sz="2400" dirty="0"/>
              <a:t> і </a:t>
            </a:r>
            <a:r>
              <a:rPr lang="ru-RU" sz="2400" dirty="0" err="1"/>
              <a:t>підв'язки</a:t>
            </a:r>
            <a:r>
              <a:rPr lang="ru-RU" sz="2400" dirty="0"/>
              <a:t> з </a:t>
            </a:r>
            <a:r>
              <a:rPr lang="ru-RU" sz="2400" dirty="0" err="1"/>
              <a:t>каучукових</a:t>
            </a:r>
            <a:r>
              <a:rPr lang="ru-RU" sz="2400" dirty="0"/>
              <a:t> ниток, </a:t>
            </a:r>
            <a:r>
              <a:rPr lang="ru-RU" sz="2400" dirty="0" err="1"/>
              <a:t>сплетених</a:t>
            </a:r>
            <a:r>
              <a:rPr lang="ru-RU" sz="2400" dirty="0"/>
              <a:t> з тканиною.</a:t>
            </a:r>
          </a:p>
          <a:p>
            <a:endParaRPr lang="ru-RU" sz="2400" dirty="0" smtClean="0"/>
          </a:p>
          <a:p>
            <a:endParaRPr lang="uk-UA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85" y="4221088"/>
            <a:ext cx="266958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86" y="688561"/>
            <a:ext cx="2669581" cy="353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4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26626"/>
            <a:ext cx="8964488" cy="165618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</a:t>
            </a:r>
            <a:r>
              <a:rPr lang="ru-RU" sz="2400" dirty="0" err="1"/>
              <a:t>Англії</a:t>
            </a:r>
            <a:r>
              <a:rPr lang="ru-RU" sz="2400" dirty="0"/>
              <a:t> </a:t>
            </a:r>
            <a:r>
              <a:rPr lang="ru-RU" sz="2400" dirty="0" err="1"/>
              <a:t>британський</a:t>
            </a:r>
            <a:r>
              <a:rPr lang="ru-RU" sz="2400" dirty="0"/>
              <a:t> </a:t>
            </a:r>
            <a:r>
              <a:rPr lang="ru-RU" sz="2400" dirty="0" err="1"/>
              <a:t>хімік</a:t>
            </a:r>
            <a:r>
              <a:rPr lang="ru-RU" sz="2400" dirty="0"/>
              <a:t> і </a:t>
            </a:r>
            <a:r>
              <a:rPr lang="ru-RU" sz="2400" dirty="0" err="1"/>
              <a:t>винахідник</a:t>
            </a:r>
            <a:r>
              <a:rPr lang="ru-RU" sz="2400" dirty="0"/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Чарльз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Макінтош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/>
              <a:t>запропонував</a:t>
            </a:r>
            <a:r>
              <a:rPr lang="ru-RU" sz="2400" dirty="0" smtClean="0"/>
              <a:t> </a:t>
            </a:r>
            <a:r>
              <a:rPr lang="ru-RU" sz="2400" dirty="0" err="1"/>
              <a:t>класти</a:t>
            </a:r>
            <a:r>
              <a:rPr lang="ru-RU" sz="2400" dirty="0"/>
              <a:t> тонкий шар каучуку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двома</a:t>
            </a:r>
            <a:r>
              <a:rPr lang="ru-RU" sz="2400" dirty="0"/>
              <a:t> шарами </a:t>
            </a:r>
            <a:r>
              <a:rPr lang="ru-RU" sz="2400" dirty="0" err="1"/>
              <a:t>тканини</a:t>
            </a:r>
            <a:r>
              <a:rPr lang="ru-RU" sz="2400" dirty="0"/>
              <a:t> </a:t>
            </a:r>
            <a:r>
              <a:rPr lang="ru-RU" sz="2400" dirty="0" smtClean="0"/>
              <a:t>і з </a:t>
            </a:r>
            <a:r>
              <a:rPr lang="ru-RU" sz="2400" dirty="0" err="1"/>
              <a:t>цього</a:t>
            </a:r>
            <a:r>
              <a:rPr lang="ru-RU" sz="2400" dirty="0"/>
              <a:t> </a:t>
            </a:r>
            <a:r>
              <a:rPr lang="ru-RU" sz="2400" dirty="0" err="1"/>
              <a:t>матеріалу</a:t>
            </a:r>
            <a:r>
              <a:rPr lang="ru-RU" sz="2400" dirty="0"/>
              <a:t> </a:t>
            </a:r>
            <a:r>
              <a:rPr lang="ru-RU" sz="2400" dirty="0" err="1"/>
              <a:t>шити</a:t>
            </a:r>
            <a:r>
              <a:rPr lang="ru-RU" sz="2400" dirty="0"/>
              <a:t> </a:t>
            </a:r>
            <a:r>
              <a:rPr lang="ru-RU" sz="2400" dirty="0" err="1"/>
              <a:t>водонепроникні</a:t>
            </a:r>
            <a:r>
              <a:rPr lang="ru-RU" sz="2400" dirty="0"/>
              <a:t> </a:t>
            </a:r>
            <a:r>
              <a:rPr lang="ru-RU" sz="2400" dirty="0" err="1"/>
              <a:t>плащі</a:t>
            </a:r>
            <a:r>
              <a:rPr lang="ru-RU" sz="2400" dirty="0"/>
              <a:t>. 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60848"/>
            <a:ext cx="4448209" cy="44338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3" y="2359251"/>
            <a:ext cx="44691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Arial" pitchFamily="34" charset="0"/>
              <a:buChar char="•"/>
            </a:pPr>
            <a:r>
              <a:rPr lang="ru-RU" sz="2400" dirty="0"/>
              <a:t>У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1823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/>
              <a:t>році</a:t>
            </a:r>
            <a:r>
              <a:rPr lang="ru-RU" sz="2400" dirty="0"/>
              <a:t> в Глазго </a:t>
            </a:r>
            <a:r>
              <a:rPr lang="ru-RU" sz="2400" dirty="0" err="1"/>
              <a:t>він</a:t>
            </a:r>
            <a:r>
              <a:rPr lang="ru-RU" sz="2400" dirty="0"/>
              <a:t> почав </a:t>
            </a:r>
            <a:r>
              <a:rPr lang="ru-RU" sz="2400" dirty="0" err="1"/>
              <a:t>мануфактурне</a:t>
            </a:r>
            <a:r>
              <a:rPr lang="ru-RU" sz="2400" dirty="0"/>
              <a:t> </a:t>
            </a:r>
            <a:r>
              <a:rPr lang="ru-RU" sz="2400" dirty="0" err="1"/>
              <a:t>виробництво</a:t>
            </a:r>
            <a:r>
              <a:rPr lang="ru-RU" sz="2400" dirty="0"/>
              <a:t> </a:t>
            </a:r>
            <a:r>
              <a:rPr lang="ru-RU" sz="2400" dirty="0" err="1"/>
              <a:t>водонепроникного</a:t>
            </a:r>
            <a:r>
              <a:rPr lang="ru-RU" sz="2400" dirty="0"/>
              <a:t> </a:t>
            </a:r>
            <a:r>
              <a:rPr lang="ru-RU" sz="2400" dirty="0" err="1"/>
              <a:t>одягу</a:t>
            </a:r>
            <a:r>
              <a:rPr lang="ru-RU" sz="2400" dirty="0"/>
              <a:t>. Але </a:t>
            </a:r>
            <a:r>
              <a:rPr lang="ru-RU" sz="2400" dirty="0" err="1"/>
              <a:t>ці</a:t>
            </a:r>
            <a:r>
              <a:rPr lang="ru-RU" sz="2400" dirty="0"/>
              <a:t> </a:t>
            </a:r>
            <a:r>
              <a:rPr lang="ru-RU" sz="2400" dirty="0" err="1"/>
              <a:t>плащі</a:t>
            </a:r>
            <a:r>
              <a:rPr lang="ru-RU" sz="2400" dirty="0"/>
              <a:t> </a:t>
            </a:r>
            <a:r>
              <a:rPr lang="ru-RU" sz="2400" dirty="0" err="1"/>
              <a:t>взимку</a:t>
            </a:r>
            <a:r>
              <a:rPr lang="ru-RU" sz="2400" dirty="0"/>
              <a:t> ставали </a:t>
            </a:r>
            <a:r>
              <a:rPr lang="ru-RU" sz="2400" dirty="0" err="1"/>
              <a:t>твердими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холоду, а </a:t>
            </a:r>
            <a:r>
              <a:rPr lang="ru-RU" sz="2400" dirty="0" err="1"/>
              <a:t>влітку</a:t>
            </a:r>
            <a:r>
              <a:rPr lang="ru-RU" sz="2400" dirty="0"/>
              <a:t> </a:t>
            </a:r>
            <a:r>
              <a:rPr lang="ru-RU" sz="2400" dirty="0" err="1"/>
              <a:t>розповзалися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спеки</a:t>
            </a:r>
            <a:r>
              <a:rPr lang="ru-RU" sz="2400" dirty="0" smtClean="0"/>
              <a:t>.</a:t>
            </a:r>
          </a:p>
          <a:p>
            <a:pPr marL="285750" indent="-285750">
              <a:buClr>
                <a:schemeClr val="accent3"/>
              </a:buClr>
              <a:buFont typeface="Arial" pitchFamily="34" charset="0"/>
              <a:buChar char="•"/>
            </a:pPr>
            <a:r>
              <a:rPr lang="uk-UA" sz="2400" dirty="0" smtClean="0"/>
              <a:t>Водостійкий </a:t>
            </a:r>
            <a:r>
              <a:rPr lang="uk-UA" sz="2400" dirty="0"/>
              <a:t>плащ із прогумованої тканини до цих пір носить його ім'я. </a:t>
            </a:r>
          </a:p>
        </p:txBody>
      </p:sp>
    </p:spTree>
    <p:extLst>
      <p:ext uri="{BB962C8B-B14F-4D97-AF65-F5344CB8AC3E}">
        <p14:creationId xmlns:p14="http://schemas.microsoft.com/office/powerpoint/2010/main" val="25310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832648"/>
          </a:xfrm>
        </p:spPr>
        <p:txBody>
          <a:bodyPr>
            <a:normAutofit lnSpcReduction="10000"/>
          </a:bodyPr>
          <a:lstStyle/>
          <a:p>
            <a:r>
              <a:rPr lang="uk-UA" dirty="0"/>
              <a:t>У США речі з каучуку стали популярними у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1830-х</a:t>
            </a:r>
            <a:r>
              <a:rPr lang="uk-UA" dirty="0"/>
              <a:t> роках, гумові пляшки </a:t>
            </a:r>
            <a:r>
              <a:rPr lang="uk-UA" dirty="0" smtClean="0"/>
              <a:t>і взуття</a:t>
            </a:r>
            <a:r>
              <a:rPr lang="uk-UA" dirty="0"/>
              <a:t>, зроблені південноамериканськими індіанцями, імпортувалися у </a:t>
            </a:r>
            <a:r>
              <a:rPr lang="uk-UA" dirty="0" smtClean="0"/>
              <a:t>великих кількостях</a:t>
            </a:r>
            <a:r>
              <a:rPr lang="uk-UA" dirty="0"/>
              <a:t>. Інші гумові вироби завозилися з </a:t>
            </a:r>
            <a:r>
              <a:rPr lang="uk-UA" dirty="0" smtClean="0"/>
              <a:t>Англії.</a:t>
            </a:r>
          </a:p>
          <a:p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Джон </a:t>
            </a:r>
            <a:r>
              <a:rPr lang="uk-UA" b="1" dirty="0" err="1">
                <a:solidFill>
                  <a:schemeClr val="bg2">
                    <a:lumMod val="50000"/>
                  </a:schemeClr>
                </a:solidFill>
              </a:rPr>
              <a:t>Хаскінс</a:t>
            </a:r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dirty="0" smtClean="0"/>
              <a:t>і </a:t>
            </a:r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Едвард </a:t>
            </a:r>
            <a:r>
              <a:rPr lang="uk-UA" b="1" dirty="0" err="1" smtClean="0">
                <a:solidFill>
                  <a:schemeClr val="bg2">
                    <a:lumMod val="50000"/>
                  </a:schemeClr>
                </a:solidFill>
              </a:rPr>
              <a:t>Шафе</a:t>
            </a:r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uk-UA" dirty="0" smtClean="0"/>
              <a:t>організували </a:t>
            </a:r>
            <a:r>
              <a:rPr lang="uk-UA" dirty="0"/>
              <a:t>першу «каучукову» фабрику в США. </a:t>
            </a:r>
            <a:r>
              <a:rPr lang="uk-UA" dirty="0" smtClean="0"/>
              <a:t>Але вироблені </a:t>
            </a:r>
            <a:r>
              <a:rPr lang="uk-UA" dirty="0"/>
              <a:t>речі, як і імпортовані, ставали крихкими взимку, </a:t>
            </a:r>
            <a:r>
              <a:rPr lang="uk-UA" dirty="0" smtClean="0"/>
              <a:t> м'якими </a:t>
            </a:r>
            <a:r>
              <a:rPr lang="uk-UA" dirty="0"/>
              <a:t>і липкими влітку. </a:t>
            </a:r>
            <a:endParaRPr lang="uk-UA" dirty="0" smtClean="0"/>
          </a:p>
          <a:p>
            <a:r>
              <a:rPr lang="uk-UA" dirty="0" smtClean="0"/>
              <a:t>У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1834</a:t>
            </a:r>
            <a:r>
              <a:rPr lang="uk-UA" dirty="0"/>
              <a:t> році німецький хімік </a:t>
            </a:r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Фрідріх </a:t>
            </a:r>
            <a:r>
              <a:rPr lang="uk-UA" b="1" dirty="0" err="1">
                <a:solidFill>
                  <a:schemeClr val="bg2">
                    <a:lumMod val="50000"/>
                  </a:schemeClr>
                </a:solidFill>
              </a:rPr>
              <a:t>Людерсдорф</a:t>
            </a:r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dirty="0" smtClean="0"/>
              <a:t>і </a:t>
            </a:r>
            <a:r>
              <a:rPr lang="uk-UA" dirty="0"/>
              <a:t>американський хімік </a:t>
            </a:r>
            <a:r>
              <a:rPr lang="uk-UA" b="1" dirty="0" err="1">
                <a:solidFill>
                  <a:schemeClr val="bg2">
                    <a:lumMod val="50000"/>
                  </a:schemeClr>
                </a:solidFill>
              </a:rPr>
              <a:t>Натаніель</a:t>
            </a:r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b="1" dirty="0" err="1">
                <a:solidFill>
                  <a:schemeClr val="bg2">
                    <a:lumMod val="50000"/>
                  </a:schemeClr>
                </a:solidFill>
              </a:rPr>
              <a:t>Хейвард</a:t>
            </a:r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dirty="0" smtClean="0"/>
              <a:t>виявили</a:t>
            </a:r>
            <a:r>
              <a:rPr lang="uk-UA" dirty="0"/>
              <a:t>, що додавання сірки до каучуку зменшує або навіть </a:t>
            </a:r>
            <a:r>
              <a:rPr lang="uk-UA" dirty="0" smtClean="0"/>
              <a:t>зовсім усуває </a:t>
            </a:r>
            <a:r>
              <a:rPr lang="uk-UA" dirty="0"/>
              <a:t>клейкість виробів з каучуку. </a:t>
            </a: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42928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20281"/>
            <a:ext cx="4932040" cy="4768960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Чарльз </a:t>
            </a:r>
            <a:r>
              <a:rPr lang="uk-UA" b="1" dirty="0" err="1" smtClean="0">
                <a:solidFill>
                  <a:schemeClr val="bg2">
                    <a:lumMod val="50000"/>
                  </a:schemeClr>
                </a:solidFill>
              </a:rPr>
              <a:t>Гудієр</a:t>
            </a:r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dirty="0" smtClean="0"/>
              <a:t>з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1834</a:t>
            </a:r>
            <a:r>
              <a:rPr lang="uk-UA" dirty="0" smtClean="0"/>
              <a:t> р. наполегливо намагався «врятувати» каучук. Але тільки в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1839</a:t>
            </a:r>
            <a:r>
              <a:rPr lang="uk-UA" dirty="0" smtClean="0"/>
              <a:t> р. йому пощастило. У цьому році він, використовуючи відкриття цих попередніх вчених, виявив, що нагрівання каучуку з сіркою усуває його несприятливі властивості. Він поклав на піч шматок покритої каучуком тканини,на яку був нанесений шар сірки.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55" y="620688"/>
            <a:ext cx="4181865" cy="49685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5733256"/>
            <a:ext cx="89644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Через </a:t>
            </a:r>
            <a:r>
              <a:rPr lang="ru-RU" sz="2600" dirty="0" err="1"/>
              <a:t>деякий</a:t>
            </a:r>
            <a:r>
              <a:rPr lang="ru-RU" sz="2600" dirty="0"/>
              <a:t> час </a:t>
            </a:r>
            <a:r>
              <a:rPr lang="ru-RU" sz="2600" dirty="0" err="1"/>
              <a:t>він</a:t>
            </a:r>
            <a:r>
              <a:rPr lang="ru-RU" sz="2600" dirty="0"/>
              <a:t> </a:t>
            </a:r>
            <a:r>
              <a:rPr lang="ru-RU" sz="2600" dirty="0" err="1" smtClean="0"/>
              <a:t>побачив</a:t>
            </a:r>
            <a:r>
              <a:rPr lang="ru-RU" sz="2600" dirty="0" smtClean="0"/>
              <a:t> </a:t>
            </a:r>
            <a:r>
              <a:rPr lang="ru-RU" sz="2600" dirty="0" err="1"/>
              <a:t>шкіреподібний</a:t>
            </a:r>
            <a:r>
              <a:rPr lang="ru-RU" sz="2600" dirty="0"/>
              <a:t> </a:t>
            </a:r>
            <a:r>
              <a:rPr lang="ru-RU" sz="2600" dirty="0" err="1"/>
              <a:t>матеріал</a:t>
            </a:r>
            <a:r>
              <a:rPr lang="ru-RU" sz="2600" dirty="0"/>
              <a:t> - </a:t>
            </a:r>
            <a:r>
              <a:rPr lang="ru-RU" sz="2600" dirty="0" err="1">
                <a:solidFill>
                  <a:schemeClr val="accent2"/>
                </a:solidFill>
              </a:rPr>
              <a:t>гуму</a:t>
            </a:r>
            <a:r>
              <a:rPr lang="ru-RU" sz="2600" dirty="0"/>
              <a:t>. </a:t>
            </a:r>
            <a:r>
              <a:rPr lang="ru-RU" sz="2600" dirty="0" err="1"/>
              <a:t>Цей</a:t>
            </a:r>
            <a:r>
              <a:rPr lang="ru-RU" sz="2600" dirty="0"/>
              <a:t> </a:t>
            </a:r>
            <a:r>
              <a:rPr lang="ru-RU" sz="2600" dirty="0" err="1"/>
              <a:t>процес</a:t>
            </a:r>
            <a:r>
              <a:rPr lang="ru-RU" sz="2600" dirty="0"/>
              <a:t> </a:t>
            </a:r>
            <a:r>
              <a:rPr lang="ru-RU" sz="2600" dirty="0" err="1"/>
              <a:t>був</a:t>
            </a:r>
            <a:r>
              <a:rPr lang="ru-RU" sz="2600" dirty="0"/>
              <a:t> названий </a:t>
            </a:r>
            <a:r>
              <a:rPr lang="ru-RU" sz="2600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вулканізацією</a:t>
            </a:r>
            <a:r>
              <a:rPr lang="ru-RU" sz="2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540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8856984" cy="1152128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Відкриття</a:t>
            </a:r>
            <a:r>
              <a:rPr lang="ru-RU" dirty="0"/>
              <a:t> </a:t>
            </a:r>
            <a:r>
              <a:rPr lang="ru-RU" dirty="0" err="1"/>
              <a:t>гуми</a:t>
            </a:r>
            <a:r>
              <a:rPr lang="ru-RU" dirty="0"/>
              <a:t> </a:t>
            </a:r>
            <a:r>
              <a:rPr lang="ru-RU" dirty="0" err="1"/>
              <a:t>призвело</a:t>
            </a:r>
            <a:r>
              <a:rPr lang="ru-RU" dirty="0"/>
              <a:t> до широкого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: до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1919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запропоновано</a:t>
            </a:r>
            <a:r>
              <a:rPr lang="ru-RU" dirty="0" smtClean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40 000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виробів</a:t>
            </a:r>
            <a:r>
              <a:rPr lang="ru-RU" dirty="0"/>
              <a:t> з </a:t>
            </a:r>
            <a:r>
              <a:rPr lang="ru-RU" dirty="0" err="1"/>
              <a:t>гуми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2" y="1628800"/>
            <a:ext cx="6408712" cy="50869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34674" y="3018095"/>
            <a:ext cx="2322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Реклама одного з </a:t>
            </a:r>
            <a:r>
              <a:rPr lang="ru-RU" i="1" dirty="0" err="1"/>
              <a:t>магазинів</a:t>
            </a:r>
            <a:r>
              <a:rPr lang="ru-RU" i="1" dirty="0"/>
              <a:t> Бостона, </a:t>
            </a:r>
            <a:r>
              <a:rPr lang="ru-RU" i="1" dirty="0" err="1"/>
              <a:t>який</a:t>
            </a:r>
            <a:r>
              <a:rPr lang="ru-RU" i="1" dirty="0"/>
              <a:t> </a:t>
            </a:r>
            <a:r>
              <a:rPr lang="ru-RU" i="1" dirty="0" err="1"/>
              <a:t>торгує</a:t>
            </a:r>
            <a:endParaRPr lang="ru-RU" i="1" dirty="0"/>
          </a:p>
          <a:p>
            <a:r>
              <a:rPr lang="ru-RU" i="1" dirty="0" err="1"/>
              <a:t>продукцією</a:t>
            </a:r>
            <a:r>
              <a:rPr lang="ru-RU" i="1" dirty="0"/>
              <a:t> </a:t>
            </a:r>
            <a:r>
              <a:rPr lang="ru-RU" i="1" dirty="0" err="1"/>
              <a:t>виробленої</a:t>
            </a:r>
            <a:r>
              <a:rPr lang="ru-RU" i="1" dirty="0"/>
              <a:t> за патентом Чарльза </a:t>
            </a:r>
            <a:r>
              <a:rPr lang="ru-RU" i="1" dirty="0" err="1" smtClean="0"/>
              <a:t>Гудієра</a:t>
            </a:r>
            <a:r>
              <a:rPr lang="ru-RU" i="1" dirty="0"/>
              <a:t>.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429070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6948264" cy="3168352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Бразилія була володаркою </a:t>
            </a:r>
            <a:r>
              <a:rPr lang="uk-UA" dirty="0"/>
              <a:t>величезних </a:t>
            </a:r>
            <a:r>
              <a:rPr lang="uk-UA" dirty="0" smtClean="0"/>
              <a:t>плантацій гевеї. </a:t>
            </a:r>
            <a:r>
              <a:rPr lang="uk-UA" dirty="0"/>
              <a:t>Щоб зберегти їх,уряд Бразилії видав закон, що забороняє під страхом смерті </a:t>
            </a:r>
            <a:r>
              <a:rPr lang="uk-UA" dirty="0" smtClean="0"/>
              <a:t>вивіз насіння </a:t>
            </a:r>
            <a:r>
              <a:rPr lang="uk-UA" dirty="0"/>
              <a:t>і молодих дерев гевеї. Але було пізно.</a:t>
            </a:r>
          </a:p>
          <a:p>
            <a:r>
              <a:rPr lang="uk-UA" dirty="0"/>
              <a:t>За порадою ботаніка Дж. </a:t>
            </a:r>
            <a:r>
              <a:rPr lang="uk-UA" dirty="0" err="1"/>
              <a:t>Гукера</a:t>
            </a:r>
            <a:r>
              <a:rPr lang="uk-UA" dirty="0"/>
              <a:t>, англієць Генрі </a:t>
            </a:r>
            <a:r>
              <a:rPr lang="uk-UA" dirty="0" err="1"/>
              <a:t>Вікгем</a:t>
            </a:r>
            <a:r>
              <a:rPr lang="uk-UA" dirty="0"/>
              <a:t> </a:t>
            </a:r>
            <a:r>
              <a:rPr lang="uk-UA" dirty="0" smtClean="0"/>
              <a:t>поїхав </a:t>
            </a:r>
            <a:r>
              <a:rPr lang="uk-UA" dirty="0"/>
              <a:t>у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1876</a:t>
            </a:r>
            <a:r>
              <a:rPr lang="uk-UA" dirty="0"/>
              <a:t> році на береги Амазонки, де зібрав 70 000 насіння гевеї </a:t>
            </a:r>
            <a:r>
              <a:rPr lang="uk-UA" dirty="0" smtClean="0"/>
              <a:t>і контрабандно </a:t>
            </a:r>
            <a:r>
              <a:rPr lang="uk-UA" dirty="0"/>
              <a:t>вивіз їх з </a:t>
            </a:r>
            <a:r>
              <a:rPr lang="uk-UA" dirty="0" smtClean="0"/>
              <a:t>Бразилії.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94" y="3681028"/>
            <a:ext cx="4626514" cy="30843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27112"/>
            <a:ext cx="2035944" cy="30539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8741" y="3573016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Потайки</a:t>
            </a:r>
            <a:r>
              <a:rPr lang="ru-RU" sz="2400" dirty="0" smtClean="0"/>
              <a:t> </a:t>
            </a:r>
            <a:r>
              <a:rPr lang="ru-RU" sz="2400" dirty="0"/>
              <a:t>доставив </a:t>
            </a:r>
            <a:r>
              <a:rPr lang="ru-RU" sz="2400" dirty="0" err="1"/>
              <a:t>їх</a:t>
            </a:r>
            <a:r>
              <a:rPr lang="ru-RU" sz="2400" dirty="0"/>
              <a:t> до </a:t>
            </a:r>
            <a:r>
              <a:rPr lang="ru-RU" sz="2400" dirty="0" err="1"/>
              <a:t>Королівського</a:t>
            </a:r>
            <a:r>
              <a:rPr lang="ru-RU" sz="2400" dirty="0"/>
              <a:t> </a:t>
            </a:r>
            <a:r>
              <a:rPr lang="ru-RU" sz="2400" dirty="0" err="1"/>
              <a:t>ботанічного</a:t>
            </a:r>
            <a:r>
              <a:rPr lang="ru-RU" sz="2400" dirty="0"/>
              <a:t> саду  в </a:t>
            </a:r>
            <a:r>
              <a:rPr lang="ru-RU" sz="2400" dirty="0" err="1"/>
              <a:t>Лондоні</a:t>
            </a:r>
            <a:r>
              <a:rPr lang="ru-RU" sz="2400" dirty="0"/>
              <a:t>. </a:t>
            </a:r>
            <a:r>
              <a:rPr lang="ru-RU" sz="2400" dirty="0" err="1"/>
              <a:t>Насіння</a:t>
            </a:r>
            <a:r>
              <a:rPr lang="ru-RU" sz="2400" dirty="0"/>
              <a:t>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</a:t>
            </a:r>
            <a:r>
              <a:rPr lang="ru-RU" sz="2400" dirty="0" err="1" smtClean="0"/>
              <a:t>висіяно</a:t>
            </a:r>
            <a:r>
              <a:rPr lang="ru-RU" sz="2400" dirty="0" smtClean="0"/>
              <a:t>, </a:t>
            </a:r>
            <a:r>
              <a:rPr lang="ru-RU" sz="2400" dirty="0"/>
              <a:t>але </a:t>
            </a:r>
            <a:r>
              <a:rPr lang="ru-RU" sz="2400" dirty="0" err="1"/>
              <a:t>зійшло</a:t>
            </a:r>
            <a:r>
              <a:rPr lang="ru-RU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7030A0"/>
                </a:solidFill>
              </a:rPr>
              <a:t>4%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17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066800"/>
          </a:xfrm>
        </p:spPr>
        <p:txBody>
          <a:bodyPr/>
          <a:lstStyle/>
          <a:p>
            <a:r>
              <a:rPr lang="uk-UA" dirty="0" smtClean="0"/>
              <a:t>Зміст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435280" cy="4945736"/>
          </a:xfrm>
        </p:spPr>
        <p:txBody>
          <a:bodyPr/>
          <a:lstStyle/>
          <a:p>
            <a:r>
              <a:rPr lang="uk-UA" dirty="0" smtClean="0"/>
              <a:t>Каучук</a:t>
            </a:r>
          </a:p>
          <a:p>
            <a:r>
              <a:rPr lang="uk-UA" dirty="0"/>
              <a:t>Фізичні </a:t>
            </a:r>
            <a:r>
              <a:rPr lang="uk-UA" dirty="0" smtClean="0"/>
              <a:t>властивості</a:t>
            </a:r>
          </a:p>
          <a:p>
            <a:r>
              <a:rPr lang="uk-UA" dirty="0" smtClean="0"/>
              <a:t>Гевея</a:t>
            </a:r>
          </a:p>
          <a:p>
            <a:r>
              <a:rPr lang="uk-UA" dirty="0"/>
              <a:t>Збір </a:t>
            </a:r>
            <a:r>
              <a:rPr lang="uk-UA" dirty="0" smtClean="0"/>
              <a:t>латексу</a:t>
            </a:r>
          </a:p>
          <a:p>
            <a:r>
              <a:rPr lang="uk-UA" dirty="0"/>
              <a:t>Виробництво натурального </a:t>
            </a:r>
            <a:r>
              <a:rPr lang="uk-UA" dirty="0" smtClean="0"/>
              <a:t>каучуку</a:t>
            </a:r>
          </a:p>
          <a:p>
            <a:r>
              <a:rPr lang="uk-UA" dirty="0"/>
              <a:t>Історія відкриття натурального </a:t>
            </a:r>
            <a:r>
              <a:rPr lang="uk-UA" dirty="0" smtClean="0"/>
              <a:t>каучуку</a:t>
            </a:r>
          </a:p>
          <a:p>
            <a:r>
              <a:rPr lang="uk-UA" dirty="0" smtClean="0"/>
              <a:t>Джерела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5675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640960" cy="2880320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Однак через кілька днів сіянці досягли півметрової висоти і </a:t>
            </a:r>
            <a:r>
              <a:rPr lang="uk-UA" dirty="0" smtClean="0"/>
              <a:t>були використані </a:t>
            </a:r>
            <a:r>
              <a:rPr lang="uk-UA" dirty="0"/>
              <a:t>для висадки на плантаціях спершу в Шрі-Ланці, а потім в </a:t>
            </a:r>
            <a:r>
              <a:rPr lang="uk-UA" dirty="0" smtClean="0"/>
              <a:t>інших тропічних </a:t>
            </a:r>
            <a:r>
              <a:rPr lang="uk-UA" dirty="0"/>
              <a:t>районах Східної півкулі. Потім такі ж плантації </a:t>
            </a:r>
            <a:r>
              <a:rPr lang="uk-UA" dirty="0" smtClean="0"/>
              <a:t>були висаджені </a:t>
            </a:r>
            <a:r>
              <a:rPr lang="uk-UA" dirty="0"/>
              <a:t>в смузі 1100-1300 км по обидві сторони від екватора. Близько </a:t>
            </a:r>
            <a:r>
              <a:rPr lang="uk-UA" dirty="0">
                <a:solidFill>
                  <a:srgbClr val="7030A0"/>
                </a:solidFill>
              </a:rPr>
              <a:t>99</a:t>
            </a:r>
            <a:r>
              <a:rPr lang="uk-UA" dirty="0" smtClean="0">
                <a:solidFill>
                  <a:srgbClr val="7030A0"/>
                </a:solidFill>
              </a:rPr>
              <a:t>% </a:t>
            </a:r>
            <a:r>
              <a:rPr lang="uk-UA" dirty="0" smtClean="0"/>
              <a:t>плантаційного </a:t>
            </a:r>
            <a:r>
              <a:rPr lang="uk-UA" dirty="0"/>
              <a:t>каучуку </a:t>
            </a:r>
            <a:r>
              <a:rPr lang="uk-UA" dirty="0" smtClean="0"/>
              <a:t>знаходиться в          Південно-Східній Азії.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996952"/>
            <a:ext cx="3144441" cy="36450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3284984"/>
            <a:ext cx="471601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err="1" smtClean="0"/>
              <a:t>Спроби</a:t>
            </a:r>
            <a:r>
              <a:rPr lang="ru-RU" sz="2600" dirty="0" smtClean="0"/>
              <a:t> </a:t>
            </a:r>
            <a:r>
              <a:rPr lang="ru-RU" sz="2600" dirty="0" err="1"/>
              <a:t>висадити</a:t>
            </a:r>
            <a:r>
              <a:rPr lang="ru-RU" sz="2600" dirty="0"/>
              <a:t> </a:t>
            </a:r>
            <a:r>
              <a:rPr lang="ru-RU" sz="2600" dirty="0" err="1"/>
              <a:t>каучуконосні</a:t>
            </a:r>
            <a:r>
              <a:rPr lang="ru-RU" sz="2600" dirty="0"/>
              <a:t> дерева в </a:t>
            </a:r>
            <a:r>
              <a:rPr lang="ru-RU" sz="2600" dirty="0" err="1"/>
              <a:t>тропічних</a:t>
            </a:r>
            <a:r>
              <a:rPr lang="ru-RU" sz="2600" dirty="0"/>
              <a:t> областях </a:t>
            </a:r>
            <a:r>
              <a:rPr lang="ru-RU" sz="2600" dirty="0" err="1"/>
              <a:t>Західної</a:t>
            </a:r>
            <a:r>
              <a:rPr lang="ru-RU" sz="2600" dirty="0"/>
              <a:t> </a:t>
            </a:r>
            <a:r>
              <a:rPr lang="ru-RU" sz="2600" dirty="0" err="1"/>
              <a:t>півкулі</a:t>
            </a:r>
            <a:r>
              <a:rPr lang="ru-RU" sz="2600" dirty="0"/>
              <a:t> </a:t>
            </a:r>
            <a:r>
              <a:rPr lang="ru-RU" sz="2600" dirty="0" err="1"/>
              <a:t>закінчилися</a:t>
            </a:r>
            <a:r>
              <a:rPr lang="ru-RU" sz="2600" dirty="0"/>
              <a:t> </a:t>
            </a:r>
            <a:r>
              <a:rPr lang="ru-RU" sz="2600" dirty="0" err="1"/>
              <a:t>невдачею</a:t>
            </a:r>
            <a:r>
              <a:rPr lang="ru-RU" sz="2600" dirty="0"/>
              <a:t> через </a:t>
            </a:r>
            <a:r>
              <a:rPr lang="ru-RU" sz="2600" dirty="0" err="1"/>
              <a:t>хвороби</a:t>
            </a:r>
            <a:r>
              <a:rPr lang="ru-RU" sz="2600" dirty="0"/>
              <a:t> </a:t>
            </a:r>
            <a:r>
              <a:rPr lang="ru-RU" sz="2600" dirty="0" err="1"/>
              <a:t>рослин</a:t>
            </a:r>
            <a:r>
              <a:rPr lang="ru-RU" sz="2600" dirty="0"/>
              <a:t> в тих </a:t>
            </a:r>
            <a:r>
              <a:rPr lang="ru-RU" sz="2600" dirty="0" err="1"/>
              <a:t>місцевостях</a:t>
            </a:r>
            <a:r>
              <a:rPr lang="ru-RU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5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Джерела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http://ru.wikipedia.org/wiki/%D0%9A%D0%B0%D1%83%D1%87%D1%83%D0%BA%D0%BE%D0%B2%D0%B0%D1%8F_%</a:t>
            </a:r>
            <a:r>
              <a:rPr lang="en-US" sz="2000" dirty="0" smtClean="0">
                <a:hlinkClick r:id="rId2"/>
              </a:rPr>
              <a:t>D0%BB%D0%B8%D1%85%D0%BE%D1%80%D0%B0%D0%B4%D0%BA%D0%B0</a:t>
            </a:r>
            <a:endParaRPr lang="uk-UA" sz="2000" dirty="0" smtClean="0"/>
          </a:p>
          <a:p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refs.co.ua/79592-Kauchuki.html</a:t>
            </a:r>
            <a:endParaRPr lang="uk-UA" sz="2000" dirty="0" smtClean="0"/>
          </a:p>
          <a:p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bukvar.su/himija/46546-Kauchuk-stroenie-svoiystva-vidy-i-primenenie-v-professii-kommersanta.html</a:t>
            </a:r>
            <a:endParaRPr lang="uk-UA" sz="2000" dirty="0" smtClean="0"/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7287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8686800" cy="2232248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Каучук</a:t>
            </a:r>
            <a:r>
              <a:rPr lang="ru-RU" dirty="0"/>
              <a:t> — </a:t>
            </a:r>
            <a:r>
              <a:rPr lang="ru-RU" dirty="0" err="1"/>
              <a:t>еластичний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отримують</a:t>
            </a:r>
            <a:r>
              <a:rPr lang="ru-RU" dirty="0"/>
              <a:t> при </a:t>
            </a:r>
            <a:r>
              <a:rPr lang="ru-RU" dirty="0" err="1" smtClean="0"/>
              <a:t>коагуляці</a:t>
            </a:r>
            <a:r>
              <a:rPr lang="ru-RU" dirty="0" smtClean="0"/>
              <a:t> латексу </a:t>
            </a:r>
            <a:r>
              <a:rPr lang="ru-RU" dirty="0" err="1" smtClean="0"/>
              <a:t>каучуконосних</a:t>
            </a:r>
            <a:r>
              <a:rPr lang="ru-RU" dirty="0" smtClean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головним</a:t>
            </a:r>
            <a:r>
              <a:rPr lang="ru-RU" dirty="0"/>
              <a:t> чином </a:t>
            </a:r>
            <a:r>
              <a:rPr lang="ru-RU" dirty="0" err="1"/>
              <a:t>бразильської</a:t>
            </a:r>
            <a:r>
              <a:rPr lang="ru-RU" dirty="0"/>
              <a:t> </a:t>
            </a:r>
            <a:r>
              <a:rPr lang="ru-RU" dirty="0" err="1"/>
              <a:t>гевеї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росте в </a:t>
            </a:r>
            <a:r>
              <a:rPr lang="ru-RU" dirty="0" err="1"/>
              <a:t>тропічних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34270"/>
            <a:ext cx="4610877" cy="34581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2276872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dirty="0"/>
              <a:t>Основний </a:t>
            </a:r>
            <a:r>
              <a:rPr lang="uk-UA" sz="2600" dirty="0" err="1"/>
              <a:t>компонент — пол</a:t>
            </a:r>
            <a:r>
              <a:rPr lang="uk-UA" sz="2600" dirty="0"/>
              <a:t>іізопрен — вуглеводневе </a:t>
            </a:r>
            <a:endParaRPr lang="uk-UA" sz="2600" dirty="0" smtClean="0"/>
          </a:p>
          <a:p>
            <a:r>
              <a:rPr lang="uk-UA" sz="2600" dirty="0" smtClean="0"/>
              <a:t>полімерне</a:t>
            </a:r>
            <a:r>
              <a:rPr lang="uk-UA" sz="2600" dirty="0"/>
              <a:t> </a:t>
            </a:r>
            <a:r>
              <a:rPr lang="uk-UA" sz="2600" dirty="0" smtClean="0"/>
              <a:t>хімічне </a:t>
            </a:r>
            <a:r>
              <a:rPr lang="uk-UA" sz="2600" dirty="0"/>
              <a:t>з'єднання, що має загальну формулу (</a:t>
            </a:r>
            <a:r>
              <a:rPr lang="en-US" sz="2600" dirty="0"/>
              <a:t>C</a:t>
            </a:r>
            <a:r>
              <a:rPr lang="en-US" sz="1600" dirty="0"/>
              <a:t>5</a:t>
            </a:r>
            <a:r>
              <a:rPr lang="en-US" sz="2600" dirty="0"/>
              <a:t>H</a:t>
            </a:r>
            <a:r>
              <a:rPr lang="en-US" sz="1600" dirty="0"/>
              <a:t>8</a:t>
            </a:r>
            <a:r>
              <a:rPr lang="en-US" sz="2600" dirty="0"/>
              <a:t>)n.</a:t>
            </a:r>
            <a:endParaRPr lang="uk-UA" sz="2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46055"/>
            <a:ext cx="3715821" cy="14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9036496" cy="1066800"/>
          </a:xfrm>
        </p:spPr>
        <p:txBody>
          <a:bodyPr>
            <a:normAutofit/>
          </a:bodyPr>
          <a:lstStyle/>
          <a:p>
            <a:r>
              <a:rPr lang="ru-RU" sz="3200" dirty="0" err="1"/>
              <a:t>Фізичні</a:t>
            </a:r>
            <a:r>
              <a:rPr lang="ru-RU" sz="3200" dirty="0"/>
              <a:t> </a:t>
            </a:r>
            <a:r>
              <a:rPr lang="ru-RU" sz="3200" dirty="0" err="1" smtClean="0"/>
              <a:t>властивості</a:t>
            </a:r>
            <a:r>
              <a:rPr lang="ru-RU" sz="3200" dirty="0" smtClean="0"/>
              <a:t> </a:t>
            </a:r>
            <a:r>
              <a:rPr lang="ru-RU" sz="3200" dirty="0"/>
              <a:t>натурального каучуку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579296" cy="5305776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Натуральний каучук - аморфне, здатне кристалізуватися тверде тіло. </a:t>
            </a:r>
          </a:p>
          <a:p>
            <a:r>
              <a:rPr lang="uk-UA" dirty="0"/>
              <a:t>Природний необроблений </a:t>
            </a:r>
            <a:r>
              <a:rPr lang="uk-UA" dirty="0" smtClean="0"/>
              <a:t>каучук – білого </a:t>
            </a:r>
            <a:r>
              <a:rPr lang="uk-UA" dirty="0"/>
              <a:t>к</a:t>
            </a:r>
            <a:r>
              <a:rPr lang="uk-UA" dirty="0" smtClean="0"/>
              <a:t>ольору. </a:t>
            </a:r>
            <a:endParaRPr lang="uk-UA" dirty="0"/>
          </a:p>
          <a:p>
            <a:r>
              <a:rPr lang="uk-UA" dirty="0"/>
              <a:t>Він не набухає і не розчиняється у воді, спирті, </a:t>
            </a:r>
            <a:r>
              <a:rPr lang="uk-UA" dirty="0" smtClean="0"/>
              <a:t>ацетоні. </a:t>
            </a:r>
          </a:p>
          <a:p>
            <a:r>
              <a:rPr lang="uk-UA" dirty="0" smtClean="0"/>
              <a:t>Набухає а потім розчиняється </a:t>
            </a:r>
            <a:r>
              <a:rPr lang="uk-UA" dirty="0"/>
              <a:t>у жирних і </a:t>
            </a:r>
            <a:r>
              <a:rPr lang="uk-UA" dirty="0" smtClean="0"/>
              <a:t>ароматичних вуглеводнях </a:t>
            </a:r>
            <a:r>
              <a:rPr lang="uk-UA" dirty="0"/>
              <a:t>(бензині, бензолі, ефірі та інших</a:t>
            </a:r>
            <a:r>
              <a:rPr lang="uk-UA" dirty="0" smtClean="0"/>
              <a:t>), каучук утворює </a:t>
            </a:r>
            <a:r>
              <a:rPr lang="uk-UA" dirty="0"/>
              <a:t>колоїдні розчини, що широко використовуються в техніці.</a:t>
            </a:r>
          </a:p>
          <a:p>
            <a:r>
              <a:rPr lang="uk-UA" dirty="0" smtClean="0"/>
              <a:t>Особливо важливою </a:t>
            </a:r>
            <a:r>
              <a:rPr lang="uk-UA" dirty="0"/>
              <a:t>і специфічною властивістю каучуку є його еластичність </a:t>
            </a:r>
            <a:r>
              <a:rPr lang="uk-UA" dirty="0" smtClean="0"/>
              <a:t>(</a:t>
            </a:r>
            <a:r>
              <a:rPr lang="uk-UA" dirty="0"/>
              <a:t>пружність) - здатність каучуку відновлювати свою первинну </a:t>
            </a:r>
            <a:r>
              <a:rPr lang="uk-UA" dirty="0" smtClean="0"/>
              <a:t>форму після </a:t>
            </a:r>
            <a:r>
              <a:rPr lang="uk-UA" dirty="0"/>
              <a:t>припинення дії </a:t>
            </a:r>
            <a:r>
              <a:rPr lang="uk-UA" dirty="0" smtClean="0"/>
              <a:t>сили, </a:t>
            </a:r>
            <a:r>
              <a:rPr lang="uk-UA" dirty="0"/>
              <a:t>що </a:t>
            </a:r>
            <a:r>
              <a:rPr lang="uk-UA" dirty="0" smtClean="0"/>
              <a:t>викликала деформацію.</a:t>
            </a:r>
          </a:p>
          <a:p>
            <a:r>
              <a:rPr lang="uk-UA" dirty="0" smtClean="0"/>
              <a:t> </a:t>
            </a:r>
            <a:r>
              <a:rPr lang="uk-UA" dirty="0"/>
              <a:t>Каучук </a:t>
            </a:r>
            <a:r>
              <a:rPr lang="uk-UA" dirty="0" smtClean="0"/>
              <a:t>– при </a:t>
            </a:r>
            <a:r>
              <a:rPr lang="uk-UA" dirty="0"/>
              <a:t>довгому </a:t>
            </a:r>
            <a:r>
              <a:rPr lang="uk-UA" dirty="0" smtClean="0"/>
              <a:t>зберіганні твердне.</a:t>
            </a:r>
          </a:p>
          <a:p>
            <a:r>
              <a:rPr lang="ru-RU" dirty="0"/>
              <a:t>Каучук - </a:t>
            </a:r>
            <a:r>
              <a:rPr lang="ru-RU" dirty="0" err="1"/>
              <a:t>гарний</a:t>
            </a:r>
            <a:r>
              <a:rPr lang="ru-RU" dirty="0"/>
              <a:t> </a:t>
            </a:r>
            <a:r>
              <a:rPr lang="ru-RU" dirty="0" err="1"/>
              <a:t>діелектрик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низьку</a:t>
            </a:r>
            <a:r>
              <a:rPr lang="ru-RU" dirty="0"/>
              <a:t> </a:t>
            </a:r>
            <a:r>
              <a:rPr lang="ru-RU" dirty="0" smtClean="0"/>
              <a:t>водо-, </a:t>
            </a:r>
            <a:r>
              <a:rPr lang="ru-RU" dirty="0" err="1"/>
              <a:t>газопроникність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443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6800"/>
          </a:xfrm>
        </p:spPr>
        <p:txBody>
          <a:bodyPr/>
          <a:lstStyle/>
          <a:p>
            <a:r>
              <a:rPr lang="uk-UA" dirty="0"/>
              <a:t>Гевея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5616624" cy="4824536"/>
          </a:xfrm>
        </p:spPr>
        <p:txBody>
          <a:bodyPr>
            <a:normAutofit fontScale="85000" lnSpcReduction="10000"/>
          </a:bodyPr>
          <a:lstStyle/>
          <a:p>
            <a:pPr marL="109728" indent="0">
              <a:buNone/>
            </a:pPr>
            <a:r>
              <a:rPr lang="uk-UA" i="1" dirty="0" smtClean="0"/>
              <a:t>Гевея</a:t>
            </a:r>
            <a:r>
              <a:rPr lang="en-US" dirty="0" smtClean="0"/>
              <a:t>— </a:t>
            </a:r>
            <a:r>
              <a:rPr lang="uk-UA" dirty="0"/>
              <a:t>рід вічнозелених </a:t>
            </a:r>
            <a:r>
              <a:rPr lang="uk-UA" dirty="0" smtClean="0"/>
              <a:t>дерев </a:t>
            </a:r>
            <a:r>
              <a:rPr lang="uk-UA" dirty="0"/>
              <a:t>родини молочайних. Поширений у тропічних лісах Америки. </a:t>
            </a:r>
            <a:r>
              <a:rPr lang="uk-UA" dirty="0" smtClean="0"/>
              <a:t>Найбільш </a:t>
            </a:r>
            <a:r>
              <a:rPr lang="uk-UA" dirty="0"/>
              <a:t>відомий вид — </a:t>
            </a:r>
            <a:r>
              <a:rPr lang="uk-UA" i="1" dirty="0"/>
              <a:t>Гевея </a:t>
            </a:r>
            <a:r>
              <a:rPr lang="uk-UA" i="1" dirty="0" err="1" smtClean="0"/>
              <a:t>бразильска</a:t>
            </a:r>
            <a:r>
              <a:rPr lang="uk-UA" dirty="0" smtClean="0"/>
              <a:t>: основне </a:t>
            </a:r>
            <a:r>
              <a:rPr lang="uk-UA" dirty="0"/>
              <a:t>джерело натурального </a:t>
            </a:r>
            <a:r>
              <a:rPr lang="uk-UA" dirty="0" smtClean="0"/>
              <a:t>каучуку, </a:t>
            </a:r>
            <a:r>
              <a:rPr lang="uk-UA" dirty="0"/>
              <a:t>також з неї роблять меблі, які володіють підвищеною міцністю, не гниє і стійка до впливу шкідників. </a:t>
            </a:r>
            <a:endParaRPr lang="uk-UA" dirty="0" smtClean="0"/>
          </a:p>
          <a:p>
            <a:pPr marL="109728" indent="0">
              <a:buNone/>
            </a:pPr>
            <a:r>
              <a:rPr lang="ru-RU" dirty="0" smtClean="0"/>
              <a:t>Гевея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досягати</a:t>
            </a:r>
            <a:r>
              <a:rPr lang="ru-RU" dirty="0"/>
              <a:t> 45 </a:t>
            </a:r>
            <a:r>
              <a:rPr lang="ru-RU" dirty="0" err="1"/>
              <a:t>метрів</a:t>
            </a:r>
            <a:r>
              <a:rPr lang="ru-RU" dirty="0"/>
              <a:t> у </a:t>
            </a:r>
            <a:r>
              <a:rPr lang="ru-RU" dirty="0" err="1"/>
              <a:t>висоту</a:t>
            </a:r>
            <a:r>
              <a:rPr lang="ru-RU" dirty="0"/>
              <a:t> при </a:t>
            </a:r>
            <a:r>
              <a:rPr lang="ru-RU" dirty="0" smtClean="0"/>
              <a:t>2,5м. </a:t>
            </a:r>
            <a:r>
              <a:rPr lang="ru-RU" dirty="0"/>
              <a:t>в </a:t>
            </a:r>
            <a:r>
              <a:rPr lang="ru-RU" dirty="0" err="1"/>
              <a:t>обхваті</a:t>
            </a:r>
            <a:r>
              <a:rPr lang="ru-RU" dirty="0"/>
              <a:t>. Каучук в </a:t>
            </a:r>
            <a:r>
              <a:rPr lang="ru-RU" dirty="0" err="1"/>
              <a:t>гевеї</a:t>
            </a:r>
            <a:r>
              <a:rPr lang="ru-RU" dirty="0"/>
              <a:t> </a:t>
            </a:r>
            <a:r>
              <a:rPr lang="ru-RU" dirty="0" err="1"/>
              <a:t>міститься</a:t>
            </a:r>
            <a:r>
              <a:rPr lang="ru-RU" dirty="0"/>
              <a:t> в </a:t>
            </a:r>
            <a:r>
              <a:rPr lang="ru-RU" dirty="0" err="1"/>
              <a:t>соці</a:t>
            </a:r>
            <a:r>
              <a:rPr lang="ru-RU" dirty="0"/>
              <a:t> - </a:t>
            </a:r>
            <a:r>
              <a:rPr lang="ru-RU" dirty="0" err="1">
                <a:solidFill>
                  <a:schemeClr val="accent2"/>
                </a:solidFill>
              </a:rPr>
              <a:t>латексі</a:t>
            </a:r>
            <a:r>
              <a:rPr lang="ru-RU" dirty="0"/>
              <a:t>, </a:t>
            </a:r>
            <a:r>
              <a:rPr lang="ru-RU" dirty="0" err="1"/>
              <a:t>розподіленому</a:t>
            </a:r>
            <a:r>
              <a:rPr lang="ru-RU" dirty="0"/>
              <a:t> в </a:t>
            </a:r>
            <a:r>
              <a:rPr lang="ru-RU" dirty="0" err="1"/>
              <a:t>молочних</a:t>
            </a:r>
            <a:r>
              <a:rPr lang="ru-RU" dirty="0"/>
              <a:t> каналах,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в </a:t>
            </a:r>
            <a:r>
              <a:rPr lang="ru-RU" dirty="0" err="1"/>
              <a:t>стовбурі</a:t>
            </a:r>
            <a:r>
              <a:rPr lang="ru-RU" dirty="0"/>
              <a:t> </a:t>
            </a:r>
            <a:r>
              <a:rPr lang="ru-RU" dirty="0" err="1"/>
              <a:t>кільця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327636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45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6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48680"/>
            <a:ext cx="5184576" cy="2016224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uk-UA" sz="2400" dirty="0"/>
              <a:t>Зараз дерево </a:t>
            </a:r>
            <a:r>
              <a:rPr lang="uk-UA" sz="2400" dirty="0" smtClean="0"/>
              <a:t>культивується в</a:t>
            </a:r>
          </a:p>
          <a:p>
            <a:pPr marL="109728" indent="0">
              <a:buNone/>
            </a:pPr>
            <a:r>
              <a:rPr lang="uk-UA" sz="2400" dirty="0"/>
              <a:t> </a:t>
            </a:r>
            <a:r>
              <a:rPr lang="uk-UA" sz="2400" dirty="0" smtClean="0"/>
              <a:t>Азії</a:t>
            </a:r>
            <a:r>
              <a:rPr lang="uk-UA" sz="2400" dirty="0"/>
              <a:t>,</a:t>
            </a:r>
            <a:r>
              <a:rPr lang="uk-UA" sz="2400" dirty="0" err="1"/>
              <a:t> Малазі</a:t>
            </a:r>
            <a:r>
              <a:rPr lang="uk-UA" sz="2400" dirty="0"/>
              <a:t>ї, Індонезії, </a:t>
            </a:r>
            <a:endParaRPr lang="uk-UA" sz="2400" dirty="0" smtClean="0"/>
          </a:p>
          <a:p>
            <a:pPr marL="109728" indent="0">
              <a:buNone/>
            </a:pPr>
            <a:r>
              <a:rPr lang="uk-UA" sz="2400" dirty="0" smtClean="0"/>
              <a:t>Шрі-Ланці, </a:t>
            </a:r>
            <a:r>
              <a:rPr lang="uk-UA" sz="2400" dirty="0"/>
              <a:t> </a:t>
            </a:r>
            <a:r>
              <a:rPr lang="uk-UA" sz="2400" dirty="0" smtClean="0"/>
              <a:t>Камбоджі,</a:t>
            </a:r>
            <a:r>
              <a:rPr lang="uk-UA" sz="2400" dirty="0"/>
              <a:t> </a:t>
            </a:r>
            <a:r>
              <a:rPr lang="uk-UA" sz="2400" dirty="0" smtClean="0"/>
              <a:t>Таїланді і</a:t>
            </a:r>
            <a:r>
              <a:rPr lang="uk-UA" sz="2400" dirty="0"/>
              <a:t> </a:t>
            </a:r>
            <a:r>
              <a:rPr lang="uk-UA" sz="2400" dirty="0" smtClean="0"/>
              <a:t>Брунеї.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7030A0"/>
                </a:solidFill>
              </a:rPr>
              <a:t>90</a:t>
            </a:r>
            <a:r>
              <a:rPr lang="ru-RU" sz="2400" dirty="0"/>
              <a:t> до </a:t>
            </a:r>
            <a:r>
              <a:rPr lang="ru-RU" sz="2400" dirty="0">
                <a:solidFill>
                  <a:srgbClr val="7030A0"/>
                </a:solidFill>
              </a:rPr>
              <a:t>96%</a:t>
            </a:r>
            <a:r>
              <a:rPr lang="ru-RU" sz="2400" dirty="0"/>
              <a:t> </a:t>
            </a:r>
            <a:r>
              <a:rPr lang="ru-RU" sz="2400" dirty="0" err="1"/>
              <a:t>світового</a:t>
            </a:r>
            <a:r>
              <a:rPr lang="ru-RU" sz="2400" dirty="0"/>
              <a:t> </a:t>
            </a:r>
            <a:r>
              <a:rPr lang="ru-RU" sz="2400" dirty="0" err="1"/>
              <a:t>виробництва</a:t>
            </a:r>
            <a:r>
              <a:rPr lang="ru-RU" sz="2400" dirty="0"/>
              <a:t> натурального каучуку </a:t>
            </a:r>
            <a:r>
              <a:rPr lang="ru-RU" sz="2400" dirty="0" err="1"/>
              <a:t>добувають</a:t>
            </a:r>
            <a:r>
              <a:rPr lang="ru-RU" sz="2400" dirty="0"/>
              <a:t> з </a:t>
            </a:r>
            <a:r>
              <a:rPr lang="ru-RU" sz="2400" i="1" dirty="0" err="1"/>
              <a:t>Гевеї</a:t>
            </a:r>
            <a:r>
              <a:rPr lang="ru-RU" sz="2400" i="1" dirty="0"/>
              <a:t> </a:t>
            </a:r>
            <a:r>
              <a:rPr lang="ru-RU" sz="2400" i="1" dirty="0" err="1"/>
              <a:t>бразильської</a:t>
            </a:r>
            <a:r>
              <a:rPr lang="ru-RU" sz="2400" dirty="0"/>
              <a:t>. 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8920"/>
            <a:ext cx="5075231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92" y="548680"/>
            <a:ext cx="3822025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628" y="404664"/>
            <a:ext cx="5472608" cy="1066800"/>
          </a:xfrm>
        </p:spPr>
        <p:txBody>
          <a:bodyPr>
            <a:normAutofit/>
          </a:bodyPr>
          <a:lstStyle/>
          <a:p>
            <a:r>
              <a:rPr lang="ru-RU" dirty="0" err="1"/>
              <a:t>Збір</a:t>
            </a:r>
            <a:r>
              <a:rPr lang="ru-RU" dirty="0"/>
              <a:t> </a:t>
            </a:r>
            <a:r>
              <a:rPr lang="ru-RU" dirty="0" smtClean="0"/>
              <a:t>латексу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5040560" cy="2232248"/>
          </a:xfrm>
        </p:spPr>
        <p:txBody>
          <a:bodyPr>
            <a:normAutofit fontScale="85000" lnSpcReduction="10000"/>
          </a:bodyPr>
          <a:lstStyle/>
          <a:p>
            <a:pPr marL="109728" indent="0">
              <a:buNone/>
            </a:pPr>
            <a:r>
              <a:rPr lang="uk-UA" dirty="0" smtClean="0"/>
              <a:t>Латекс </a:t>
            </a:r>
            <a:r>
              <a:rPr lang="uk-UA" dirty="0"/>
              <a:t>складається з найдрібніших частинок рідини, твердих частинок та </a:t>
            </a:r>
            <a:r>
              <a:rPr lang="uk-UA" dirty="0" smtClean="0"/>
              <a:t>інших домішок</a:t>
            </a:r>
            <a:r>
              <a:rPr lang="uk-UA" dirty="0"/>
              <a:t>. Лише близько </a:t>
            </a:r>
            <a:r>
              <a:rPr lang="uk-UA" dirty="0">
                <a:solidFill>
                  <a:srgbClr val="7030A0"/>
                </a:solidFill>
              </a:rPr>
              <a:t>33%</a:t>
            </a:r>
            <a:r>
              <a:rPr lang="uk-UA" dirty="0">
                <a:solidFill>
                  <a:schemeClr val="accent2"/>
                </a:solidFill>
              </a:rPr>
              <a:t> </a:t>
            </a:r>
            <a:r>
              <a:rPr lang="uk-UA" dirty="0"/>
              <a:t>латексу становить каучук, </a:t>
            </a:r>
            <a:r>
              <a:rPr lang="uk-UA" dirty="0">
                <a:solidFill>
                  <a:srgbClr val="7030A0"/>
                </a:solidFill>
              </a:rPr>
              <a:t>66% </a:t>
            </a:r>
            <a:r>
              <a:rPr lang="uk-UA" dirty="0"/>
              <a:t>вода і близько</a:t>
            </a:r>
            <a:r>
              <a:rPr lang="uk-UA" dirty="0">
                <a:solidFill>
                  <a:srgbClr val="7030A0"/>
                </a:solidFill>
              </a:rPr>
              <a:t> 1</a:t>
            </a:r>
            <a:r>
              <a:rPr lang="uk-UA" dirty="0" smtClean="0">
                <a:solidFill>
                  <a:srgbClr val="7030A0"/>
                </a:solidFill>
              </a:rPr>
              <a:t>% </a:t>
            </a:r>
            <a:r>
              <a:rPr lang="uk-UA" dirty="0" smtClean="0"/>
              <a:t>інші </a:t>
            </a:r>
            <a:r>
              <a:rPr lang="uk-UA" dirty="0"/>
              <a:t>речовини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24743"/>
            <a:ext cx="3599681" cy="553797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4" b="5825"/>
          <a:stretch/>
        </p:blipFill>
        <p:spPr bwMode="auto">
          <a:xfrm>
            <a:off x="611560" y="3691583"/>
            <a:ext cx="4608512" cy="288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uk-UA" dirty="0"/>
              <a:t>В</a:t>
            </a:r>
            <a:r>
              <a:rPr lang="uk-UA" dirty="0" smtClean="0"/>
              <a:t>иробництво </a:t>
            </a:r>
            <a:r>
              <a:rPr lang="uk-UA" dirty="0"/>
              <a:t>натурального каучуку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435280" cy="1296144"/>
          </a:xfrm>
        </p:spPr>
        <p:txBody>
          <a:bodyPr/>
          <a:lstStyle/>
          <a:p>
            <a:pPr marL="109728" indent="0">
              <a:buNone/>
            </a:pPr>
            <a:r>
              <a:rPr lang="uk-UA" sz="2400" dirty="0"/>
              <a:t>Отриманий латекс розтягують, розбавляють водою і піддають </a:t>
            </a:r>
            <a:r>
              <a:rPr lang="uk-UA" sz="2400" dirty="0" smtClean="0"/>
              <a:t>коагуляції шляхом </a:t>
            </a:r>
            <a:r>
              <a:rPr lang="uk-UA" sz="2400" dirty="0"/>
              <a:t>обробки кислотою, щоб частини каучуку в латексі зчепилися один </a:t>
            </a:r>
            <a:r>
              <a:rPr lang="uk-UA" sz="2400" dirty="0" smtClean="0"/>
              <a:t>з одним</a:t>
            </a:r>
            <a:r>
              <a:rPr lang="uk-UA" sz="2400" dirty="0"/>
              <a:t>.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58" y="2669309"/>
            <a:ext cx="5536407" cy="31519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2564904"/>
            <a:ext cx="30243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Потім проводять протягування між валками, надаючи листам товщину </a:t>
            </a:r>
            <a:r>
              <a:rPr lang="uk-UA" sz="2400" dirty="0" err="1"/>
              <a:t>бл</a:t>
            </a:r>
            <a:r>
              <a:rPr lang="uk-UA" sz="2400" dirty="0"/>
              <a:t>. 0,6 </a:t>
            </a:r>
            <a:r>
              <a:rPr lang="uk-UA" sz="2400" dirty="0" smtClean="0"/>
              <a:t>см. </a:t>
            </a:r>
            <a:r>
              <a:rPr lang="ru-RU" sz="2400" dirty="0" err="1"/>
              <a:t>Отримані</a:t>
            </a:r>
            <a:r>
              <a:rPr lang="ru-RU" sz="2400" dirty="0"/>
              <a:t> </a:t>
            </a:r>
            <a:r>
              <a:rPr lang="ru-RU" sz="2400" dirty="0" err="1"/>
              <a:t>листи</a:t>
            </a:r>
            <a:r>
              <a:rPr lang="ru-RU" sz="2400" dirty="0"/>
              <a:t> </a:t>
            </a:r>
            <a:r>
              <a:rPr lang="ru-RU" sz="2400" dirty="0" err="1"/>
              <a:t>висушують</a:t>
            </a:r>
            <a:r>
              <a:rPr lang="ru-RU" sz="2400" dirty="0"/>
              <a:t> шляхом </a:t>
            </a:r>
            <a:r>
              <a:rPr lang="ru-RU" sz="2400" dirty="0" err="1"/>
              <a:t>обдування</a:t>
            </a:r>
            <a:r>
              <a:rPr lang="ru-RU" sz="2400" dirty="0"/>
              <a:t> сухим теплим </a:t>
            </a:r>
            <a:r>
              <a:rPr lang="ru-RU" sz="2400" dirty="0" err="1" smtClean="0"/>
              <a:t>повітрям</a:t>
            </a:r>
            <a:endParaRPr lang="uk-UA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860717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/>
              <a:t>димом</a:t>
            </a:r>
            <a:r>
              <a:rPr lang="ru-RU" sz="2400" dirty="0"/>
              <a:t>, і </a:t>
            </a:r>
            <a:r>
              <a:rPr lang="ru-RU" sz="2400" dirty="0" err="1"/>
              <a:t>відправляють</a:t>
            </a:r>
            <a:r>
              <a:rPr lang="ru-RU" sz="2400" dirty="0"/>
              <a:t> на </a:t>
            </a:r>
            <a:r>
              <a:rPr lang="ru-RU" sz="2400" dirty="0" err="1"/>
              <a:t>навантаження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26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Метро">
      <a:dk1>
        <a:sysClr val="windowText" lastClr="363636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246</TotalTime>
  <Words>1033</Words>
  <Application>Microsoft Office PowerPoint</Application>
  <PresentationFormat>Экран (4:3)</PresentationFormat>
  <Paragraphs>69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Городская</vt:lpstr>
      <vt:lpstr>Натуральний каучук</vt:lpstr>
      <vt:lpstr>Зміст</vt:lpstr>
      <vt:lpstr>Презентация PowerPoint</vt:lpstr>
      <vt:lpstr>Фізичні властивості натурального каучуку</vt:lpstr>
      <vt:lpstr>Гевея</vt:lpstr>
      <vt:lpstr>Презентация PowerPoint</vt:lpstr>
      <vt:lpstr>Презентация PowerPoint</vt:lpstr>
      <vt:lpstr>Збір латексу</vt:lpstr>
      <vt:lpstr>Виробництво натурального каучуку</vt:lpstr>
      <vt:lpstr>Історія відкриття натурального каучуку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Джерела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Натуральний каучук</dc:title>
  <dc:creator>Людмила</dc:creator>
  <cp:lastModifiedBy>Люлмила</cp:lastModifiedBy>
  <cp:revision>27</cp:revision>
  <dcterms:created xsi:type="dcterms:W3CDTF">2013-10-26T14:18:32Z</dcterms:created>
  <dcterms:modified xsi:type="dcterms:W3CDTF">2013-12-21T14:49:08Z</dcterms:modified>
</cp:coreProperties>
</file>