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2357430"/>
            <a:ext cx="6480048" cy="2301240"/>
          </a:xfrm>
        </p:spPr>
        <p:txBody>
          <a:bodyPr/>
          <a:lstStyle/>
          <a:p>
            <a:r>
              <a:rPr lang="uk-UA" dirty="0" smtClean="0"/>
              <a:t>Біологічна роль Карбону та Силіцію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7467600" cy="4525963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Біологічна</a:t>
            </a:r>
            <a:r>
              <a:rPr lang="ru-RU" sz="2400" dirty="0" smtClean="0"/>
              <a:t> роль  до </a:t>
            </a:r>
            <a:r>
              <a:rPr lang="ru-RU" sz="2400" dirty="0" err="1" smtClean="0"/>
              <a:t>кінця</a:t>
            </a:r>
            <a:r>
              <a:rPr lang="ru-RU" sz="2400" dirty="0" smtClean="0"/>
              <a:t> не </a:t>
            </a:r>
            <a:r>
              <a:rPr lang="ru-RU" sz="2400" dirty="0" err="1" smtClean="0"/>
              <a:t>з’ясована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встановлена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необхідність</a:t>
            </a:r>
            <a:r>
              <a:rPr lang="ru-RU" sz="2400" dirty="0" smtClean="0"/>
              <a:t>  для нормального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та </a:t>
            </a:r>
            <a:r>
              <a:rPr lang="ru-RU" sz="2400" dirty="0" err="1" smtClean="0"/>
              <a:t>функціонування</a:t>
            </a:r>
            <a:r>
              <a:rPr lang="ru-RU" sz="2400" dirty="0" smtClean="0"/>
              <a:t> тканин.  </a:t>
            </a:r>
            <a:r>
              <a:rPr lang="ru-RU" sz="2400" dirty="0" err="1" smtClean="0"/>
              <a:t>сприяє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біосинтезу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колагену</a:t>
            </a:r>
            <a:r>
              <a:rPr lang="ru-RU" sz="2400" dirty="0" smtClean="0"/>
              <a:t> та </a:t>
            </a:r>
            <a:r>
              <a:rPr lang="ru-RU" sz="2400" dirty="0" err="1" smtClean="0"/>
              <a:t>утворенню</a:t>
            </a:r>
            <a:r>
              <a:rPr lang="ru-RU" sz="2400" dirty="0" smtClean="0"/>
              <a:t> </a:t>
            </a:r>
            <a:r>
              <a:rPr lang="ru-RU" sz="2400" dirty="0" err="1" smtClean="0"/>
              <a:t>тканини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кісток</a:t>
            </a:r>
            <a:r>
              <a:rPr lang="ru-RU" sz="2400" dirty="0" smtClean="0"/>
              <a:t>. При переломах </a:t>
            </a:r>
            <a:r>
              <a:rPr lang="ru-RU" sz="2400" dirty="0" err="1" smtClean="0"/>
              <a:t>кісток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 у </a:t>
            </a:r>
            <a:r>
              <a:rPr lang="ru-RU" sz="2400" dirty="0" err="1" smtClean="0"/>
              <a:t>ділянці</a:t>
            </a:r>
            <a:r>
              <a:rPr lang="ru-RU" sz="2400" dirty="0" smtClean="0"/>
              <a:t> перелому </a:t>
            </a:r>
            <a:r>
              <a:rPr lang="ru-RU" sz="2400" dirty="0" err="1" smtClean="0"/>
              <a:t>збільшується</a:t>
            </a:r>
            <a:r>
              <a:rPr lang="ru-RU" sz="2400" dirty="0" smtClean="0"/>
              <a:t> в 50 </a:t>
            </a:r>
            <a:r>
              <a:rPr lang="ru-RU" sz="2400" dirty="0" err="1" smtClean="0"/>
              <a:t>разів</a:t>
            </a:r>
            <a:r>
              <a:rPr lang="ru-RU" sz="2400" dirty="0" smtClean="0"/>
              <a:t>. </a:t>
            </a:r>
            <a:r>
              <a:rPr lang="ru-RU" sz="2400" dirty="0" err="1" smtClean="0"/>
              <a:t>Сполуки</a:t>
            </a:r>
            <a:r>
              <a:rPr lang="ru-RU" sz="2400" dirty="0" smtClean="0"/>
              <a:t>  </a:t>
            </a:r>
            <a:r>
              <a:rPr lang="ru-RU" sz="2400" dirty="0" err="1" smtClean="0"/>
              <a:t>відіграють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суттєву</a:t>
            </a:r>
            <a:r>
              <a:rPr lang="ru-RU" sz="2400" dirty="0" smtClean="0"/>
              <a:t> роль у </a:t>
            </a:r>
            <a:r>
              <a:rPr lang="ru-RU" sz="2400" dirty="0" err="1" smtClean="0"/>
              <a:t>ряді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метаболічних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процесів</a:t>
            </a:r>
            <a:r>
              <a:rPr lang="ru-RU" sz="2400" dirty="0" smtClean="0"/>
              <a:t>, особливо в </a:t>
            </a:r>
            <a:r>
              <a:rPr lang="ru-RU" sz="2400" dirty="0" err="1" smtClean="0"/>
              <a:t>метаболізмі</a:t>
            </a:r>
            <a:r>
              <a:rPr lang="ru-RU" sz="2400" dirty="0" smtClean="0"/>
              <a:t> </a:t>
            </a:r>
            <a:r>
              <a:rPr lang="ru-RU" sz="2400" dirty="0" err="1" smtClean="0"/>
              <a:t>ліпідів</a:t>
            </a:r>
            <a:r>
              <a:rPr lang="ru-RU" sz="2400" dirty="0" smtClean="0"/>
              <a:t>. В </a:t>
            </a:r>
            <a:r>
              <a:rPr lang="ru-RU" sz="2400" dirty="0" err="1" smtClean="0"/>
              <a:t>організм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 </a:t>
            </a:r>
            <a:r>
              <a:rPr lang="ru-RU" sz="2400" dirty="0" err="1" smtClean="0"/>
              <a:t>надходить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 </a:t>
            </a:r>
            <a:r>
              <a:rPr lang="ru-RU" sz="2400" dirty="0" err="1" smtClean="0"/>
              <a:t>їжею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7346" name="Picture 2" descr="https://encrypted-tbn2.gstatic.com/images?q=tbn:ANd9GcTAu0pB6ROwr8quQB7qr34LtobEvB2iaXZQUB6lnA74YRMrONmu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429132"/>
            <a:ext cx="3047988" cy="2285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7467600" cy="114300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Усі</a:t>
            </a:r>
            <a:r>
              <a:rPr lang="ru-RU" sz="2000" dirty="0" smtClean="0"/>
              <a:t> </a:t>
            </a:r>
            <a:r>
              <a:rPr lang="ru-RU" sz="2000" dirty="0" err="1" smtClean="0"/>
              <a:t>живі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більш-менш</a:t>
            </a:r>
            <a:r>
              <a:rPr lang="ru-RU" sz="2000" dirty="0" smtClean="0"/>
              <a:t> </a:t>
            </a:r>
            <a:r>
              <a:rPr lang="ru-RU" sz="2000" dirty="0" err="1" smtClean="0"/>
              <a:t>подібний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хімічний</a:t>
            </a:r>
            <a:r>
              <a:rPr lang="ru-RU" sz="2000" dirty="0" smtClean="0"/>
              <a:t> склад,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свідчить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єдність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живої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природи</a:t>
            </a:r>
            <a:r>
              <a:rPr lang="ru-RU" sz="2000" dirty="0" smtClean="0"/>
              <a:t>. </a:t>
            </a:r>
            <a:r>
              <a:rPr lang="ru-RU" sz="2000" dirty="0" err="1" smtClean="0"/>
              <a:t>Водночас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жодного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елемента</a:t>
            </a:r>
            <a:r>
              <a:rPr lang="ru-RU" sz="2000" dirty="0" smtClean="0"/>
              <a:t> </a:t>
            </a:r>
            <a:r>
              <a:rPr lang="ru-RU" sz="2000" dirty="0" err="1" smtClean="0"/>
              <a:t>живих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б не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у </a:t>
            </a:r>
            <a:r>
              <a:rPr lang="ru-RU" sz="2000" dirty="0" err="1" smtClean="0"/>
              <a:t>неживій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природі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підтверджує</a:t>
            </a:r>
            <a:r>
              <a:rPr lang="ru-RU" sz="2000" dirty="0" smtClean="0"/>
              <a:t> </a:t>
            </a:r>
            <a:r>
              <a:rPr lang="ru-RU" sz="2000" dirty="0" err="1" smtClean="0"/>
              <a:t>єдність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живої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неживої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природи</a:t>
            </a:r>
            <a:r>
              <a:rPr lang="ru-RU" sz="2000" dirty="0" smtClean="0"/>
              <a:t>.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співвідношення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живих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істотах</a:t>
            </a:r>
            <a:r>
              <a:rPr lang="ru-RU" sz="2000" dirty="0" smtClean="0"/>
              <a:t> та </a:t>
            </a:r>
            <a:r>
              <a:rPr lang="ru-RU" sz="2000" dirty="0" err="1" smtClean="0"/>
              <a:t>неживій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інше</a:t>
            </a:r>
            <a:r>
              <a:rPr lang="ru-RU" sz="2000" dirty="0" smtClean="0"/>
              <a:t>.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вміст</a:t>
            </a:r>
            <a:r>
              <a:rPr lang="ru-RU" sz="2000" dirty="0" smtClean="0"/>
              <a:t> Карбону в </a:t>
            </a:r>
            <a:r>
              <a:rPr lang="ru-RU" sz="2000" dirty="0" err="1" smtClean="0"/>
              <a:t>рослинах</a:t>
            </a:r>
            <a:r>
              <a:rPr lang="ru-RU" sz="2000" dirty="0" smtClean="0"/>
              <a:t> становить 15-18 %, а у </a:t>
            </a:r>
            <a:r>
              <a:rPr lang="ru-RU" sz="2000" dirty="0" err="1" smtClean="0"/>
              <a:t>ґрунті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менше</a:t>
            </a:r>
            <a:r>
              <a:rPr lang="ru-RU" sz="2000" dirty="0" smtClean="0"/>
              <a:t> 1 % ; </a:t>
            </a:r>
            <a:r>
              <a:rPr lang="ru-RU" sz="2000" dirty="0" err="1" smtClean="0"/>
              <a:t>Нітрогену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рослинах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міститься</a:t>
            </a:r>
            <a:r>
              <a:rPr lang="ru-RU" sz="2000" dirty="0" smtClean="0"/>
              <a:t> до 5-6 % , а у </a:t>
            </a:r>
            <a:r>
              <a:rPr lang="ru-RU" sz="2000" dirty="0" err="1" smtClean="0"/>
              <a:t>повітрі</a:t>
            </a:r>
            <a:r>
              <a:rPr lang="ru-RU" sz="2000" dirty="0" smtClean="0"/>
              <a:t> - до 78 %.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8914" name="Picture 2" descr="http://yak-prosto.com/images/9/6/yak-virostiti-miner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00438"/>
            <a:ext cx="2561330" cy="1828790"/>
          </a:xfrm>
          <a:prstGeom prst="rect">
            <a:avLst/>
          </a:prstGeom>
          <a:noFill/>
        </p:spPr>
      </p:pic>
      <p:pic>
        <p:nvPicPr>
          <p:cNvPr id="38916" name="Picture 4" descr="https://encrypted-tbn2.gstatic.com/images?q=tbn:ANd9GcSzt6w0O67bmZLYrgU5b9gFRBEP6Y13G2sbbMhH1Uz89Txm3r2wM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4714884"/>
            <a:ext cx="2565881" cy="1704961"/>
          </a:xfrm>
          <a:prstGeom prst="rect">
            <a:avLst/>
          </a:prstGeom>
          <a:noFill/>
        </p:spPr>
      </p:pic>
      <p:pic>
        <p:nvPicPr>
          <p:cNvPr id="38918" name="Picture 6" descr="https://encrypted-tbn1.gstatic.com/images?q=tbn:ANd9GcSqwfrcuwMQdM04k8njtR8bAq9kYnnn3kLO19S2hM1luDnN88c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571876"/>
            <a:ext cx="1857388" cy="1703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467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Карбон - </a:t>
            </a:r>
            <a:r>
              <a:rPr lang="ru-RU" sz="2800" dirty="0" err="1" smtClean="0"/>
              <a:t>найважливіший</a:t>
            </a:r>
            <a:r>
              <a:rPr lang="ru-RU" sz="2800" dirty="0" smtClean="0"/>
              <a:t> </a:t>
            </a:r>
            <a:r>
              <a:rPr lang="ru-RU" sz="2800" dirty="0" err="1" smtClean="0"/>
              <a:t>біогенний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елемент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складає</a:t>
            </a:r>
            <a:r>
              <a:rPr lang="ru-RU" sz="2800" dirty="0" smtClean="0"/>
              <a:t> основу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, структурна </a:t>
            </a:r>
            <a:r>
              <a:rPr lang="ru-RU" sz="2800" dirty="0" err="1" smtClean="0"/>
              <a:t>одиниця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величезного</a:t>
            </a:r>
            <a:r>
              <a:rPr lang="ru-RU" sz="2800" dirty="0" smtClean="0"/>
              <a:t> числа </a:t>
            </a:r>
            <a:r>
              <a:rPr lang="ru-RU" sz="2800" dirty="0" err="1" smtClean="0"/>
              <a:t>органічних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беруть</a:t>
            </a:r>
            <a:r>
              <a:rPr lang="ru-RU" sz="2800" dirty="0" smtClean="0"/>
              <a:t> участь в </a:t>
            </a:r>
            <a:r>
              <a:rPr lang="ru-RU" sz="2800" dirty="0" err="1" smtClean="0"/>
              <a:t>побудові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життєдіяльності</a:t>
            </a:r>
            <a:r>
              <a:rPr lang="ru-RU" sz="2800" dirty="0" smtClean="0"/>
              <a:t> . </a:t>
            </a:r>
            <a:r>
              <a:rPr lang="ru-RU" sz="2800" dirty="0" err="1" smtClean="0"/>
              <a:t>Виникнення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розглядається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сучасній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науці</a:t>
            </a:r>
            <a:r>
              <a:rPr lang="ru-RU" sz="2800" dirty="0" smtClean="0"/>
              <a:t> як </a:t>
            </a:r>
            <a:r>
              <a:rPr lang="ru-RU" sz="2800" dirty="0" err="1" smtClean="0"/>
              <a:t>складний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</a:t>
            </a:r>
            <a:r>
              <a:rPr lang="ru-RU" sz="2800" dirty="0" err="1" smtClean="0"/>
              <a:t>еволюції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карбонних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1986" name="Picture 2" descr="https://encrypted-tbn0.gstatic.com/images?q=tbn:ANd9GcTGfd-wkWuXWiZOeovml1ek0Y-WA3Yxm-xpi0p2otSNFWZBzTt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929198"/>
            <a:ext cx="3838575" cy="135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0"/>
            <a:ext cx="7467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Унікальна</a:t>
            </a:r>
            <a:r>
              <a:rPr lang="ru-RU" dirty="0" smtClean="0"/>
              <a:t> роль карбону в </a:t>
            </a:r>
            <a:r>
              <a:rPr lang="ru-RU" dirty="0" err="1" smtClean="0"/>
              <a:t>живій</a:t>
            </a:r>
            <a:r>
              <a:rPr lang="ru-RU" dirty="0" smtClean="0"/>
              <a:t>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не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періодичної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Між</a:t>
            </a:r>
            <a:r>
              <a:rPr lang="ru-RU" dirty="0" smtClean="0"/>
              <a:t> атомами карбону,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карбоном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 err="1" smtClean="0"/>
              <a:t>утворяться</a:t>
            </a:r>
            <a:r>
              <a:rPr lang="ru-RU" dirty="0" smtClean="0"/>
              <a:t> </a:t>
            </a:r>
            <a:r>
              <a:rPr lang="ru-RU" dirty="0" err="1" smtClean="0"/>
              <a:t>міцні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розірвані</a:t>
            </a:r>
            <a:r>
              <a:rPr lang="ru-RU" dirty="0" smtClean="0"/>
              <a:t> в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м'яких</a:t>
            </a:r>
            <a:r>
              <a:rPr lang="ru-RU" dirty="0" smtClean="0"/>
              <a:t> </a:t>
            </a:r>
            <a:r>
              <a:rPr lang="ru-RU" dirty="0" err="1" smtClean="0"/>
              <a:t>фізіологічних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(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одинарними</a:t>
            </a:r>
            <a:r>
              <a:rPr lang="ru-RU" dirty="0" smtClean="0"/>
              <a:t>, </a:t>
            </a:r>
            <a:r>
              <a:rPr lang="ru-RU" dirty="0" err="1" smtClean="0"/>
              <a:t>подвійними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потрійними</a:t>
            </a:r>
            <a:r>
              <a:rPr lang="ru-RU" dirty="0" smtClean="0"/>
              <a:t>). </a:t>
            </a:r>
            <a:r>
              <a:rPr lang="ru-RU" dirty="0" err="1" smtClean="0"/>
              <a:t>Здатність</a:t>
            </a:r>
            <a:r>
              <a:rPr lang="ru-RU" dirty="0" smtClean="0"/>
              <a:t> карбону </a:t>
            </a:r>
            <a:r>
              <a:rPr lang="ru-RU" dirty="0" err="1" smtClean="0"/>
              <a:t>утворювати</a:t>
            </a:r>
            <a:r>
              <a:rPr lang="ru-RU" dirty="0" smtClean="0"/>
              <a:t> 4 </a:t>
            </a:r>
            <a:r>
              <a:rPr lang="ru-RU" dirty="0" err="1" smtClean="0"/>
              <a:t>рівнозначні</a:t>
            </a:r>
            <a:r>
              <a:rPr lang="ru-RU" dirty="0" smtClean="0"/>
              <a:t> </a:t>
            </a:r>
            <a:r>
              <a:rPr lang="ru-RU" dirty="0" err="1" smtClean="0"/>
              <a:t>валентні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атомами. Карбон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для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вуглецевих</a:t>
            </a:r>
            <a:r>
              <a:rPr lang="ru-RU" dirty="0" smtClean="0"/>
              <a:t> </a:t>
            </a:r>
            <a:r>
              <a:rPr lang="ru-RU" dirty="0" err="1" smtClean="0"/>
              <a:t>скелетів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- </a:t>
            </a:r>
            <a:r>
              <a:rPr lang="ru-RU" dirty="0" err="1" smtClean="0"/>
              <a:t>лінійних</a:t>
            </a:r>
            <a:r>
              <a:rPr lang="ru-RU" dirty="0" smtClean="0"/>
              <a:t>, </a:t>
            </a:r>
            <a:r>
              <a:rPr lang="ru-RU" dirty="0" err="1" smtClean="0"/>
              <a:t>розгалужених</a:t>
            </a:r>
            <a:r>
              <a:rPr lang="ru-RU" dirty="0" smtClean="0"/>
              <a:t>, </a:t>
            </a:r>
            <a:r>
              <a:rPr lang="ru-RU" dirty="0" err="1" smtClean="0"/>
              <a:t>циклічних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9938" name="Picture 2" descr="https://encrypted-tbn2.gstatic.com/images?q=tbn:ANd9GcRDcsq-3-iiGGQf-tbfwixUduZw87LBjBJbGVCEwfbLFkmJF00h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0"/>
            <a:ext cx="1785950" cy="3110134"/>
          </a:xfrm>
          <a:prstGeom prst="rect">
            <a:avLst/>
          </a:prstGeom>
          <a:noFill/>
        </p:spPr>
      </p:pic>
      <p:pic>
        <p:nvPicPr>
          <p:cNvPr id="39940" name="Picture 4" descr="https://encrypted-tbn3.gstatic.com/images?q=tbn:ANd9GcTkI9bT1D7PC8YOS3ibn9pbGo1B5fYpc2Fk4iPxTpaLMlFtS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586555"/>
            <a:ext cx="2786082" cy="2066650"/>
          </a:xfrm>
          <a:prstGeom prst="rect">
            <a:avLst/>
          </a:prstGeom>
          <a:noFill/>
        </p:spPr>
      </p:pic>
      <p:pic>
        <p:nvPicPr>
          <p:cNvPr id="39944" name="Picture 8" descr="http://ua.coolreferat.com/ref-1000_447324045-13842.coolpi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857628"/>
            <a:ext cx="2626290" cy="2790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7467600" cy="4525963"/>
          </a:xfrm>
        </p:spPr>
        <p:txBody>
          <a:bodyPr>
            <a:normAutofit/>
          </a:bodyPr>
          <a:lstStyle/>
          <a:p>
            <a:r>
              <a:rPr lang="uk-UA" sz="2000" dirty="0" err="1" smtClean="0"/>
              <a:t>Карбон-</a:t>
            </a:r>
            <a:r>
              <a:rPr lang="uk-UA" sz="2000" dirty="0" smtClean="0"/>
              <a:t> життєво важливий </a:t>
            </a:r>
            <a:r>
              <a:rPr lang="uk-UA" sz="2000" dirty="0" err="1" smtClean="0"/>
              <a:t>макроелемент</a:t>
            </a:r>
            <a:r>
              <a:rPr lang="uk-UA" sz="2000" dirty="0" smtClean="0"/>
              <a:t> організму людини. Його вміст в організмі людини – 15-21%</a:t>
            </a:r>
            <a:r>
              <a:rPr lang="uk-UA" sz="2000" dirty="0" err="1" smtClean="0"/>
              <a:t>.Карбон</a:t>
            </a:r>
            <a:r>
              <a:rPr lang="uk-UA" sz="2000" dirty="0" smtClean="0"/>
              <a:t> входить до складу білків, нуклеїнових кислот, жирів , вуглеводів, ферментів, вітамінів, гормонів, мінеральних </a:t>
            </a:r>
            <a:r>
              <a:rPr lang="uk-UA" sz="2000" dirty="0" err="1" smtClean="0"/>
              <a:t>солей.Входить</a:t>
            </a:r>
            <a:r>
              <a:rPr lang="uk-UA" sz="2000" dirty="0" smtClean="0"/>
              <a:t> до складу кісток</a:t>
            </a:r>
            <a:r>
              <a:rPr lang="ru-RU" sz="2000" dirty="0" smtClean="0"/>
              <a:t> .</a:t>
            </a:r>
            <a:r>
              <a:rPr lang="ru-RU" sz="2000" dirty="0" err="1" smtClean="0"/>
              <a:t>Значна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організмам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утворюється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клітинах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рахунок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окислення</a:t>
            </a:r>
            <a:r>
              <a:rPr lang="ru-RU" sz="2000" dirty="0" smtClean="0"/>
              <a:t> карбону.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потрапляє</a:t>
            </a:r>
            <a:r>
              <a:rPr lang="ru-RU" sz="2000" dirty="0" smtClean="0"/>
              <a:t> в </a:t>
            </a:r>
            <a:r>
              <a:rPr lang="ru-RU" sz="2000" dirty="0" err="1" smtClean="0"/>
              <a:t>організм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водоюі</a:t>
            </a:r>
            <a:r>
              <a:rPr lang="ru-RU" sz="2000" dirty="0" smtClean="0"/>
              <a:t> </a:t>
            </a:r>
            <a:r>
              <a:rPr lang="ru-RU" sz="2000" dirty="0" err="1" smtClean="0"/>
              <a:t>харчовими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продуктами.Аерозолі,що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сажі</a:t>
            </a:r>
            <a:r>
              <a:rPr lang="ru-RU" sz="2000" dirty="0" smtClean="0"/>
              <a:t> ( </a:t>
            </a:r>
            <a:r>
              <a:rPr lang="ru-RU" sz="2000" dirty="0" err="1" smtClean="0"/>
              <a:t>дрібні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вугілля</a:t>
            </a:r>
            <a:r>
              <a:rPr lang="ru-RU" sz="2000" dirty="0" smtClean="0"/>
              <a:t>)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спричинити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тяжкі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захворювання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дихальних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шляхів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онкологічні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хвороби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Мал._20._Вміст_хімічних_елементів_у_клітин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4429132"/>
            <a:ext cx="4924425" cy="23336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1472" y="357166"/>
            <a:ext cx="57541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Карбон в організмі людини</a:t>
            </a:r>
            <a:endParaRPr lang="ru-RU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7467600" cy="4525963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Зміст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вуглецю</a:t>
            </a:r>
            <a:r>
              <a:rPr lang="ru-RU" sz="2000" dirty="0" smtClean="0"/>
              <a:t> в </a:t>
            </a:r>
            <a:r>
              <a:rPr lang="ru-RU" sz="2000" dirty="0" err="1" smtClean="0"/>
              <a:t>земній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корі</a:t>
            </a:r>
            <a:r>
              <a:rPr lang="ru-RU" sz="2000" dirty="0" smtClean="0"/>
              <a:t> 0,1% за </a:t>
            </a:r>
            <a:r>
              <a:rPr lang="ru-RU" sz="2000" dirty="0" err="1" smtClean="0"/>
              <a:t>масою</a:t>
            </a:r>
            <a:r>
              <a:rPr lang="ru-RU" sz="2000" dirty="0" smtClean="0"/>
              <a:t>. </a:t>
            </a:r>
            <a:r>
              <a:rPr lang="ru-RU" sz="2000" dirty="0" err="1" smtClean="0"/>
              <a:t>Вільний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знаходиться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природі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алмазу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графіту</a:t>
            </a:r>
            <a:r>
              <a:rPr lang="ru-RU" sz="2000" dirty="0" smtClean="0"/>
              <a:t>. </a:t>
            </a:r>
            <a:r>
              <a:rPr lang="ru-RU" sz="2000" dirty="0" err="1" smtClean="0"/>
              <a:t>Основна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маса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вуглецю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карбонатів</a:t>
            </a:r>
            <a:r>
              <a:rPr lang="ru-RU" sz="2000" dirty="0" smtClean="0"/>
              <a:t> ( </a:t>
            </a:r>
            <a:r>
              <a:rPr lang="ru-RU" sz="2000" dirty="0" err="1" smtClean="0"/>
              <a:t>вапняки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доломіт</a:t>
            </a:r>
            <a:r>
              <a:rPr lang="ru-RU" sz="2000" dirty="0" smtClean="0"/>
              <a:t>), горючих </a:t>
            </a:r>
            <a:r>
              <a:rPr lang="ru-RU" sz="2000" dirty="0" err="1" smtClean="0"/>
              <a:t>копалин</a:t>
            </a:r>
            <a:r>
              <a:rPr lang="ru-RU" sz="2000" dirty="0" smtClean="0"/>
              <a:t> - антрацит (94-97% С), буре </a:t>
            </a:r>
            <a:r>
              <a:rPr lang="ru-RU" sz="2000" dirty="0" err="1" smtClean="0"/>
              <a:t>вугілля</a:t>
            </a:r>
            <a:r>
              <a:rPr lang="ru-RU" sz="2000" dirty="0" smtClean="0"/>
              <a:t> (64-80% С), </a:t>
            </a:r>
            <a:r>
              <a:rPr lang="ru-RU" sz="2000" dirty="0" err="1" smtClean="0"/>
              <a:t>кам'яне</a:t>
            </a:r>
            <a:r>
              <a:rPr lang="ru-RU" sz="2000" dirty="0" smtClean="0"/>
              <a:t> </a:t>
            </a:r>
            <a:r>
              <a:rPr lang="ru-RU" sz="2000" dirty="0" err="1" smtClean="0"/>
              <a:t>вугілля</a:t>
            </a:r>
            <a:r>
              <a:rPr lang="ru-RU" sz="2000" dirty="0" smtClean="0"/>
              <a:t> (76-95% С), </a:t>
            </a:r>
            <a:r>
              <a:rPr lang="ru-RU" sz="2000" dirty="0" err="1" smtClean="0"/>
              <a:t>горючі</a:t>
            </a:r>
            <a:r>
              <a:rPr lang="ru-RU" sz="2000" dirty="0" smtClean="0"/>
              <a:t> </a:t>
            </a:r>
            <a:r>
              <a:rPr lang="ru-RU" sz="2000" dirty="0" err="1" smtClean="0"/>
              <a:t>сланці</a:t>
            </a:r>
            <a:r>
              <a:rPr lang="ru-RU" sz="2000" dirty="0" smtClean="0"/>
              <a:t> (56-78 % С), </a:t>
            </a:r>
            <a:r>
              <a:rPr lang="ru-RU" sz="2000" dirty="0" err="1" smtClean="0"/>
              <a:t>нафта</a:t>
            </a:r>
            <a:r>
              <a:rPr lang="ru-RU" sz="2000" dirty="0" smtClean="0"/>
              <a:t> (82-87 % С), горючих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газів</a:t>
            </a:r>
            <a:r>
              <a:rPr lang="ru-RU" sz="2000" dirty="0" smtClean="0"/>
              <a:t> (до 99 % метана), торф (53-56 % С). В </a:t>
            </a:r>
            <a:r>
              <a:rPr lang="ru-RU" sz="2000" dirty="0" err="1" smtClean="0"/>
              <a:t>атмосфері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гідросфері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знаходиться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диоксиду </a:t>
            </a:r>
            <a:r>
              <a:rPr lang="ru-RU" sz="2000" dirty="0" err="1" smtClean="0"/>
              <a:t>вуглецю</a:t>
            </a:r>
            <a:r>
              <a:rPr lang="ru-RU" sz="2000" dirty="0" smtClean="0"/>
              <a:t> СО </a:t>
            </a:r>
            <a:r>
              <a:rPr lang="ru-RU" sz="2000" baseline="-25000" dirty="0" smtClean="0"/>
              <a:t>2.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повітрі</a:t>
            </a:r>
            <a:r>
              <a:rPr lang="ru-RU" sz="2000" dirty="0" smtClean="0"/>
              <a:t> 0,046 % СО </a:t>
            </a:r>
            <a:r>
              <a:rPr lang="ru-RU" sz="2000" baseline="-25000" dirty="0" smtClean="0"/>
              <a:t>2  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масою</a:t>
            </a:r>
            <a:r>
              <a:rPr lang="ru-RU" sz="2000" dirty="0" smtClean="0"/>
              <a:t>, у водах </a:t>
            </a:r>
            <a:r>
              <a:rPr lang="ru-RU" sz="2000" dirty="0" err="1" smtClean="0"/>
              <a:t>річок,озер</a:t>
            </a:r>
            <a:r>
              <a:rPr lang="ru-RU" sz="2000" dirty="0" smtClean="0"/>
              <a:t>  </a:t>
            </a:r>
            <a:r>
              <a:rPr lang="ru-RU" sz="2000" dirty="0" err="1" smtClean="0"/>
              <a:t>і</a:t>
            </a:r>
            <a:r>
              <a:rPr lang="ru-RU" sz="2000" dirty="0" smtClean="0"/>
              <a:t> т.д. в 60 </a:t>
            </a:r>
            <a:r>
              <a:rPr lang="ru-RU" sz="2000" dirty="0" err="1" smtClean="0"/>
              <a:t>разів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більше.Входить</a:t>
            </a:r>
            <a:r>
              <a:rPr lang="ru-RU" sz="2000" dirty="0" smtClean="0"/>
              <a:t> до складу </a:t>
            </a:r>
            <a:r>
              <a:rPr lang="ru-RU" sz="2000" dirty="0" err="1" smtClean="0"/>
              <a:t>вуглекислого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газу,необхідного</a:t>
            </a:r>
            <a:r>
              <a:rPr lang="ru-RU" sz="2000" dirty="0" smtClean="0"/>
              <a:t> для фотосинтезу зеленим </a:t>
            </a:r>
            <a:r>
              <a:rPr lang="ru-RU" sz="2000" dirty="0" err="1" smtClean="0"/>
              <a:t>рослинам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Токсична дія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7467600" cy="4525963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Вуглець</a:t>
            </a:r>
            <a:r>
              <a:rPr lang="ru-RU" sz="2000" dirty="0" smtClean="0"/>
              <a:t> входить до складу </a:t>
            </a:r>
            <a:r>
              <a:rPr lang="ru-RU" sz="2000" dirty="0" err="1" smtClean="0"/>
              <a:t>атмосферних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аерозолів</a:t>
            </a:r>
            <a:r>
              <a:rPr lang="ru-RU" sz="2000" dirty="0" smtClean="0"/>
              <a:t>, в </a:t>
            </a:r>
            <a:r>
              <a:rPr lang="ru-RU" sz="2000" dirty="0" err="1" smtClean="0"/>
              <a:t>результаті</a:t>
            </a:r>
            <a:r>
              <a:rPr lang="ru-RU" sz="2000" dirty="0" smtClean="0"/>
              <a:t> </a:t>
            </a:r>
            <a:r>
              <a:rPr lang="ru-RU" sz="2000" dirty="0" err="1" smtClean="0"/>
              <a:t>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змінюватися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клімат</a:t>
            </a:r>
            <a:r>
              <a:rPr lang="ru-RU" sz="2000" dirty="0" smtClean="0"/>
              <a:t>, </a:t>
            </a:r>
            <a:r>
              <a:rPr lang="ru-RU" sz="2000" dirty="0" err="1" smtClean="0"/>
              <a:t>зменшуватися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сонячних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. </a:t>
            </a:r>
            <a:r>
              <a:rPr lang="ru-RU" sz="2000" dirty="0" err="1" smtClean="0"/>
              <a:t>Вуглець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надходить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навколишнє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середовище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 </a:t>
            </a:r>
            <a:r>
              <a:rPr lang="ru-RU" sz="2000" dirty="0" err="1" smtClean="0"/>
              <a:t>сажі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вихлопних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газів</a:t>
            </a:r>
            <a:r>
              <a:rPr lang="ru-RU" sz="2000" dirty="0" smtClean="0"/>
              <a:t> автотранспорту, при </a:t>
            </a:r>
            <a:r>
              <a:rPr lang="ru-RU" sz="2000" dirty="0" err="1" smtClean="0"/>
              <a:t>спалюванні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вугілля</a:t>
            </a:r>
            <a:r>
              <a:rPr lang="ru-RU" sz="2000" dirty="0" smtClean="0"/>
              <a:t> на ТЕС, при </a:t>
            </a:r>
            <a:r>
              <a:rPr lang="ru-RU" sz="2000" dirty="0" err="1" smtClean="0"/>
              <a:t>відкритих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розробках</a:t>
            </a:r>
            <a:r>
              <a:rPr lang="ru-RU" sz="2000" dirty="0" smtClean="0"/>
              <a:t> </a:t>
            </a:r>
            <a:r>
              <a:rPr lang="ru-RU" sz="2000" dirty="0" err="1" smtClean="0"/>
              <a:t>вугілля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підземної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газифікації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отриманні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вугільних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концентратів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Концентрація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вуглецю</a:t>
            </a:r>
            <a:r>
              <a:rPr lang="ru-RU" sz="2000" dirty="0" smtClean="0"/>
              <a:t> над </a:t>
            </a:r>
            <a:r>
              <a:rPr lang="ru-RU" sz="2000" dirty="0" err="1" smtClean="0"/>
              <a:t>джерелами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горіння</a:t>
            </a:r>
            <a:r>
              <a:rPr lang="ru-RU" sz="2000" dirty="0" smtClean="0"/>
              <a:t> 100-400 мкг / м , великими </a:t>
            </a:r>
            <a:r>
              <a:rPr lang="ru-RU" sz="2000" dirty="0" err="1" smtClean="0"/>
              <a:t>містами</a:t>
            </a:r>
            <a:r>
              <a:rPr lang="ru-RU" sz="2000" dirty="0" smtClean="0"/>
              <a:t> 2,4-15,9 мкг / м , </a:t>
            </a:r>
            <a:r>
              <a:rPr lang="ru-RU" sz="2000" dirty="0" err="1" smtClean="0"/>
              <a:t>сільськими</a:t>
            </a:r>
            <a:r>
              <a:rPr lang="ru-RU" sz="2000" dirty="0" smtClean="0"/>
              <a:t> районами 0,5 - 0, 8 мкг / м .</a:t>
            </a:r>
            <a:endParaRPr lang="ru-RU" sz="2000" dirty="0"/>
          </a:p>
        </p:txBody>
      </p:sp>
      <p:pic>
        <p:nvPicPr>
          <p:cNvPr id="60418" name="Picture 2" descr="http://c.img22.rian.ru/images/91865/28/9186528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357694"/>
            <a:ext cx="4076129" cy="2309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Силіцій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7467600" cy="4525963"/>
          </a:xfrm>
        </p:spPr>
        <p:txBody>
          <a:bodyPr/>
          <a:lstStyle/>
          <a:p>
            <a:r>
              <a:rPr lang="uk-UA" dirty="0" smtClean="0"/>
              <a:t>Відноситься до мікроелементів (0,001-0,000001%)</a:t>
            </a:r>
            <a:r>
              <a:rPr lang="uk-UA" dirty="0" err="1" smtClean="0"/>
              <a:t>.Міститься</a:t>
            </a:r>
            <a:r>
              <a:rPr lang="uk-UA" dirty="0" smtClean="0"/>
              <a:t> в крові,лімфатичних вузлах, кришталику ока,шлунку, підшлунковій залозі, кістковій тканині , зубах, волоссі, печінці. Добове надходження в організм – 3,5 мг з їжею, 15 мг з повітря.</a:t>
            </a:r>
            <a:endParaRPr lang="ru-RU" dirty="0"/>
          </a:p>
        </p:txBody>
      </p:sp>
      <p:pic>
        <p:nvPicPr>
          <p:cNvPr id="59394" name="Picture 2" descr="http://images.astronet.ru/pubd/2002/10/11/0001180155/pb_01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5000636"/>
            <a:ext cx="142875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429684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За </a:t>
            </a:r>
            <a:r>
              <a:rPr lang="ru-RU" sz="2000" dirty="0" err="1" smtClean="0"/>
              <a:t>поширеністю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Силіцій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займає</a:t>
            </a:r>
            <a:r>
              <a:rPr lang="ru-RU" sz="2000" dirty="0" smtClean="0"/>
              <a:t> друге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елементів</a:t>
            </a:r>
            <a:r>
              <a:rPr lang="ru-RU" sz="2000" dirty="0" smtClean="0"/>
              <a:t> (27,6% </a:t>
            </a:r>
            <a:r>
              <a:rPr lang="ru-RU" sz="2000" dirty="0" err="1" smtClean="0"/>
              <a:t>маси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земної</a:t>
            </a:r>
            <a:r>
              <a:rPr lang="ru-RU" sz="2000" dirty="0" smtClean="0"/>
              <a:t> кори). У </a:t>
            </a:r>
            <a:r>
              <a:rPr lang="ru-RU" sz="2000" dirty="0" err="1" smtClean="0"/>
              <a:t>вільному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природі</a:t>
            </a:r>
            <a:r>
              <a:rPr lang="ru-RU" sz="2000" dirty="0" smtClean="0"/>
              <a:t> проста </a:t>
            </a:r>
            <a:r>
              <a:rPr lang="ru-RU" sz="2000" dirty="0" err="1" smtClean="0"/>
              <a:t>речовина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Силіцію</a:t>
            </a:r>
            <a:r>
              <a:rPr lang="ru-RU" sz="2000" dirty="0" smtClean="0"/>
              <a:t>, </a:t>
            </a:r>
            <a:r>
              <a:rPr lang="ru-RU" sz="2000" dirty="0" err="1" smtClean="0"/>
              <a:t>кремній</a:t>
            </a:r>
            <a:r>
              <a:rPr lang="ru-RU" sz="2000" dirty="0" smtClean="0"/>
              <a:t>, не </a:t>
            </a:r>
            <a:r>
              <a:rPr lang="ru-RU" sz="2000" dirty="0" err="1" smtClean="0"/>
              <a:t>зустрічається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в </a:t>
            </a:r>
            <a:r>
              <a:rPr lang="ru-RU" sz="2000" dirty="0" err="1" smtClean="0"/>
              <a:t>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кількостях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отримують</a:t>
            </a:r>
            <a:r>
              <a:rPr lang="ru-RU" sz="2000" dirty="0" smtClean="0"/>
              <a:t> штучно для потреб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. </a:t>
            </a:r>
            <a:r>
              <a:rPr lang="ru-RU" sz="2000" dirty="0" err="1" smtClean="0"/>
              <a:t>Найпоширенішими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силіцію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діоксид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силіцію</a:t>
            </a:r>
            <a:r>
              <a:rPr lang="ru-RU" sz="2000" dirty="0" smtClean="0"/>
              <a:t> </a:t>
            </a:r>
            <a:r>
              <a:rPr lang="en-US" sz="2000" dirty="0" smtClean="0"/>
              <a:t>SiO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(</a:t>
            </a:r>
            <a:r>
              <a:rPr lang="ru-RU" sz="2000" dirty="0" err="1" smtClean="0"/>
              <a:t>силікатний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ангідрид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кремнезем)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солі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силікатної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кислоти</a:t>
            </a:r>
            <a:r>
              <a:rPr lang="ru-RU" sz="2000" dirty="0" smtClean="0"/>
              <a:t> — </a:t>
            </a:r>
            <a:r>
              <a:rPr lang="ru-RU" sz="2000" dirty="0" err="1" smtClean="0"/>
              <a:t>силікати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основою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гірських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порід</a:t>
            </a:r>
            <a:r>
              <a:rPr lang="ru-RU" sz="2000" dirty="0" smtClean="0"/>
              <a:t>. У невеликих </a:t>
            </a:r>
            <a:r>
              <a:rPr lang="ru-RU" sz="2000" dirty="0" err="1" smtClean="0"/>
              <a:t>кількостях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сполуки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силіцію</a:t>
            </a:r>
            <a:r>
              <a:rPr lang="ru-RU" sz="2000" dirty="0" smtClean="0"/>
              <a:t> </a:t>
            </a:r>
            <a:r>
              <a:rPr lang="ru-RU" sz="2000" dirty="0" err="1" smtClean="0"/>
              <a:t>входять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до складу </a:t>
            </a:r>
            <a:r>
              <a:rPr lang="ru-RU" sz="2000" dirty="0" err="1" smtClean="0"/>
              <a:t>організмів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8370" name="Picture 2" descr="https://encrypted-tbn0.gstatic.com/images?q=tbn:ANd9GcT-6kNGKun0ymjF4oz-Q6xpWA4ZuNfXnRCo414vrgVivlf-aVq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643314"/>
            <a:ext cx="3714750" cy="1571626"/>
          </a:xfrm>
          <a:prstGeom prst="rect">
            <a:avLst/>
          </a:prstGeom>
          <a:noFill/>
        </p:spPr>
      </p:pic>
      <p:pic>
        <p:nvPicPr>
          <p:cNvPr id="58372" name="Picture 4" descr="https://encrypted-tbn3.gstatic.com/images?q=tbn:ANd9GcQei_ri33tn1myPuU8yQaCEJHXsL7Y05Leg0aC-7BUYJo6IgX3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429000"/>
            <a:ext cx="3571900" cy="267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116</TotalTime>
  <Words>617</Words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Біологічна роль Карбону та Силіцію</vt:lpstr>
      <vt:lpstr>Усі живі істоти мають більш-менш подібний хімічний склад, що свідчить про єдність живої природи. Водночас немає жодного хімічного елемента живих організмів, якого б не було у неживій природі. Це підтверджує єдність живої і неживої природи. Проте співвідношення хімічних елементів у живих істотах та неживій природі інше. Наприклад, вміст Карбону в рослинах становить 15-18 %, а у ґрунті його менше 1 % ; Нітрогену в рослинах міститься до 5-6 % , а у повітрі - до 78 %. </vt:lpstr>
      <vt:lpstr>Слайд 3</vt:lpstr>
      <vt:lpstr>Слайд 4</vt:lpstr>
      <vt:lpstr>Слайд 5</vt:lpstr>
      <vt:lpstr>Слайд 6</vt:lpstr>
      <vt:lpstr>Токсична дія</vt:lpstr>
      <vt:lpstr>Силіцій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Біологічна роль Карбону та Силіцію</dc:title>
  <cp:lastModifiedBy>Admin</cp:lastModifiedBy>
  <cp:revision>14</cp:revision>
  <dcterms:modified xsi:type="dcterms:W3CDTF">2014-06-03T16:49:44Z</dcterms:modified>
</cp:coreProperties>
</file>