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</dgm:pt>
    <dgm:pt modelId="{953A7924-27A0-4391-AD04-22E6DE3AEAE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Розчинення природного полімеру (целюлози)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87C4F02-769C-497F-8985-203E47A9AD4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Добування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C401BA6-0AB2-4861-8BB6-0010EADA373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7906E-BF3E-44C8-AA18-3B90EC1A7F62}" type="presOf" srcId="{EB638CBB-F423-4E13-99FA-096C2C7F6C4F}" destId="{54F2CC3C-0C5D-4BAC-B742-300119DF269E}" srcOrd="0" destOrd="0" presId="urn:microsoft.com/office/officeart/2005/8/layout/vProcess5"/>
    <dgm:cxn modelId="{120078BE-5DFC-46CE-96C4-A7E6B4EB191C}" type="presOf" srcId="{287C4F02-769C-497F-8985-203E47A9AD41}" destId="{B09FD24A-C9F5-46E5-BBE8-3C6AAC2BA5BF}" srcOrd="0" destOrd="0" presId="urn:microsoft.com/office/officeart/2005/8/layout/vProcess5"/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E7EC4371-D49F-4760-B525-C84A983EC209}" type="presOf" srcId="{9C401BA6-0AB2-4861-8BB6-0010EADA373C}" destId="{2ABCA5FB-4FD8-4B28-9448-5E2C87E5690D}" srcOrd="1" destOrd="0" presId="urn:microsoft.com/office/officeart/2005/8/layout/vProcess5"/>
    <dgm:cxn modelId="{4A7F6C69-9A7B-4E7A-95DB-067DF8B075E8}" type="presOf" srcId="{9C401BA6-0AB2-4861-8BB6-0010EADA373C}" destId="{4C61B941-C2E2-4EFC-8105-59FE45178C4E}" srcOrd="0" destOrd="0" presId="urn:microsoft.com/office/officeart/2005/8/layout/vProcess5"/>
    <dgm:cxn modelId="{F68EF980-2C38-4A90-ADA4-332653E14536}" type="presOf" srcId="{EB81A2C1-9951-4935-A124-9AB6E9C5D1F4}" destId="{F7861A08-2250-45A9-8E6A-96A683E15DE6}" srcOrd="0" destOrd="0" presId="urn:microsoft.com/office/officeart/2005/8/layout/vProcess5"/>
    <dgm:cxn modelId="{E4EED896-011E-424F-AC17-B476DC7730C0}" type="presOf" srcId="{953A7924-27A0-4391-AD04-22E6DE3AEAE6}" destId="{7235B2D4-3801-4EBB-8800-A4C85F74F09D}" srcOrd="1" destOrd="0" presId="urn:microsoft.com/office/officeart/2005/8/layout/vProcess5"/>
    <dgm:cxn modelId="{BA930C47-403A-4EA6-9D9D-42899BA40BAC}" type="presOf" srcId="{953A7924-27A0-4391-AD04-22E6DE3AEAE6}" destId="{067594E5-B319-4D2B-9B42-B805E25F5744}" srcOrd="0" destOrd="0" presId="urn:microsoft.com/office/officeart/2005/8/layout/vProcess5"/>
    <dgm:cxn modelId="{6D151095-4959-4661-B45D-6FCE434177DD}" type="presOf" srcId="{E5A57D5E-EC22-400A-AC9D-D76870288D18}" destId="{CBA28385-BFFD-4E9C-925C-6694467698F2}" srcOrd="0" destOrd="0" presId="urn:microsoft.com/office/officeart/2005/8/layout/vProcess5"/>
    <dgm:cxn modelId="{51A64317-F510-451F-AC49-716C3E2B65C2}" type="presOf" srcId="{287C4F02-769C-497F-8985-203E47A9AD41}" destId="{058FA299-E166-42BA-BFAA-676C436B7379}" srcOrd="1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52995C6F-73AB-40FE-A214-054A59349825}" type="presParOf" srcId="{54F2CC3C-0C5D-4BAC-B742-300119DF269E}" destId="{C5C18BD8-88B5-4A2E-80DE-9EFE11DEACAD}" srcOrd="0" destOrd="0" presId="urn:microsoft.com/office/officeart/2005/8/layout/vProcess5"/>
    <dgm:cxn modelId="{3AA77EE7-5AE2-4805-90A0-43B103CCC807}" type="presParOf" srcId="{54F2CC3C-0C5D-4BAC-B742-300119DF269E}" destId="{067594E5-B319-4D2B-9B42-B805E25F5744}" srcOrd="1" destOrd="0" presId="urn:microsoft.com/office/officeart/2005/8/layout/vProcess5"/>
    <dgm:cxn modelId="{A50EB216-223F-4FAE-8E78-AF090429556B}" type="presParOf" srcId="{54F2CC3C-0C5D-4BAC-B742-300119DF269E}" destId="{B09FD24A-C9F5-46E5-BBE8-3C6AAC2BA5BF}" srcOrd="2" destOrd="0" presId="urn:microsoft.com/office/officeart/2005/8/layout/vProcess5"/>
    <dgm:cxn modelId="{EDEE5929-401B-45EA-89B5-82AD78968522}" type="presParOf" srcId="{54F2CC3C-0C5D-4BAC-B742-300119DF269E}" destId="{4C61B941-C2E2-4EFC-8105-59FE45178C4E}" srcOrd="3" destOrd="0" presId="urn:microsoft.com/office/officeart/2005/8/layout/vProcess5"/>
    <dgm:cxn modelId="{7F9BE2D1-0A5F-4519-A928-FB6DA5F62250}" type="presParOf" srcId="{54F2CC3C-0C5D-4BAC-B742-300119DF269E}" destId="{CBA28385-BFFD-4E9C-925C-6694467698F2}" srcOrd="4" destOrd="0" presId="urn:microsoft.com/office/officeart/2005/8/layout/vProcess5"/>
    <dgm:cxn modelId="{6E7C91A1-E021-4413-8570-44A1361F6CDB}" type="presParOf" srcId="{54F2CC3C-0C5D-4BAC-B742-300119DF269E}" destId="{F7861A08-2250-45A9-8E6A-96A683E15DE6}" srcOrd="5" destOrd="0" presId="urn:microsoft.com/office/officeart/2005/8/layout/vProcess5"/>
    <dgm:cxn modelId="{711B1BA1-DF1E-4FDD-BDFB-701CA2813E48}" type="presParOf" srcId="{54F2CC3C-0C5D-4BAC-B742-300119DF269E}" destId="{7235B2D4-3801-4EBB-8800-A4C85F74F09D}" srcOrd="6" destOrd="0" presId="urn:microsoft.com/office/officeart/2005/8/layout/vProcess5"/>
    <dgm:cxn modelId="{75A5D4EF-506B-42BD-8597-38F33717EFCC}" type="presParOf" srcId="{54F2CC3C-0C5D-4BAC-B742-300119DF269E}" destId="{058FA299-E166-42BA-BFAA-676C436B7379}" srcOrd="7" destOrd="0" presId="urn:microsoft.com/office/officeart/2005/8/layout/vProcess5"/>
    <dgm:cxn modelId="{C6A91D53-D05A-480E-8721-5033695235E9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53A7924-27A0-4391-AD04-22E6DE3AEAE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Добування полімеру 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87C4F02-769C-497F-8985-203E47A9AD4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Добування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C401BA6-0AB2-4861-8BB6-0010EADA373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4ECF6-DFB6-407C-A8AF-3702AD444C34}" type="presOf" srcId="{953A7924-27A0-4391-AD04-22E6DE3AEAE6}" destId="{067594E5-B319-4D2B-9B42-B805E25F5744}" srcOrd="0" destOrd="0" presId="urn:microsoft.com/office/officeart/2005/8/layout/vProcess5"/>
    <dgm:cxn modelId="{D346E89B-E2CC-4469-8FD4-FF6A52A03236}" type="presOf" srcId="{EB81A2C1-9951-4935-A124-9AB6E9C5D1F4}" destId="{F7861A08-2250-45A9-8E6A-96A683E15DE6}" srcOrd="0" destOrd="0" presId="urn:microsoft.com/office/officeart/2005/8/layout/vProcess5"/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DF47951C-504C-42E0-AB6A-163F9066D5E9}" type="presOf" srcId="{287C4F02-769C-497F-8985-203E47A9AD41}" destId="{058FA299-E166-42BA-BFAA-676C436B7379}" srcOrd="1" destOrd="0" presId="urn:microsoft.com/office/officeart/2005/8/layout/vProcess5"/>
    <dgm:cxn modelId="{9CA5F84D-791B-43DE-9E7C-DAB80BC8B5E8}" type="presOf" srcId="{9C401BA6-0AB2-4861-8BB6-0010EADA373C}" destId="{2ABCA5FB-4FD8-4B28-9448-5E2C87E5690D}" srcOrd="1" destOrd="0" presId="urn:microsoft.com/office/officeart/2005/8/layout/vProcess5"/>
    <dgm:cxn modelId="{3095209A-EAE7-46F3-B636-413A81B60808}" type="presOf" srcId="{E5A57D5E-EC22-400A-AC9D-D76870288D18}" destId="{CBA28385-BFFD-4E9C-925C-6694467698F2}" srcOrd="0" destOrd="0" presId="urn:microsoft.com/office/officeart/2005/8/layout/vProcess5"/>
    <dgm:cxn modelId="{D327E5C8-802D-4A6C-866B-102AB0351EB2}" type="presOf" srcId="{953A7924-27A0-4391-AD04-22E6DE3AEAE6}" destId="{7235B2D4-3801-4EBB-8800-A4C85F74F09D}" srcOrd="1" destOrd="0" presId="urn:microsoft.com/office/officeart/2005/8/layout/vProcess5"/>
    <dgm:cxn modelId="{300748D2-31D2-4577-95C6-812C316BEF03}" type="presOf" srcId="{EB638CBB-F423-4E13-99FA-096C2C7F6C4F}" destId="{54F2CC3C-0C5D-4BAC-B742-300119DF269E}" srcOrd="0" destOrd="0" presId="urn:microsoft.com/office/officeart/2005/8/layout/vProcess5"/>
    <dgm:cxn modelId="{5B0ABE34-EE00-45A0-BFB5-C6169231FA50}" type="presOf" srcId="{9C401BA6-0AB2-4861-8BB6-0010EADA373C}" destId="{4C61B941-C2E2-4EFC-8105-59FE45178C4E}" srcOrd="0" destOrd="0" presId="urn:microsoft.com/office/officeart/2005/8/layout/vProcess5"/>
    <dgm:cxn modelId="{2DAEA9CC-4EB5-45D6-BAE7-CA86A9B36516}" type="presOf" srcId="{287C4F02-769C-497F-8985-203E47A9AD41}" destId="{B09FD24A-C9F5-46E5-BBE8-3C6AAC2BA5BF}" srcOrd="0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F6A8E8A9-9403-4CFD-BD33-64ADF492CE29}" type="presParOf" srcId="{54F2CC3C-0C5D-4BAC-B742-300119DF269E}" destId="{C5C18BD8-88B5-4A2E-80DE-9EFE11DEACAD}" srcOrd="0" destOrd="0" presId="urn:microsoft.com/office/officeart/2005/8/layout/vProcess5"/>
    <dgm:cxn modelId="{77573427-3562-4E2D-BCF3-B509F908E392}" type="presParOf" srcId="{54F2CC3C-0C5D-4BAC-B742-300119DF269E}" destId="{067594E5-B319-4D2B-9B42-B805E25F5744}" srcOrd="1" destOrd="0" presId="urn:microsoft.com/office/officeart/2005/8/layout/vProcess5"/>
    <dgm:cxn modelId="{8C4A761F-D07D-4C27-B00D-CD64F8F82104}" type="presParOf" srcId="{54F2CC3C-0C5D-4BAC-B742-300119DF269E}" destId="{B09FD24A-C9F5-46E5-BBE8-3C6AAC2BA5BF}" srcOrd="2" destOrd="0" presId="urn:microsoft.com/office/officeart/2005/8/layout/vProcess5"/>
    <dgm:cxn modelId="{BAB12ED3-3641-477D-8415-986C6CA6F5C7}" type="presParOf" srcId="{54F2CC3C-0C5D-4BAC-B742-300119DF269E}" destId="{4C61B941-C2E2-4EFC-8105-59FE45178C4E}" srcOrd="3" destOrd="0" presId="urn:microsoft.com/office/officeart/2005/8/layout/vProcess5"/>
    <dgm:cxn modelId="{DDDB9B6D-C225-443F-8A06-53E8B4212A7E}" type="presParOf" srcId="{54F2CC3C-0C5D-4BAC-B742-300119DF269E}" destId="{CBA28385-BFFD-4E9C-925C-6694467698F2}" srcOrd="4" destOrd="0" presId="urn:microsoft.com/office/officeart/2005/8/layout/vProcess5"/>
    <dgm:cxn modelId="{594CBAA7-0605-4D2A-BA71-2604AC9D0180}" type="presParOf" srcId="{54F2CC3C-0C5D-4BAC-B742-300119DF269E}" destId="{F7861A08-2250-45A9-8E6A-96A683E15DE6}" srcOrd="5" destOrd="0" presId="urn:microsoft.com/office/officeart/2005/8/layout/vProcess5"/>
    <dgm:cxn modelId="{16ED4C6F-A13C-45B4-9683-F83813CF52AB}" type="presParOf" srcId="{54F2CC3C-0C5D-4BAC-B742-300119DF269E}" destId="{7235B2D4-3801-4EBB-8800-A4C85F74F09D}" srcOrd="6" destOrd="0" presId="urn:microsoft.com/office/officeart/2005/8/layout/vProcess5"/>
    <dgm:cxn modelId="{11E0C70B-3745-49B7-93FE-E33A84D01B50}" type="presParOf" srcId="{54F2CC3C-0C5D-4BAC-B742-300119DF269E}" destId="{058FA299-E166-42BA-BFAA-676C436B7379}" srcOrd="7" destOrd="0" presId="urn:microsoft.com/office/officeart/2005/8/layout/vProcess5"/>
    <dgm:cxn modelId="{CFBD60D4-C097-4845-B38B-EA9624E566A1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863954" cy="1317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Розчинення природного полімеру (целюлози)</a:t>
          </a:r>
          <a:endParaRPr lang="ru-RU" sz="3400" kern="1200" dirty="0"/>
        </a:p>
      </dsp:txBody>
      <dsp:txXfrm>
        <a:off x="0" y="0"/>
        <a:ext cx="5519375" cy="1317567"/>
      </dsp:txXfrm>
    </dsp:sp>
    <dsp:sp modelId="{B09FD24A-C9F5-46E5-BBE8-3C6AAC2BA5BF}">
      <dsp:nvSpPr>
        <dsp:cNvPr id="0" name=""/>
        <dsp:cNvSpPr/>
      </dsp:nvSpPr>
      <dsp:spPr>
        <a:xfrm>
          <a:off x="605642" y="1537162"/>
          <a:ext cx="6863954" cy="1317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Добування волокна</a:t>
          </a:r>
          <a:endParaRPr lang="ru-RU" sz="3400" kern="1200" dirty="0"/>
        </a:p>
      </dsp:txBody>
      <dsp:txXfrm>
        <a:off x="605642" y="1537162"/>
        <a:ext cx="5401891" cy="1317567"/>
      </dsp:txXfrm>
    </dsp:sp>
    <dsp:sp modelId="{4C61B941-C2E2-4EFC-8105-59FE45178C4E}">
      <dsp:nvSpPr>
        <dsp:cNvPr id="0" name=""/>
        <dsp:cNvSpPr/>
      </dsp:nvSpPr>
      <dsp:spPr>
        <a:xfrm>
          <a:off x="1211285" y="3074325"/>
          <a:ext cx="6863954" cy="1317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Обробка волокна</a:t>
          </a:r>
          <a:endParaRPr lang="ru-RU" sz="3400" kern="1200" dirty="0"/>
        </a:p>
      </dsp:txBody>
      <dsp:txXfrm>
        <a:off x="1211285" y="3074325"/>
        <a:ext cx="5401891" cy="1317567"/>
      </dsp:txXfrm>
    </dsp:sp>
    <dsp:sp modelId="{CBA28385-BFFD-4E9C-925C-6694467698F2}">
      <dsp:nvSpPr>
        <dsp:cNvPr id="0" name=""/>
        <dsp:cNvSpPr/>
      </dsp:nvSpPr>
      <dsp:spPr>
        <a:xfrm>
          <a:off x="6007534" y="999155"/>
          <a:ext cx="856419" cy="856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07534" y="999155"/>
        <a:ext cx="856419" cy="856419"/>
      </dsp:txXfrm>
    </dsp:sp>
    <dsp:sp modelId="{F7861A08-2250-45A9-8E6A-96A683E15DE6}">
      <dsp:nvSpPr>
        <dsp:cNvPr id="0" name=""/>
        <dsp:cNvSpPr/>
      </dsp:nvSpPr>
      <dsp:spPr>
        <a:xfrm>
          <a:off x="6613177" y="2527534"/>
          <a:ext cx="856419" cy="856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13177" y="2527534"/>
        <a:ext cx="856419" cy="8564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412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Добування полімеру </a:t>
          </a:r>
          <a:endParaRPr lang="ru-RU" sz="4500" kern="1200" dirty="0"/>
        </a:p>
      </dsp:txBody>
      <dsp:txXfrm>
        <a:off x="0" y="0"/>
        <a:ext cx="5553645" cy="1412557"/>
      </dsp:txXfrm>
    </dsp:sp>
    <dsp:sp modelId="{B09FD24A-C9F5-46E5-BBE8-3C6AAC2BA5BF}">
      <dsp:nvSpPr>
        <dsp:cNvPr id="0" name=""/>
        <dsp:cNvSpPr/>
      </dsp:nvSpPr>
      <dsp:spPr>
        <a:xfrm>
          <a:off x="617219" y="1647983"/>
          <a:ext cx="6995160" cy="1412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Добування волокна</a:t>
          </a:r>
          <a:endParaRPr lang="ru-RU" sz="4500" kern="1200" dirty="0"/>
        </a:p>
      </dsp:txBody>
      <dsp:txXfrm>
        <a:off x="617219" y="1647983"/>
        <a:ext cx="5459777" cy="1412557"/>
      </dsp:txXfrm>
    </dsp:sp>
    <dsp:sp modelId="{4C61B941-C2E2-4EFC-8105-59FE45178C4E}">
      <dsp:nvSpPr>
        <dsp:cNvPr id="0" name=""/>
        <dsp:cNvSpPr/>
      </dsp:nvSpPr>
      <dsp:spPr>
        <a:xfrm>
          <a:off x="1234439" y="3295967"/>
          <a:ext cx="6995160" cy="1412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Обробка волокна</a:t>
          </a:r>
          <a:endParaRPr lang="ru-RU" sz="4500" kern="1200" dirty="0"/>
        </a:p>
      </dsp:txBody>
      <dsp:txXfrm>
        <a:off x="1234439" y="3295967"/>
        <a:ext cx="5459777" cy="1412557"/>
      </dsp:txXfrm>
    </dsp:sp>
    <dsp:sp modelId="{CBA28385-BFFD-4E9C-925C-6694467698F2}">
      <dsp:nvSpPr>
        <dsp:cNvPr id="0" name=""/>
        <dsp:cNvSpPr/>
      </dsp:nvSpPr>
      <dsp:spPr>
        <a:xfrm>
          <a:off x="6076997" y="1071189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6997" y="1071189"/>
        <a:ext cx="918162" cy="918162"/>
      </dsp:txXfrm>
    </dsp:sp>
    <dsp:sp modelId="{F7861A08-2250-45A9-8E6A-96A683E15DE6}">
      <dsp:nvSpPr>
        <dsp:cNvPr id="0" name=""/>
        <dsp:cNvSpPr/>
      </dsp:nvSpPr>
      <dsp:spPr>
        <a:xfrm>
          <a:off x="6694217" y="2709756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94217" y="2709756"/>
        <a:ext cx="918162" cy="918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CCCC7-6603-4029-9C39-78EBBC4F9D7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CCFB-4695-49EC-AFDC-AA4B5B1D85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42484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Органічні</a:t>
            </a:r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речовини</a:t>
            </a:r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як основа </a:t>
            </a:r>
            <a:r>
              <a:rPr lang="ru-RU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сучасних</a:t>
            </a:r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матеріалів</a:t>
            </a:r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Штучні</a:t>
            </a:r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й</a:t>
            </a:r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синтетичні</a:t>
            </a:r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волокна.</a:t>
            </a:r>
            <a:endParaRPr lang="ru-RU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76672"/>
            <a:ext cx="727280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Віскозне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волокно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добувають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целюлози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яку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обробляють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розчином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лугу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сірковуглецю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Тканина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віскозного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приємна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дотик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м’яка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легко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рівномірно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зафарбовується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крізь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неї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добре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проникає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повітря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530" name="Picture 2" descr="Rayon closeu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2492896"/>
            <a:ext cx="2694177" cy="1800200"/>
          </a:xfrm>
          <a:prstGeom prst="rect">
            <a:avLst/>
          </a:prstGeom>
          <a:noFill/>
        </p:spPr>
      </p:pic>
      <p:pic>
        <p:nvPicPr>
          <p:cNvPr id="22532" name="Picture 4" descr="&amp;Vcy;&amp;icy;&amp;scy;&amp;kcy;&amp;ocy;&amp;zcy;&amp;acy; - &amp;icy;&amp;scy;&amp;kcy;&amp;ucy;&amp;scy;&amp;scy;&amp;tcy;&amp;vcy;&amp;iecy;&amp;ncy;&amp;ncy;&amp;ycy;&amp;jcy; &amp;icy;&amp;lcy;&amp;icy; &amp;scy;&amp;icy;&amp;ncy;&amp;tcy;&amp;iecy;&amp;tcy;&amp;icy;&amp;chcy;&amp;iecy;&amp;scy;&amp;kcy;&amp;icy;&amp;jcy; &amp;mcy;&amp;acy;&amp;tcy;&amp;iecy;&amp;rcy;&amp;icy;&amp;acy;&amp;lcy; &quot; Sovplast.com - &amp;pcy;&amp;ocy;&amp;rcy;&amp;tcy;&amp;acy;&amp;lcy; &amp;ocy; &amp;lcy;&amp;iocy;&amp;gcy;&amp;kcy;&amp;ocy;&amp;jcy; &amp;pcy;&amp;rcy;&amp;ocy;&amp;mcy;&amp;ycy;&amp;shcy;&amp;lcy;&amp;iecy;&amp;ncy;&amp;ncy;&amp;ocy;&amp;scy;&amp;t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3425151" cy="2520280"/>
          </a:xfrm>
          <a:prstGeom prst="rect">
            <a:avLst/>
          </a:prstGeom>
          <a:noFill/>
        </p:spPr>
      </p:pic>
      <p:pic>
        <p:nvPicPr>
          <p:cNvPr id="22534" name="Picture 6" descr="Herve Leger (HL.32) Ultrabran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13285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476672"/>
            <a:ext cx="7507560" cy="913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Схема добування синтетичного  волокна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619268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Найбільш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поширеним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капрон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Добувають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капролактаму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Розплавлену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смолу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пропускають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крізь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фільєри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Цівки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смоли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охолоджують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їх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витягують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добувають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132856"/>
            <a:ext cx="572412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Волокно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має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високу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механічну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міцність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(не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поступається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сталі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),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хімічну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стійкість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високу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еластичність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стійкість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стирання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стійкість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багаторазового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згинання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не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вбирає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вологи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тому не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гниє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554" name="Picture 2" descr="Beckmann-rearang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4320480" cy="1419226"/>
          </a:xfrm>
          <a:prstGeom prst="rect">
            <a:avLst/>
          </a:prstGeom>
          <a:noFill/>
        </p:spPr>
      </p:pic>
      <p:pic>
        <p:nvPicPr>
          <p:cNvPr id="23556" name="Picture 4" descr="Polymerization of caprolacta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157192"/>
            <a:ext cx="4536504" cy="1028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676875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Капрон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використовують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виготовлення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блуз,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шкарпеток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шарфів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штучного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хутра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килимових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виробів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рибальських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сіток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5602" name="Picture 2" descr="&amp;Scy;&amp;ocy;&amp;scy;&amp;tcy;&amp;acy;&amp;vcy; &amp;tcy;&amp;kcy;&amp;acy;&amp;ncy;&amp;iecy;&amp;jcy; &amp;IEcy;&amp;vcy;&amp;rcy;&amp;ocy;&amp;pcy;&amp;iecy;&amp;jcy;&amp;scy;&amp;kcy;&amp;icy;&amp;iecy; &amp;tcy;&amp;kcy;&amp;acy;&amp;ncy;&amp;icy; &amp;ocy;&amp;pcy;&amp;tcy;&amp;ocy;&amp;mcy; &amp;vcy; Conkorde - Par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334067" cy="2160240"/>
          </a:xfrm>
          <a:prstGeom prst="rect">
            <a:avLst/>
          </a:prstGeom>
          <a:noFill/>
        </p:spPr>
      </p:pic>
      <p:pic>
        <p:nvPicPr>
          <p:cNvPr id="25604" name="Picture 4" descr="http://bip-mip.ru/wp-content/uploads/2013/05/cvetochnyj-gorshok-iz-kapronovyx-chulok-iz-kapronovyx-kolgotok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232248" cy="2232248"/>
          </a:xfrm>
          <a:prstGeom prst="rect">
            <a:avLst/>
          </a:prstGeom>
          <a:noFill/>
        </p:spPr>
      </p:pic>
      <p:pic>
        <p:nvPicPr>
          <p:cNvPr id="25606" name="Picture 6" descr="http://static.baza.farpost.ru/v/1308325094717_bulle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789040"/>
            <a:ext cx="4110879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554461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Волокно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нітрон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має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високу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міцність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еластичність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низьку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теплопровідність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високу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світлостійкість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Нітрон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стійкий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до кислот,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але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розкладається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концентрованими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розчинами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лугів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виготовляють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тканини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костюмів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штучного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хутра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пухнастим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ворсом,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килимові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покриття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6626" name="Picture 2" descr="http://shtora-dizain.ru/wp-content/uploads/2013/01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2778913" cy="2088232"/>
          </a:xfrm>
          <a:prstGeom prst="rect">
            <a:avLst/>
          </a:prstGeom>
          <a:noFill/>
        </p:spPr>
      </p:pic>
      <p:pic>
        <p:nvPicPr>
          <p:cNvPr id="26628" name="Picture 4" descr="http://orientir-textile.ru/img/orientir-textile/Pled/10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895640" cy="3240360"/>
          </a:xfrm>
          <a:prstGeom prst="rect">
            <a:avLst/>
          </a:prstGeom>
          <a:noFill/>
        </p:spPr>
      </p:pic>
      <p:pic>
        <p:nvPicPr>
          <p:cNvPr id="26630" name="Picture 6" descr="&amp;Vcy; &amp;Mcy;&amp;ocy;&amp;scy;&amp;kcy;&amp;vcy;&amp;iecy; &amp;scy;&amp;vcy;&amp;icy;&amp;tcy;&amp;iecy;&amp;rcy; &amp;pcy;&amp;ucy;&amp;rcy;&amp;pcy;&amp;ucy;&amp;rcy;&amp;ncy;&amp;ocy;&amp;gcy;&amp;ocy; &amp;tscy;&amp;vcy;&amp;iecy;&amp;tcy;&amp;acy;, &amp;pcy;&amp;ocy;&amp;kcy;&amp;ucy;&amp;pcy;&amp;acy;&amp;tcy;&amp;softcy; &amp;Vcy; &amp;Mcy;&amp;ocy;&amp;scy;&amp;kcy;&amp;vcy;&amp;iecy; &amp;scy;&amp;vcy;&amp;icy;&amp;tcy;&amp;iecy;&amp;rcy; &amp;pcy;&amp;ucy;&amp;rcy;&amp;pcy;&amp;ucy;&amp;rcy;&amp;ncy;&amp;ocy;&amp;gcy;&amp;ocy; &amp;tscy;&amp;vcy;&amp;iecy;&amp;tcy;&amp;acy; &amp;pcy;&amp;ocy; &amp;dcy;&amp;iecy;&amp;shcy;&amp;iecy;&amp;vcy;&amp;k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861048"/>
            <a:ext cx="2704503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5112568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Лавсан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нагадує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вовну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але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міцнішим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Вироби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нього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не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потребують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прасування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Лавсан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руйнується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кислотами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лугами,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але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стійкий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органічних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розчинників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Нитки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лавсану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використовують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сумішах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 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бавовною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вовною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льоном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покращення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їх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Лаван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використовують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виготовлення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трикотажу,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декоративних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тканин, штучного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хутра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електроізоляційних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матеріалів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бензино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-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нафтостійких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шлангів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виробництві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шин.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7650" name="Picture 2" descr="http://shtora-dizain.ru/wp-content/uploads/2012/04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2916832" cy="2187624"/>
          </a:xfrm>
          <a:prstGeom prst="rect">
            <a:avLst/>
          </a:prstGeom>
          <a:noFill/>
        </p:spPr>
      </p:pic>
      <p:pic>
        <p:nvPicPr>
          <p:cNvPr id="27652" name="Picture 4" descr="https://encrypted-tbn2.gstatic.com/images?q=tbn:ANd9GcSEgvnQM3n0QcLNwHqw7T9aAmV-GCuKdZCYh4aJQCJtBdrPeux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81128"/>
            <a:ext cx="2208245" cy="2160240"/>
          </a:xfrm>
          <a:prstGeom prst="rect">
            <a:avLst/>
          </a:prstGeom>
          <a:noFill/>
        </p:spPr>
      </p:pic>
      <p:pic>
        <p:nvPicPr>
          <p:cNvPr id="27654" name="Picture 6" descr="http://i00.i.aliimg.com/img/pb/375/586/494/494586375_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24744"/>
            <a:ext cx="3045249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332656"/>
            <a:ext cx="5328592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Біологічно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активні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здатні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захищати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організм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людини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від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дії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мікроорганізмів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проявляти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лікувальні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властивості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Якщо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полімер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ввести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антибіотики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то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добувають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бактерицидні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волокна,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виготовляють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марлю,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серветки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білизну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протези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трубчастих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органів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Волокна,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випромінюють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радіоактивні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ізотопи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використовують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лікування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деяких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шкірних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захворювань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8674" name="Picture 2" descr="http://www.graycell.ru/picture/big/mar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304256" cy="1906970"/>
          </a:xfrm>
          <a:prstGeom prst="rect">
            <a:avLst/>
          </a:prstGeom>
          <a:noFill/>
        </p:spPr>
      </p:pic>
      <p:pic>
        <p:nvPicPr>
          <p:cNvPr id="28676" name="Picture 4" descr="http://wwwomen.today/upload/015ec43c2491ce6b196077520c5b8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1"/>
            <a:ext cx="2376264" cy="1784359"/>
          </a:xfrm>
          <a:prstGeom prst="rect">
            <a:avLst/>
          </a:prstGeom>
          <a:noFill/>
        </p:spPr>
      </p:pic>
      <p:pic>
        <p:nvPicPr>
          <p:cNvPr id="28680" name="Picture 8" descr="http://cityforkids.ru/wp-content/uploads/1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149080"/>
            <a:ext cx="4468783" cy="2378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6552728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Полімери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гр.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polimeres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– «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багато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частин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) –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продукти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сполучення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багатьох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молекул в одну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велику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молекулу,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внаслідок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чого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змінюються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властивості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вихідного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продукту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usiter.com/uploads/20120619/himiya%2B21254462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7031954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548680"/>
            <a:ext cx="4572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Основними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представниками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полімерних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матеріалів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є: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556792"/>
            <a:ext cx="121757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пластмаса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556792"/>
            <a:ext cx="9790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каучуки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556792"/>
            <a:ext cx="10174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волокна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7" idx="0"/>
          </p:cNvCxnSpPr>
          <p:nvPr/>
        </p:nvCxnSpPr>
        <p:spPr>
          <a:xfrm flipH="1">
            <a:off x="1940429" y="1268760"/>
            <a:ext cx="543339" cy="28803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012160" y="1268760"/>
            <a:ext cx="471332" cy="28803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139952" y="1268760"/>
            <a:ext cx="8386" cy="28803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9552" y="2420888"/>
            <a:ext cx="3672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Термопластичні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полімери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полімери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після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нагрівання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подальшого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охолодження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зберігають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свої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властивості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поліетилен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поліпропілен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полістирол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полівінілхлорид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).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2420888"/>
            <a:ext cx="3672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Термореактивні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полімери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полімери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після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нагрівання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подальшого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охолодження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втрачають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пластичність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та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деякі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інші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властивості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фенолформальдегідні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смоли).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khcy;&amp;icy;&amp;m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941168"/>
            <a:ext cx="3744416" cy="1634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Волокна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—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довгі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гнучкі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нитки,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виробляють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природних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або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синтетичних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полімерів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використовують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виготовлення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пряжі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текстильних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виробів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6394" name="Picture 10" descr="http://www.chemistry.in.ua/wp-content/uploads/fibe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7176631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46085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Природні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457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Рослинні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формуються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поверхні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насіння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бавовна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), у стеблах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листі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коноплі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льон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).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їхня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основа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целюлоза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005064"/>
            <a:ext cx="581439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Тваринні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волокна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білковими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полімерами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Більшість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вовни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виробляють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шерсті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овець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Шовк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речовина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яку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виділяють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особливі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залози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тутового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шовкопряда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  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Бавовна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відзначається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термічною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стійкістю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вовна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еластичністю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шовк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високою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міцністю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характерним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блиском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7410" name="Picture 2" descr="http://1001motok.ru/image/data/cotton-flower-blo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092021" cy="1512168"/>
          </a:xfrm>
          <a:prstGeom prst="rect">
            <a:avLst/>
          </a:prstGeom>
          <a:noFill/>
        </p:spPr>
      </p:pic>
      <p:pic>
        <p:nvPicPr>
          <p:cNvPr id="17412" name="Picture 4" descr="http://iy-ss.narod.ru/fla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694446" cy="2232248"/>
          </a:xfrm>
          <a:prstGeom prst="rect">
            <a:avLst/>
          </a:prstGeom>
          <a:noFill/>
        </p:spPr>
      </p:pic>
      <p:pic>
        <p:nvPicPr>
          <p:cNvPr id="17414" name="Picture 6" descr="http://miragro.com/sites/default/files/IMIGE/rastenievodstvo/foto-konop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20888"/>
            <a:ext cx="2163641" cy="1440160"/>
          </a:xfrm>
          <a:prstGeom prst="rect">
            <a:avLst/>
          </a:prstGeom>
          <a:noFill/>
        </p:spPr>
      </p:pic>
      <p:pic>
        <p:nvPicPr>
          <p:cNvPr id="17418" name="Picture 10" descr="http://i.io.ua/img_su/small/0011/12/00111250_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780928"/>
            <a:ext cx="1743075" cy="1209676"/>
          </a:xfrm>
          <a:prstGeom prst="rect">
            <a:avLst/>
          </a:prstGeom>
          <a:noFill/>
        </p:spPr>
      </p:pic>
      <p:pic>
        <p:nvPicPr>
          <p:cNvPr id="17422" name="Picture 14" descr="http://www.zoolog.com.ua/besxrebet/shov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1978492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90465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Хімічні волокна</a:t>
            </a:r>
            <a:r>
              <a:rPr lang="vi-VN" dirty="0" smtClean="0">
                <a:solidFill>
                  <a:schemeClr val="accent4">
                    <a:lumMod val="75000"/>
                  </a:schemeClr>
                </a:solidFill>
              </a:rPr>
              <a:t> — </a:t>
            </a:r>
            <a:r>
              <a:rPr lang="vi-VN" b="1" dirty="0" smtClean="0">
                <a:solidFill>
                  <a:schemeClr val="accent4">
                    <a:lumMod val="75000"/>
                  </a:schemeClr>
                </a:solidFill>
              </a:rPr>
              <a:t>волокна, які одержують з продуктів хімічної переробки природних полімерів або з синтетичних полімерів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403648" y="1196752"/>
            <a:ext cx="864096" cy="6480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76256" y="1196752"/>
            <a:ext cx="720080" cy="6480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7544" y="1844824"/>
            <a:ext cx="22525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Штучні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волокна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844824"/>
            <a:ext cx="27975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Синтетичні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волокна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75656" y="2204864"/>
            <a:ext cx="0" cy="50405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12360" y="2204864"/>
            <a:ext cx="0" cy="50405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3528" y="2708920"/>
            <a:ext cx="3600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Добувають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переробкою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природних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полімерів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здебільшого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целюлози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708920"/>
            <a:ext cx="2771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иробляють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органічних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сполук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здійснюючи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хімічні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реакції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8" name="Picture 6" descr="http://www.guide-tech.ho.ua/ukr/rozr-urok/work_clip_image008_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6408712" cy="2500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332656"/>
            <a:ext cx="6859488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Схема добування штучного волокна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0106620"/>
              </p:ext>
            </p:extLst>
          </p:nvPr>
        </p:nvGraphicFramePr>
        <p:xfrm>
          <a:off x="457200" y="1916832"/>
          <a:ext cx="8075240" cy="43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06489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Ацетатне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волокно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досить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міцне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м’яке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майже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не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збігається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час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прання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мало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мнеться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має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приємний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блиск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низьку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теплопровідність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тому добре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зберігає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тепло. </a:t>
            </a:r>
          </a:p>
        </p:txBody>
      </p:sp>
      <p:pic>
        <p:nvPicPr>
          <p:cNvPr id="20482" name="Picture 2" descr="http://cs421527.vk.me/v421527493/642e/w-roTRZCn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728986" cy="2088232"/>
          </a:xfrm>
          <a:prstGeom prst="rect">
            <a:avLst/>
          </a:prstGeom>
          <a:noFill/>
        </p:spPr>
      </p:pic>
      <p:pic>
        <p:nvPicPr>
          <p:cNvPr id="20484" name="Picture 4" descr="http://cs308426.vk.me/v308426628/a20/aHivCP8UZ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387749" cy="3458515"/>
          </a:xfrm>
          <a:prstGeom prst="rect">
            <a:avLst/>
          </a:prstGeom>
          <a:noFill/>
        </p:spPr>
      </p:pic>
      <p:pic>
        <p:nvPicPr>
          <p:cNvPr id="20486" name="Picture 6" descr="http://fun2mass.ru/images/cache/w500-h387/uploads/shares/img_text/2477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221088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asyen.ru/_ld/89/8948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21508" name="Picture 4" descr="http://konspekta.net/studopediaorg/baza2/54938732338.files/image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4495800" cy="1114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700808"/>
            <a:ext cx="84969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Вихідною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сировиною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добування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ацетати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целюлози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утворюються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при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ацетилюванні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целюлози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оцтовим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ангідридом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10" name="Picture 6" descr="\mathrm{ (C_6 H_7O_2(OH)_3)_n + 3n(CH_3CO)_2O \rightarrow (C_6H_7O_2(OCOCH_3)_3)_n + 3nCH_3COOH 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8533454" cy="27275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3429000"/>
            <a:ext cx="871296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Продуктом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ацетилювання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триацетат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целюлози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погано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сполучається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пластифікаторами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погано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розчиняється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більшості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органічних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розчинників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використовують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виробництва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кіноплівки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—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первинний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ацетат. Для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підвищення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розчинності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частковим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омиленням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переводять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первинний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ацетат 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діацетат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целюлози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вторинний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ацетат):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12" name="Picture 8" descr="\mathrm{ (C_6H_7O_2(OCOCH_3)_3)_n + nH_2O \rightarrow (C_6H_7O_2(OCOCH_3)_2OH)_n + nCH_3COOH 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45224"/>
            <a:ext cx="8416872" cy="34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542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Органічні речовини як основа сучасних матеріалів. Штучні й синтетичні волокна.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речовини як основа сучасних матеріалів. Штучні й синтетичні волокна.</dc:title>
  <dc:creator>АДМИН</dc:creator>
  <cp:lastModifiedBy>АДМИН</cp:lastModifiedBy>
  <cp:revision>15</cp:revision>
  <dcterms:created xsi:type="dcterms:W3CDTF">2015-02-19T13:50:29Z</dcterms:created>
  <dcterms:modified xsi:type="dcterms:W3CDTF">2015-02-19T16:18:14Z</dcterms:modified>
</cp:coreProperties>
</file>