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8" r:id="rId3"/>
    <p:sldId id="257" r:id="rId4"/>
    <p:sldId id="259" r:id="rId5"/>
    <p:sldId id="276" r:id="rId6"/>
    <p:sldId id="260" r:id="rId7"/>
    <p:sldId id="275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2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91" d="100"/>
          <a:sy n="91" d="100"/>
        </p:scale>
        <p:origin x="-12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42F90-7C8E-4ACE-BD82-385F18C4619D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756CF-D722-4EDD-AC26-CC14ABAB42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834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D58-41A3-4CBA-898F-EA68B1AF0788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45D8-89C2-482C-BD8B-4CBEE0969F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44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D58-41A3-4CBA-898F-EA68B1AF0788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45D8-89C2-482C-BD8B-4CBEE0969F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50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D58-41A3-4CBA-898F-EA68B1AF0788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45D8-89C2-482C-BD8B-4CBEE0969F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812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D58-41A3-4CBA-898F-EA68B1AF0788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45D8-89C2-482C-BD8B-4CBEE0969F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951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D58-41A3-4CBA-898F-EA68B1AF0788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45D8-89C2-482C-BD8B-4CBEE0969F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80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D58-41A3-4CBA-898F-EA68B1AF0788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45D8-89C2-482C-BD8B-4CBEE0969F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57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D58-41A3-4CBA-898F-EA68B1AF0788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45D8-89C2-482C-BD8B-4CBEE0969F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24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D58-41A3-4CBA-898F-EA68B1AF0788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45D8-89C2-482C-BD8B-4CBEE0969F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77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D58-41A3-4CBA-898F-EA68B1AF0788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45D8-89C2-482C-BD8B-4CBEE0969F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794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D58-41A3-4CBA-898F-EA68B1AF0788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45D8-89C2-482C-BD8B-4CBEE0969F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04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D58-41A3-4CBA-898F-EA68B1AF0788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45D8-89C2-482C-BD8B-4CBEE0969F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83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E6D58-41A3-4CBA-898F-EA68B1AF0788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45D8-89C2-482C-BD8B-4CBEE0969F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137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4.jpeg"/><Relationship Id="rId4" Type="http://schemas.openxmlformats.org/officeDocument/2006/relationships/image" Target="../media/image3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36096" y="4725144"/>
            <a:ext cx="3816424" cy="1872208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Виконала</a:t>
            </a:r>
            <a:r>
              <a:rPr lang="ru-RU" sz="1800" dirty="0" smtClean="0"/>
              <a:t>:</a:t>
            </a:r>
            <a:br>
              <a:rPr lang="ru-RU" sz="1800" dirty="0" smtClean="0"/>
            </a:br>
            <a:r>
              <a:rPr lang="ru-RU" sz="1800" dirty="0" err="1" smtClean="0"/>
              <a:t>Учениця</a:t>
            </a:r>
            <a:r>
              <a:rPr lang="ru-RU" sz="1800" dirty="0" smtClean="0"/>
              <a:t> 11-Б </a:t>
            </a:r>
            <a:r>
              <a:rPr lang="ru-RU" sz="1800" dirty="0" err="1" smtClean="0"/>
              <a:t>класу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Санницька</a:t>
            </a:r>
            <a:r>
              <a:rPr lang="ru-RU" sz="1800" dirty="0" smtClean="0"/>
              <a:t> Юля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340768"/>
            <a:ext cx="5832648" cy="1800200"/>
          </a:xfrm>
        </p:spPr>
        <p:txBody>
          <a:bodyPr/>
          <a:lstStyle/>
          <a:p>
            <a:r>
              <a:rPr lang="uk-UA" dirty="0" smtClean="0"/>
              <a:t>Хімічний та фізичний склад та використання нафти</a:t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2800" dirty="0" smtClean="0">
                <a:solidFill>
                  <a:srgbClr val="00B050"/>
                </a:solidFill>
              </a:rPr>
              <a:t>Фізичні властивості нафти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21506" name="Picture 2" descr="C:\Users\User\Documents\Новая папка\Нафта\400px-Дерево_продуктів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25925" y="1070769"/>
            <a:ext cx="3810000" cy="4257675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err="1"/>
              <a:t>Нафти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природними</a:t>
            </a:r>
            <a:r>
              <a:rPr lang="ru-RU" dirty="0"/>
              <a:t> </a:t>
            </a:r>
            <a:r>
              <a:rPr lang="ru-RU" dirty="0" err="1"/>
              <a:t>маслянистими</a:t>
            </a:r>
            <a:r>
              <a:rPr lang="ru-RU" dirty="0"/>
              <a:t> горючими </a:t>
            </a:r>
            <a:r>
              <a:rPr lang="ru-RU" dirty="0" err="1"/>
              <a:t>рідинами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своєрідним</a:t>
            </a:r>
            <a:r>
              <a:rPr lang="ru-RU" dirty="0"/>
              <a:t> запахом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густиною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 за все </a:t>
            </a:r>
            <a:r>
              <a:rPr lang="ru-RU" dirty="0" err="1"/>
              <a:t>менше</a:t>
            </a:r>
            <a:r>
              <a:rPr lang="ru-RU" dirty="0"/>
              <a:t> 1 </a:t>
            </a:r>
            <a:r>
              <a:rPr lang="ru-RU" dirty="0" err="1"/>
              <a:t>х</a:t>
            </a:r>
            <a:r>
              <a:rPr lang="ru-RU" dirty="0"/>
              <a:t> 103 кг/м3 Вони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різну</a:t>
            </a:r>
            <a:r>
              <a:rPr lang="ru-RU" dirty="0"/>
              <a:t> </a:t>
            </a:r>
            <a:r>
              <a:rPr lang="ru-RU" dirty="0" err="1"/>
              <a:t>консистенцію</a:t>
            </a:r>
            <a:r>
              <a:rPr lang="ru-RU" dirty="0"/>
              <a:t> –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легколетких</a:t>
            </a:r>
            <a:r>
              <a:rPr lang="ru-RU" dirty="0"/>
              <a:t> до </a:t>
            </a:r>
            <a:r>
              <a:rPr lang="ru-RU" dirty="0" err="1"/>
              <a:t>густих</a:t>
            </a:r>
            <a:r>
              <a:rPr lang="ru-RU" dirty="0"/>
              <a:t>, </a:t>
            </a:r>
            <a:r>
              <a:rPr lang="ru-RU" dirty="0" err="1"/>
              <a:t>малорухливих</a:t>
            </a:r>
            <a:r>
              <a:rPr lang="ru-RU" dirty="0"/>
              <a:t>. </a:t>
            </a:r>
            <a:r>
              <a:rPr lang="ru-RU" dirty="0" err="1"/>
              <a:t>Колір</a:t>
            </a:r>
            <a:r>
              <a:rPr lang="ru-RU" dirty="0"/>
              <a:t> </a:t>
            </a:r>
            <a:r>
              <a:rPr lang="ru-RU" dirty="0" err="1"/>
              <a:t>нафт</a:t>
            </a:r>
            <a:r>
              <a:rPr lang="ru-RU" dirty="0"/>
              <a:t> 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бурий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темно-коричневий</a:t>
            </a:r>
            <a:r>
              <a:rPr lang="ru-RU" dirty="0"/>
              <a:t> (до </a:t>
            </a:r>
            <a:r>
              <a:rPr lang="ru-RU" dirty="0" err="1"/>
              <a:t>чорного</a:t>
            </a:r>
            <a:r>
              <a:rPr lang="ru-RU" dirty="0"/>
              <a:t>), </a:t>
            </a:r>
            <a:r>
              <a:rPr lang="ru-RU" dirty="0" err="1"/>
              <a:t>рідше</a:t>
            </a:r>
            <a:r>
              <a:rPr lang="ru-RU" dirty="0"/>
              <a:t> </a:t>
            </a:r>
            <a:r>
              <a:rPr lang="ru-RU" dirty="0" err="1"/>
              <a:t>жовтий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зеленуватий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, </a:t>
            </a:r>
            <a:r>
              <a:rPr lang="ru-RU" dirty="0" err="1"/>
              <a:t>зовсім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, </a:t>
            </a:r>
            <a:r>
              <a:rPr lang="ru-RU" dirty="0" err="1"/>
              <a:t>зустрічається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безбарвна</a:t>
            </a:r>
            <a:r>
              <a:rPr lang="ru-RU" dirty="0"/>
              <a:t>, так звана «</a:t>
            </a:r>
            <a:r>
              <a:rPr lang="ru-RU" dirty="0" err="1"/>
              <a:t>біла</a:t>
            </a:r>
            <a:r>
              <a:rPr lang="ru-RU" dirty="0"/>
              <a:t> </a:t>
            </a:r>
            <a:r>
              <a:rPr lang="ru-RU" dirty="0" err="1"/>
              <a:t>нафта</a:t>
            </a:r>
            <a:r>
              <a:rPr lang="ru-RU" dirty="0"/>
              <a:t>».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нафти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родовищ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за </a:t>
            </a:r>
            <a:r>
              <a:rPr lang="ru-RU" dirty="0" err="1"/>
              <a:t>хімічним</a:t>
            </a:r>
            <a:r>
              <a:rPr lang="ru-RU" dirty="0"/>
              <a:t> складом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елементний</a:t>
            </a:r>
            <a:r>
              <a:rPr lang="ru-RU" dirty="0"/>
              <a:t> склад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коливається</a:t>
            </a:r>
            <a:r>
              <a:rPr lang="ru-RU" dirty="0"/>
              <a:t> в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вузьких</a:t>
            </a:r>
            <a:r>
              <a:rPr lang="ru-RU" dirty="0"/>
              <a:t> межах (%): С = 83-86, Н = 11 -14,0 = 0,2-1,3, N – 0,06-1,7, S = 0,01 -5,0.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1694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rgbClr val="FF0000"/>
                </a:solidFill>
              </a:rPr>
              <a:t>Хімічний склад нафти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22530" name="Picture 2" descr="C:\Users\User\Documents\Новая папка\Нафта\екр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32656"/>
            <a:ext cx="2376264" cy="1944216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1196752"/>
            <a:ext cx="3008313" cy="5472608"/>
          </a:xfrm>
        </p:spPr>
        <p:txBody>
          <a:bodyPr>
            <a:noAutofit/>
          </a:bodyPr>
          <a:lstStyle/>
          <a:p>
            <a:r>
              <a:rPr lang="ru-RU" sz="1500" dirty="0" err="1"/>
              <a:t>Нафти</a:t>
            </a:r>
            <a:r>
              <a:rPr lang="ru-RU" sz="1500" dirty="0"/>
              <a:t> </a:t>
            </a:r>
            <a:r>
              <a:rPr lang="ru-RU" sz="1500" dirty="0" smtClean="0"/>
              <a:t> </a:t>
            </a:r>
            <a:r>
              <a:rPr lang="ru-RU" sz="1500" dirty="0" err="1"/>
              <a:t>є</a:t>
            </a:r>
            <a:r>
              <a:rPr lang="ru-RU" sz="1500" dirty="0"/>
              <a:t> </a:t>
            </a:r>
            <a:r>
              <a:rPr lang="ru-RU" sz="1500" dirty="0" err="1"/>
              <a:t>складними</a:t>
            </a:r>
            <a:r>
              <a:rPr lang="ru-RU" sz="1500" dirty="0"/>
              <a:t> </a:t>
            </a:r>
            <a:r>
              <a:rPr lang="ru-RU" sz="1500" dirty="0" err="1"/>
              <a:t>сумішами</a:t>
            </a:r>
            <a:r>
              <a:rPr lang="ru-RU" sz="1500" dirty="0"/>
              <a:t> </a:t>
            </a:r>
            <a:r>
              <a:rPr lang="ru-RU" sz="1500" dirty="0" err="1"/>
              <a:t>вуглеводнів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600" dirty="0" err="1" smtClean="0"/>
              <a:t>різноманітних</a:t>
            </a:r>
            <a:r>
              <a:rPr lang="ru-RU" sz="1600" dirty="0" smtClean="0"/>
              <a:t> </a:t>
            </a:r>
            <a:r>
              <a:rPr lang="ru-RU" sz="1600" dirty="0" err="1"/>
              <a:t>кисневих</a:t>
            </a:r>
            <a:r>
              <a:rPr lang="ru-RU" sz="1600" dirty="0"/>
              <a:t>, </a:t>
            </a:r>
            <a:r>
              <a:rPr lang="ru-RU" sz="1600" dirty="0" err="1"/>
              <a:t>азотних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сірчистих</a:t>
            </a:r>
            <a:r>
              <a:rPr lang="ru-RU" sz="1600" dirty="0"/>
              <a:t> </a:t>
            </a:r>
            <a:r>
              <a:rPr lang="ru-RU" sz="1600" dirty="0" err="1"/>
              <a:t>сполук.</a:t>
            </a:r>
            <a:r>
              <a:rPr lang="ru-RU" sz="1500" dirty="0" err="1" smtClean="0"/>
              <a:t>Природна</a:t>
            </a:r>
            <a:r>
              <a:rPr lang="ru-RU" sz="1500" dirty="0" smtClean="0"/>
              <a:t> </a:t>
            </a:r>
            <a:r>
              <a:rPr lang="ru-RU" sz="1500" dirty="0" err="1"/>
              <a:t>нафта</a:t>
            </a:r>
            <a:r>
              <a:rPr lang="ru-RU" sz="1500" dirty="0"/>
              <a:t>, </a:t>
            </a:r>
            <a:r>
              <a:rPr lang="ru-RU" sz="1500" dirty="0" err="1"/>
              <a:t>що</a:t>
            </a:r>
            <a:r>
              <a:rPr lang="ru-RU" sz="1500" dirty="0"/>
              <a:t> </a:t>
            </a:r>
            <a:r>
              <a:rPr lang="ru-RU" sz="1500" dirty="0" err="1"/>
              <a:t>видобувається</a:t>
            </a:r>
            <a:r>
              <a:rPr lang="ru-RU" sz="1500" dirty="0"/>
              <a:t> с </a:t>
            </a:r>
            <a:r>
              <a:rPr lang="ru-RU" sz="1500" dirty="0" err="1"/>
              <a:t>надр</a:t>
            </a:r>
            <a:r>
              <a:rPr lang="ru-RU" sz="1500" dirty="0"/>
              <a:t> </a:t>
            </a:r>
            <a:r>
              <a:rPr lang="ru-RU" sz="1500" dirty="0" err="1"/>
              <a:t>землі</a:t>
            </a:r>
            <a:r>
              <a:rPr lang="ru-RU" sz="1500" dirty="0"/>
              <a:t>, </a:t>
            </a:r>
            <a:r>
              <a:rPr lang="ru-RU" sz="1500" dirty="0" err="1"/>
              <a:t>завжди</a:t>
            </a:r>
            <a:r>
              <a:rPr lang="ru-RU" sz="1500" dirty="0"/>
              <a:t> </a:t>
            </a:r>
            <a:r>
              <a:rPr lang="ru-RU" sz="1500" dirty="0" err="1"/>
              <a:t>містить</a:t>
            </a:r>
            <a:r>
              <a:rPr lang="ru-RU" sz="1500" dirty="0"/>
              <a:t> </a:t>
            </a:r>
            <a:r>
              <a:rPr lang="ru-RU" sz="1500" dirty="0" err="1"/>
              <a:t>деяку</a:t>
            </a:r>
            <a:r>
              <a:rPr lang="ru-RU" sz="1500" dirty="0"/>
              <a:t> </a:t>
            </a:r>
            <a:r>
              <a:rPr lang="ru-RU" sz="1500" dirty="0" err="1"/>
              <a:t>кількість</a:t>
            </a:r>
            <a:r>
              <a:rPr lang="ru-RU" sz="1500" dirty="0"/>
              <a:t> </a:t>
            </a:r>
            <a:r>
              <a:rPr lang="ru-RU" sz="1500" dirty="0" err="1"/>
              <a:t>розчинених</a:t>
            </a:r>
            <a:r>
              <a:rPr lang="ru-RU" sz="1500" dirty="0"/>
              <a:t> в </a:t>
            </a:r>
            <a:r>
              <a:rPr lang="ru-RU" sz="1500" dirty="0" err="1"/>
              <a:t>ній</a:t>
            </a:r>
            <a:r>
              <a:rPr lang="ru-RU" sz="1500" dirty="0"/>
              <a:t> </a:t>
            </a:r>
            <a:r>
              <a:rPr lang="ru-RU" sz="1500" dirty="0" err="1"/>
              <a:t>газів</a:t>
            </a:r>
            <a:r>
              <a:rPr lang="ru-RU" sz="1500" dirty="0"/>
              <a:t> (</a:t>
            </a:r>
            <a:r>
              <a:rPr lang="ru-RU" sz="1500" dirty="0" err="1"/>
              <a:t>попутні</a:t>
            </a:r>
            <a:r>
              <a:rPr lang="ru-RU" sz="1500" dirty="0"/>
              <a:t> </a:t>
            </a:r>
            <a:r>
              <a:rPr lang="ru-RU" sz="1500" dirty="0" err="1"/>
              <a:t>природні</a:t>
            </a:r>
            <a:r>
              <a:rPr lang="ru-RU" sz="1500" dirty="0"/>
              <a:t> гази), </a:t>
            </a:r>
            <a:r>
              <a:rPr lang="ru-RU" sz="1500" dirty="0" err="1"/>
              <a:t>головним</a:t>
            </a:r>
            <a:r>
              <a:rPr lang="ru-RU" sz="1500" dirty="0"/>
              <a:t> чином метану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його</a:t>
            </a:r>
            <a:r>
              <a:rPr lang="ru-RU" sz="1500" dirty="0"/>
              <a:t> </a:t>
            </a:r>
            <a:r>
              <a:rPr lang="ru-RU" sz="1500" dirty="0" err="1"/>
              <a:t>гомологів</a:t>
            </a:r>
            <a:r>
              <a:rPr lang="ru-RU" sz="1500" dirty="0"/>
              <a:t>. Як правило, </a:t>
            </a:r>
            <a:r>
              <a:rPr lang="ru-RU" sz="1500" dirty="0" err="1"/>
              <a:t>одержувані</a:t>
            </a:r>
            <a:r>
              <a:rPr lang="ru-RU" sz="1500" dirty="0"/>
              <a:t> при </a:t>
            </a:r>
            <a:r>
              <a:rPr lang="ru-RU" sz="1500" dirty="0" err="1"/>
              <a:t>фракційній</a:t>
            </a:r>
            <a:r>
              <a:rPr lang="ru-RU" sz="1500" dirty="0"/>
              <a:t> </a:t>
            </a:r>
            <a:r>
              <a:rPr lang="ru-RU" sz="1500" dirty="0" err="1"/>
              <a:t>перегонці</a:t>
            </a:r>
            <a:r>
              <a:rPr lang="ru-RU" sz="1500" dirty="0"/>
              <a:t> </a:t>
            </a:r>
            <a:r>
              <a:rPr lang="ru-RU" sz="1500" dirty="0" err="1"/>
              <a:t>нафти</a:t>
            </a:r>
            <a:r>
              <a:rPr lang="ru-RU" sz="1500" dirty="0"/>
              <a:t> </a:t>
            </a:r>
            <a:r>
              <a:rPr lang="ru-RU" sz="1500" dirty="0" err="1"/>
              <a:t>дистиляти</a:t>
            </a:r>
            <a:r>
              <a:rPr lang="ru-RU" sz="1500" dirty="0"/>
              <a:t> – </a:t>
            </a:r>
            <a:r>
              <a:rPr lang="ru-RU" sz="1500" dirty="0" err="1"/>
              <a:t>бензинові</a:t>
            </a:r>
            <a:r>
              <a:rPr lang="ru-RU" sz="1500" dirty="0"/>
              <a:t>, </a:t>
            </a:r>
            <a:r>
              <a:rPr lang="ru-RU" sz="1500" dirty="0" err="1"/>
              <a:t>гасові</a:t>
            </a:r>
            <a:r>
              <a:rPr lang="ru-RU" sz="1500" dirty="0"/>
              <a:t>, </a:t>
            </a:r>
            <a:r>
              <a:rPr lang="ru-RU" sz="1500" dirty="0" err="1"/>
              <a:t>солярові</a:t>
            </a:r>
            <a:r>
              <a:rPr lang="ru-RU" sz="1500" dirty="0"/>
              <a:t>, </a:t>
            </a:r>
            <a:r>
              <a:rPr lang="ru-RU" sz="1500" dirty="0" err="1"/>
              <a:t>масляні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мазут – </a:t>
            </a:r>
            <a:r>
              <a:rPr lang="ru-RU" sz="1500" dirty="0" err="1"/>
              <a:t>рідкі</a:t>
            </a:r>
            <a:r>
              <a:rPr lang="ru-RU" sz="1500" dirty="0"/>
              <a:t> </a:t>
            </a:r>
            <a:r>
              <a:rPr lang="ru-RU" sz="1500" dirty="0" err="1"/>
              <a:t>речовинихімічному</a:t>
            </a:r>
            <a:r>
              <a:rPr lang="ru-RU" sz="1500" dirty="0"/>
              <a:t> </a:t>
            </a:r>
            <a:r>
              <a:rPr lang="ru-RU" sz="1500" dirty="0" err="1"/>
              <a:t>складі</a:t>
            </a:r>
            <a:r>
              <a:rPr lang="ru-RU" sz="1500" dirty="0"/>
              <a:t> </a:t>
            </a:r>
            <a:r>
              <a:rPr lang="ru-RU" sz="1500" dirty="0" err="1"/>
              <a:t>нафт</a:t>
            </a:r>
            <a:r>
              <a:rPr lang="ru-RU" sz="1500" dirty="0"/>
              <a:t> </a:t>
            </a:r>
            <a:r>
              <a:rPr lang="ru-RU" sz="1500" dirty="0" err="1"/>
              <a:t>належить</a:t>
            </a:r>
            <a:r>
              <a:rPr lang="ru-RU" sz="1500" dirty="0"/>
              <a:t> </a:t>
            </a:r>
            <a:r>
              <a:rPr lang="ru-RU" sz="1500" dirty="0" err="1"/>
              <a:t>вуглеводням</a:t>
            </a:r>
            <a:r>
              <a:rPr lang="ru-RU" sz="1500" dirty="0"/>
              <a:t> – </a:t>
            </a:r>
            <a:r>
              <a:rPr lang="ru-RU" sz="1500" dirty="0" err="1"/>
              <a:t>метановим</a:t>
            </a:r>
            <a:r>
              <a:rPr lang="ru-RU" sz="1500" dirty="0"/>
              <a:t>, </a:t>
            </a:r>
            <a:r>
              <a:rPr lang="ru-RU" sz="1500" dirty="0" err="1"/>
              <a:t>нафтеновим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ароматичним</a:t>
            </a:r>
            <a:r>
              <a:rPr lang="ru-RU" sz="1500" dirty="0"/>
              <a:t>. </a:t>
            </a:r>
            <a:r>
              <a:rPr lang="ru-RU" sz="1500" dirty="0" err="1"/>
              <a:t>Ця</a:t>
            </a:r>
            <a:r>
              <a:rPr lang="ru-RU" sz="1500" dirty="0"/>
              <a:t> </a:t>
            </a:r>
            <a:r>
              <a:rPr lang="ru-RU" sz="1500" dirty="0" err="1"/>
              <a:t>обставина</a:t>
            </a:r>
            <a:r>
              <a:rPr lang="ru-RU" sz="1500" dirty="0"/>
              <a:t> </a:t>
            </a:r>
            <a:r>
              <a:rPr lang="ru-RU" sz="1500" dirty="0" err="1"/>
              <a:t>використана</a:t>
            </a:r>
            <a:r>
              <a:rPr lang="ru-RU" sz="1500" dirty="0"/>
              <a:t> при </a:t>
            </a:r>
            <a:r>
              <a:rPr lang="ru-RU" sz="1500" dirty="0" err="1"/>
              <a:t>побудові</a:t>
            </a:r>
            <a:r>
              <a:rPr lang="ru-RU" sz="1500" dirty="0"/>
              <a:t> </a:t>
            </a:r>
            <a:r>
              <a:rPr lang="ru-RU" sz="1500" dirty="0" err="1"/>
              <a:t>хімічної</a:t>
            </a:r>
            <a:r>
              <a:rPr lang="ru-RU" sz="1500" dirty="0"/>
              <a:t> </a:t>
            </a:r>
            <a:r>
              <a:rPr lang="ru-RU" sz="1500" dirty="0" err="1"/>
              <a:t>класифікації</a:t>
            </a:r>
            <a:r>
              <a:rPr lang="ru-RU" sz="1500" dirty="0"/>
              <a:t> </a:t>
            </a:r>
            <a:r>
              <a:rPr lang="ru-RU" sz="1500" dirty="0" err="1"/>
              <a:t>нафт</a:t>
            </a:r>
            <a:r>
              <a:rPr lang="ru-RU" sz="1500" dirty="0"/>
              <a:t>, </a:t>
            </a:r>
            <a:r>
              <a:rPr lang="ru-RU" sz="1500" dirty="0" err="1"/>
              <a:t>основи</a:t>
            </a:r>
            <a:r>
              <a:rPr lang="ru-RU" sz="1500" dirty="0"/>
              <a:t> </a:t>
            </a:r>
            <a:r>
              <a:rPr lang="ru-RU" sz="1500" dirty="0" err="1"/>
              <a:t>якої</a:t>
            </a:r>
            <a:r>
              <a:rPr lang="ru-RU" sz="1500" dirty="0"/>
              <a:t> </a:t>
            </a:r>
            <a:r>
              <a:rPr lang="ru-RU" sz="1500" dirty="0" err="1"/>
              <a:t>розроблені</a:t>
            </a:r>
            <a:r>
              <a:rPr lang="ru-RU" sz="1500" dirty="0"/>
              <a:t> в </a:t>
            </a:r>
            <a:r>
              <a:rPr lang="ru-RU" sz="1500" dirty="0" err="1"/>
              <a:t>ГрозНДІ</a:t>
            </a:r>
            <a:r>
              <a:rPr lang="ru-RU" sz="1500" dirty="0"/>
              <a:t> (</a:t>
            </a:r>
            <a:r>
              <a:rPr lang="ru-RU" sz="1500" dirty="0" err="1"/>
              <a:t>Грозненський</a:t>
            </a:r>
            <a:r>
              <a:rPr lang="ru-RU" sz="1500" dirty="0"/>
              <a:t> НДІ</a:t>
            </a:r>
            <a:r>
              <a:rPr lang="ru-RU" sz="1500" dirty="0" smtClean="0"/>
              <a:t>).</a:t>
            </a:r>
            <a:endParaRPr lang="ru-RU" sz="1500" dirty="0"/>
          </a:p>
        </p:txBody>
      </p:sp>
      <p:pic>
        <p:nvPicPr>
          <p:cNvPr id="22531" name="Picture 3" descr="C:\Users\User\Documents\Новая папка\Нафта\йййй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404664"/>
            <a:ext cx="2160240" cy="1800200"/>
          </a:xfrm>
          <a:prstGeom prst="rect">
            <a:avLst/>
          </a:prstGeom>
          <a:noFill/>
        </p:spPr>
      </p:pic>
      <p:pic>
        <p:nvPicPr>
          <p:cNvPr id="22532" name="Picture 4" descr="C:\Users\User\Documents\Новая папка\Нафта\івва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4869160"/>
            <a:ext cx="2160240" cy="1546275"/>
          </a:xfrm>
          <a:prstGeom prst="rect">
            <a:avLst/>
          </a:prstGeom>
          <a:noFill/>
        </p:spPr>
      </p:pic>
      <p:pic>
        <p:nvPicPr>
          <p:cNvPr id="22533" name="Picture 5" descr="C:\Users\User\Documents\Новая папка\Нафта\ррр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2564904"/>
            <a:ext cx="2304256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rgbClr val="002060"/>
                </a:solidFill>
              </a:rPr>
              <a:t>Поділ нафти на класи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23554" name="Picture 2" descr="C:\Users\User\Documents\Новая папка\Нафта\фф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04664"/>
            <a:ext cx="2016224" cy="1728192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За </a:t>
            </a:r>
            <a:r>
              <a:rPr lang="ru-RU" dirty="0" err="1"/>
              <a:t>переважанням</a:t>
            </a:r>
            <a:r>
              <a:rPr lang="ru-RU" dirty="0"/>
              <a:t> (</a:t>
            </a:r>
            <a:r>
              <a:rPr lang="ru-RU" dirty="0" err="1"/>
              <a:t>більше</a:t>
            </a:r>
            <a:r>
              <a:rPr lang="ru-RU" dirty="0"/>
              <a:t> 75% по </a:t>
            </a:r>
            <a:r>
              <a:rPr lang="ru-RU" dirty="0" err="1"/>
              <a:t>масі</a:t>
            </a:r>
            <a:r>
              <a:rPr lang="ru-RU" dirty="0"/>
              <a:t>) </a:t>
            </a:r>
            <a:r>
              <a:rPr lang="ru-RU" dirty="0" err="1"/>
              <a:t>якого-небудь</a:t>
            </a:r>
            <a:r>
              <a:rPr lang="ru-RU" dirty="0"/>
              <a:t> одного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, </a:t>
            </a:r>
            <a:r>
              <a:rPr lang="ru-RU" dirty="0" err="1"/>
              <a:t>по-перше</a:t>
            </a:r>
            <a:r>
              <a:rPr lang="ru-RU" dirty="0"/>
              <a:t>, 3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класи</a:t>
            </a:r>
            <a:r>
              <a:rPr lang="ru-RU" dirty="0"/>
              <a:t> </a:t>
            </a:r>
            <a:r>
              <a:rPr lang="ru-RU" dirty="0" err="1"/>
              <a:t>нафт</a:t>
            </a:r>
            <a:r>
              <a:rPr lang="ru-RU" dirty="0"/>
              <a:t>, а </a:t>
            </a:r>
            <a:r>
              <a:rPr lang="ru-RU" dirty="0" err="1"/>
              <a:t>саме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метанові</a:t>
            </a:r>
            <a:r>
              <a:rPr lang="ru-RU" dirty="0"/>
              <a:t> (М),</a:t>
            </a:r>
          </a:p>
          <a:p>
            <a:r>
              <a:rPr lang="ru-RU" dirty="0"/>
              <a:t>2) </a:t>
            </a:r>
            <a:r>
              <a:rPr lang="ru-RU" dirty="0" err="1"/>
              <a:t>нафтенові</a:t>
            </a:r>
            <a:r>
              <a:rPr lang="ru-RU" dirty="0"/>
              <a:t> (Н),</a:t>
            </a:r>
          </a:p>
          <a:p>
            <a:r>
              <a:rPr lang="ru-RU" dirty="0"/>
              <a:t>3) </a:t>
            </a:r>
            <a:r>
              <a:rPr lang="ru-RU" dirty="0" err="1"/>
              <a:t>ароматичні</a:t>
            </a:r>
            <a:r>
              <a:rPr lang="ru-RU" dirty="0"/>
              <a:t> (А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 err="1"/>
              <a:t>По-друге</a:t>
            </a:r>
            <a:r>
              <a:rPr lang="ru-RU" dirty="0"/>
              <a:t>,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6 </a:t>
            </a:r>
            <a:r>
              <a:rPr lang="ru-RU" dirty="0" err="1"/>
              <a:t>змішаних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/>
              <a:t>нафт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при ~50% по </a:t>
            </a:r>
            <a:r>
              <a:rPr lang="ru-RU" dirty="0" err="1"/>
              <a:t>масі</a:t>
            </a:r>
            <a:r>
              <a:rPr lang="ru-RU" dirty="0"/>
              <a:t> </a:t>
            </a:r>
            <a:r>
              <a:rPr lang="ru-RU" dirty="0" err="1"/>
              <a:t>якого-небудь</a:t>
            </a:r>
            <a:r>
              <a:rPr lang="ru-RU" dirty="0"/>
              <a:t> одного 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</a:t>
            </a:r>
            <a:r>
              <a:rPr lang="ru-RU" dirty="0" err="1"/>
              <a:t>додатково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25%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класи</a:t>
            </a:r>
            <a:r>
              <a:rPr lang="ru-RU" dirty="0"/>
              <a:t>:</a:t>
            </a:r>
          </a:p>
          <a:p>
            <a:r>
              <a:rPr lang="ru-RU" dirty="0"/>
              <a:t>4) </a:t>
            </a:r>
            <a:r>
              <a:rPr lang="ru-RU" dirty="0" err="1"/>
              <a:t>метаново-нафтенові</a:t>
            </a:r>
            <a:r>
              <a:rPr lang="ru-RU" dirty="0"/>
              <a:t> (М-Н),</a:t>
            </a:r>
          </a:p>
          <a:p>
            <a:r>
              <a:rPr lang="ru-RU" dirty="0"/>
              <a:t>5) </a:t>
            </a:r>
            <a:r>
              <a:rPr lang="ru-RU" dirty="0" err="1"/>
              <a:t>нафтеново-метановий</a:t>
            </a:r>
            <a:r>
              <a:rPr lang="ru-RU" dirty="0"/>
              <a:t> (Н-М),</a:t>
            </a:r>
          </a:p>
          <a:p>
            <a:r>
              <a:rPr lang="ru-RU" dirty="0"/>
              <a:t>6) </a:t>
            </a:r>
            <a:r>
              <a:rPr lang="ru-RU" dirty="0" err="1"/>
              <a:t>ароматично-нафтенові</a:t>
            </a:r>
            <a:r>
              <a:rPr lang="ru-RU" dirty="0"/>
              <a:t> (А-Н),</a:t>
            </a:r>
          </a:p>
          <a:p>
            <a:r>
              <a:rPr lang="ru-RU" dirty="0"/>
              <a:t>7) </a:t>
            </a:r>
            <a:r>
              <a:rPr lang="ru-RU" dirty="0" err="1"/>
              <a:t>нафтеново-ароматичний</a:t>
            </a:r>
            <a:r>
              <a:rPr lang="ru-RU" dirty="0"/>
              <a:t> (Н-А),</a:t>
            </a:r>
          </a:p>
          <a:p>
            <a:r>
              <a:rPr lang="ru-RU" dirty="0"/>
              <a:t>8) </a:t>
            </a:r>
            <a:r>
              <a:rPr lang="ru-RU" dirty="0" err="1"/>
              <a:t>ароматично-метанові</a:t>
            </a:r>
            <a:r>
              <a:rPr lang="ru-RU" dirty="0"/>
              <a:t> (А-М),</a:t>
            </a:r>
          </a:p>
          <a:p>
            <a:r>
              <a:rPr lang="ru-RU" dirty="0"/>
              <a:t>9) </a:t>
            </a:r>
            <a:r>
              <a:rPr lang="ru-RU" dirty="0" err="1"/>
              <a:t>метаново-ароматичний</a:t>
            </a:r>
            <a:r>
              <a:rPr lang="ru-RU" dirty="0"/>
              <a:t> (М-А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/>
              <a:t>В </a:t>
            </a:r>
            <a:r>
              <a:rPr lang="ru-RU" dirty="0" err="1"/>
              <a:t>змішаному</a:t>
            </a:r>
            <a:r>
              <a:rPr lang="ru-RU" dirty="0"/>
              <a:t> (10) </a:t>
            </a:r>
            <a:r>
              <a:rPr lang="ru-RU" dirty="0" err="1"/>
              <a:t>типі</a:t>
            </a:r>
            <a:r>
              <a:rPr lang="ru-RU" dirty="0"/>
              <a:t> </a:t>
            </a:r>
            <a:r>
              <a:rPr lang="ru-RU" dirty="0" err="1"/>
              <a:t>нафти</a:t>
            </a:r>
            <a:r>
              <a:rPr lang="ru-RU" dirty="0"/>
              <a:t> (М-Н-А)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класи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</a:t>
            </a:r>
            <a:r>
              <a:rPr lang="ru-RU" dirty="0" err="1"/>
              <a:t>порівну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23555" name="Picture 3" descr="C:\Users\User\Documents\Новая папка\Нафта\цпупкере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60648"/>
            <a:ext cx="2736304" cy="1800200"/>
          </a:xfrm>
          <a:prstGeom prst="rect">
            <a:avLst/>
          </a:prstGeom>
          <a:noFill/>
        </p:spPr>
      </p:pic>
      <p:pic>
        <p:nvPicPr>
          <p:cNvPr id="23556" name="Picture 4" descr="C:\Users\User\Documents\Новая папка\Нафта\220px-Grangemouth04nov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2924944"/>
            <a:ext cx="2011680" cy="2679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err="1" smtClean="0"/>
              <a:t>Елементний</a:t>
            </a:r>
            <a:r>
              <a:rPr lang="ru-RU" sz="3200" dirty="0" smtClean="0"/>
              <a:t> склад (%)</a:t>
            </a:r>
            <a:endParaRPr lang="ru-RU" sz="3200" dirty="0"/>
          </a:p>
        </p:txBody>
      </p:sp>
      <p:pic>
        <p:nvPicPr>
          <p:cNvPr id="24578" name="Picture 2" descr="C:\Users\User\Documents\Новая папка\Нафта\250px-Oil_wel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04664"/>
            <a:ext cx="3175000" cy="2387600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1600" dirty="0" err="1" smtClean="0"/>
              <a:t>вуглець</a:t>
            </a:r>
            <a:r>
              <a:rPr lang="ru-RU" sz="1600" dirty="0" smtClean="0"/>
              <a:t> </a:t>
            </a:r>
            <a:r>
              <a:rPr lang="ru-RU" sz="1600" dirty="0"/>
              <a:t>80-88, </a:t>
            </a:r>
            <a:r>
              <a:rPr lang="ru-RU" sz="1600" dirty="0" err="1"/>
              <a:t>водень</a:t>
            </a:r>
            <a:r>
              <a:rPr lang="ru-RU" sz="1600" dirty="0"/>
              <a:t> 11,0-14,5, </a:t>
            </a:r>
            <a:r>
              <a:rPr lang="ru-RU" sz="1600" dirty="0" err="1"/>
              <a:t>сірка</a:t>
            </a:r>
            <a:r>
              <a:rPr lang="ru-RU" sz="1600" dirty="0"/>
              <a:t> 0,01-6 (</a:t>
            </a:r>
            <a:r>
              <a:rPr lang="ru-RU" sz="1600" dirty="0" err="1"/>
              <a:t>рідко</a:t>
            </a:r>
            <a:r>
              <a:rPr lang="ru-RU" sz="1600" dirty="0"/>
              <a:t> до 8), </a:t>
            </a:r>
            <a:r>
              <a:rPr lang="ru-RU" sz="1600" dirty="0" err="1"/>
              <a:t>кисень</a:t>
            </a:r>
            <a:r>
              <a:rPr lang="ru-RU" sz="1600" dirty="0"/>
              <a:t> 0,005-0,7(</a:t>
            </a:r>
            <a:r>
              <a:rPr lang="ru-RU" sz="1600" dirty="0" err="1"/>
              <a:t>рідко</a:t>
            </a:r>
            <a:r>
              <a:rPr lang="ru-RU" sz="1600" dirty="0"/>
              <a:t> до 1,2), азот 0,001-1,8. Основу </a:t>
            </a:r>
            <a:r>
              <a:rPr lang="ru-RU" sz="1600" dirty="0" err="1"/>
              <a:t>технологічної</a:t>
            </a:r>
            <a:r>
              <a:rPr lang="ru-RU" sz="1600" dirty="0"/>
              <a:t> </a:t>
            </a:r>
            <a:r>
              <a:rPr lang="ru-RU" sz="1600" dirty="0" err="1"/>
              <a:t>класифікації</a:t>
            </a:r>
            <a:r>
              <a:rPr lang="ru-RU" sz="1600" dirty="0"/>
              <a:t> </a:t>
            </a:r>
            <a:r>
              <a:rPr lang="ru-RU" sz="1600" dirty="0" err="1"/>
              <a:t>нафти</a:t>
            </a:r>
            <a:r>
              <a:rPr lang="ru-RU" sz="1600" dirty="0"/>
              <a:t> </a:t>
            </a:r>
            <a:r>
              <a:rPr lang="ru-RU" sz="1600" dirty="0" err="1"/>
              <a:t>складають</a:t>
            </a:r>
            <a:r>
              <a:rPr lang="ru-RU" sz="1600" dirty="0"/>
              <a:t>: </a:t>
            </a:r>
            <a:r>
              <a:rPr lang="ru-RU" sz="1600" dirty="0" err="1"/>
              <a:t>вміст</a:t>
            </a:r>
            <a:r>
              <a:rPr lang="ru-RU" sz="1600" dirty="0"/>
              <a:t> </a:t>
            </a:r>
            <a:r>
              <a:rPr lang="ru-RU" sz="1600" dirty="0" err="1"/>
              <a:t>сірки</a:t>
            </a:r>
            <a:r>
              <a:rPr lang="ru-RU" sz="1600" dirty="0"/>
              <a:t> (</a:t>
            </a:r>
            <a:r>
              <a:rPr lang="ru-RU" sz="1600" dirty="0" err="1"/>
              <a:t>клас</a:t>
            </a:r>
            <a:r>
              <a:rPr lang="ru-RU" sz="1600" dirty="0"/>
              <a:t> I — </a:t>
            </a:r>
            <a:r>
              <a:rPr lang="ru-RU" sz="1600" dirty="0" err="1"/>
              <a:t>малосірчисті</a:t>
            </a:r>
            <a:r>
              <a:rPr lang="ru-RU" sz="1600" dirty="0"/>
              <a:t> Н.,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включають</a:t>
            </a:r>
            <a:r>
              <a:rPr lang="ru-RU" sz="1600" dirty="0"/>
              <a:t> до 0,5 % S; </a:t>
            </a:r>
            <a:r>
              <a:rPr lang="ru-RU" sz="1600" dirty="0" err="1"/>
              <a:t>клас</a:t>
            </a:r>
            <a:r>
              <a:rPr lang="ru-RU" sz="1600" dirty="0"/>
              <a:t> II — </a:t>
            </a:r>
            <a:r>
              <a:rPr lang="ru-RU" sz="1600" dirty="0" err="1"/>
              <a:t>сірчисті</a:t>
            </a:r>
            <a:r>
              <a:rPr lang="ru-RU" sz="1600" dirty="0"/>
              <a:t> Н. </a:t>
            </a:r>
            <a:r>
              <a:rPr lang="ru-RU" sz="1600" dirty="0" err="1"/>
              <a:t>з</a:t>
            </a:r>
            <a:r>
              <a:rPr lang="ru-RU" sz="1600" dirty="0"/>
              <a:t> 0,5-2 % S; </a:t>
            </a:r>
            <a:r>
              <a:rPr lang="ru-RU" sz="1600" dirty="0" err="1"/>
              <a:t>клас</a:t>
            </a:r>
            <a:r>
              <a:rPr lang="ru-RU" sz="1600" dirty="0"/>
              <a:t> III — </a:t>
            </a:r>
            <a:r>
              <a:rPr lang="ru-RU" sz="1600" dirty="0" err="1"/>
              <a:t>високосірчисті</a:t>
            </a:r>
            <a:r>
              <a:rPr lang="ru-RU" sz="1600" dirty="0"/>
              <a:t> Н.,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містять</a:t>
            </a:r>
            <a:r>
              <a:rPr lang="ru-RU" sz="1600" dirty="0"/>
              <a:t> </a:t>
            </a:r>
            <a:r>
              <a:rPr lang="ru-RU" sz="1600" dirty="0" err="1"/>
              <a:t>понад</a:t>
            </a:r>
            <a:r>
              <a:rPr lang="ru-RU" sz="1600" dirty="0"/>
              <a:t> 2 % S</a:t>
            </a:r>
            <a:r>
              <a:rPr lang="ru-RU" sz="1600" dirty="0" smtClean="0"/>
              <a:t>)</a:t>
            </a:r>
            <a:endParaRPr lang="ru-RU" sz="1600" dirty="0"/>
          </a:p>
          <a:p>
            <a:r>
              <a:rPr lang="ru-RU" sz="1600" dirty="0" err="1"/>
              <a:t>Усього</a:t>
            </a:r>
            <a:r>
              <a:rPr lang="ru-RU" sz="1600" dirty="0"/>
              <a:t> в </a:t>
            </a:r>
            <a:r>
              <a:rPr lang="ru-RU" sz="1600" dirty="0" err="1"/>
              <a:t>нафті</a:t>
            </a:r>
            <a:r>
              <a:rPr lang="ru-RU" sz="1600" dirty="0"/>
              <a:t> </a:t>
            </a:r>
            <a:r>
              <a:rPr lang="ru-RU" sz="1600" dirty="0" err="1"/>
              <a:t>виявлено</a:t>
            </a:r>
            <a:r>
              <a:rPr lang="ru-RU" sz="1600" dirty="0"/>
              <a:t> </a:t>
            </a:r>
            <a:r>
              <a:rPr lang="ru-RU" sz="1600" dirty="0" err="1"/>
              <a:t>понад</a:t>
            </a:r>
            <a:r>
              <a:rPr lang="ru-RU" sz="1600" dirty="0"/>
              <a:t> 50 </a:t>
            </a:r>
            <a:r>
              <a:rPr lang="ru-RU" sz="1600" dirty="0" err="1"/>
              <a:t>хімічних</a:t>
            </a:r>
            <a:r>
              <a:rPr lang="ru-RU" sz="1600" dirty="0"/>
              <a:t> </a:t>
            </a:r>
            <a:r>
              <a:rPr lang="ru-RU" sz="1600" dirty="0" err="1"/>
              <a:t>елементів</a:t>
            </a:r>
            <a:r>
              <a:rPr lang="ru-RU" sz="1600" dirty="0"/>
              <a:t>. Так, </a:t>
            </a:r>
            <a:r>
              <a:rPr lang="ru-RU" sz="1600" dirty="0" err="1"/>
              <a:t>нарівні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згаданими</a:t>
            </a:r>
            <a:r>
              <a:rPr lang="ru-RU" sz="1600" dirty="0"/>
              <a:t> в </a:t>
            </a:r>
            <a:r>
              <a:rPr lang="ru-RU" sz="1600" dirty="0" err="1"/>
              <a:t>нафті</a:t>
            </a:r>
            <a:r>
              <a:rPr lang="ru-RU" sz="1600" dirty="0"/>
              <a:t> </a:t>
            </a:r>
            <a:r>
              <a:rPr lang="ru-RU" sz="1600" dirty="0" err="1"/>
              <a:t>присутні</a:t>
            </a:r>
            <a:r>
              <a:rPr lang="ru-RU" sz="1600" dirty="0"/>
              <a:t> V (10−5 — 10−2%), </a:t>
            </a:r>
            <a:r>
              <a:rPr lang="ru-RU" sz="1600" dirty="0" err="1"/>
              <a:t>Ni</a:t>
            </a:r>
            <a:r>
              <a:rPr lang="ru-RU" sz="1600" dirty="0"/>
              <a:t>(10−4 — 10−3%), </a:t>
            </a:r>
            <a:r>
              <a:rPr lang="ru-RU" sz="1600" dirty="0" err="1"/>
              <a:t>Cl</a:t>
            </a:r>
            <a:r>
              <a:rPr lang="ru-RU" sz="1600" dirty="0"/>
              <a:t> (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слідів</a:t>
            </a:r>
            <a:r>
              <a:rPr lang="ru-RU" sz="1600" dirty="0"/>
              <a:t> до 2•10−2%) </a:t>
            </a:r>
            <a:r>
              <a:rPr lang="ru-RU" sz="1600" dirty="0" err="1"/>
              <a:t>і</a:t>
            </a:r>
            <a:r>
              <a:rPr lang="ru-RU" sz="1600" dirty="0"/>
              <a:t> т. д.</a:t>
            </a:r>
          </a:p>
          <a:p>
            <a:endParaRPr lang="ru-RU" dirty="0"/>
          </a:p>
        </p:txBody>
      </p:sp>
      <p:pic>
        <p:nvPicPr>
          <p:cNvPr id="24579" name="Picture 3" descr="C:\Users\User\Documents\Новая папка\Нафта\i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3284984"/>
            <a:ext cx="2076822" cy="1800200"/>
          </a:xfrm>
          <a:prstGeom prst="rect">
            <a:avLst/>
          </a:prstGeom>
          <a:noFill/>
        </p:spPr>
      </p:pic>
      <p:pic>
        <p:nvPicPr>
          <p:cNvPr id="24581" name="Picture 5" descr="C:\Users\User\Documents\Новая папка\Нафта\глоьнщ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3284984"/>
            <a:ext cx="2448272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3168352" cy="1378074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Найбільші виробники нафти</a:t>
            </a:r>
            <a:endParaRPr lang="ru-RU" sz="3200" dirty="0"/>
          </a:p>
        </p:txBody>
      </p:sp>
      <p:pic>
        <p:nvPicPr>
          <p:cNvPr id="26626" name="Picture 2" descr="C:\Users\User\Documents\Новая папка\Нафта\ттт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76672"/>
            <a:ext cx="2129284" cy="1872208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 </a:t>
            </a:r>
          </a:p>
          <a:p>
            <a:r>
              <a:rPr lang="ru-RU" sz="1500" dirty="0" err="1"/>
              <a:t>Обсяг</a:t>
            </a:r>
            <a:r>
              <a:rPr lang="ru-RU" sz="1500" dirty="0"/>
              <a:t> </a:t>
            </a:r>
            <a:r>
              <a:rPr lang="ru-RU" sz="1500" dirty="0" err="1"/>
              <a:t>світового</a:t>
            </a:r>
            <a:r>
              <a:rPr lang="ru-RU" sz="1500" dirty="0"/>
              <a:t> </a:t>
            </a:r>
            <a:r>
              <a:rPr lang="ru-RU" sz="1500" dirty="0" err="1"/>
              <a:t>видобутку</a:t>
            </a:r>
            <a:r>
              <a:rPr lang="ru-RU" sz="1500" dirty="0"/>
              <a:t> </a:t>
            </a:r>
            <a:r>
              <a:rPr lang="ru-RU" sz="1500" dirty="0" err="1"/>
              <a:t>нафти</a:t>
            </a:r>
            <a:r>
              <a:rPr lang="ru-RU" sz="1500" dirty="0"/>
              <a:t> у </a:t>
            </a:r>
            <a:r>
              <a:rPr lang="ru-RU" sz="1500" dirty="0" err="1"/>
              <a:t>кінці</a:t>
            </a:r>
            <a:r>
              <a:rPr lang="ru-RU" sz="1500" dirty="0"/>
              <a:t> ХХ ст. </a:t>
            </a:r>
            <a:r>
              <a:rPr lang="ru-RU" sz="1500" dirty="0" err="1"/>
              <a:t>складав</a:t>
            </a:r>
            <a:r>
              <a:rPr lang="ru-RU" sz="1500" dirty="0"/>
              <a:t> </a:t>
            </a:r>
            <a:r>
              <a:rPr lang="ru-RU" sz="1500" dirty="0" err="1"/>
              <a:t>близько</a:t>
            </a:r>
            <a:r>
              <a:rPr lang="ru-RU" sz="1500" dirty="0"/>
              <a:t> 3,1 млрд. т (1995), </a:t>
            </a:r>
            <a:r>
              <a:rPr lang="ru-RU" sz="1500" dirty="0" err="1"/>
              <a:t>тобто</a:t>
            </a:r>
            <a:r>
              <a:rPr lang="ru-RU" sz="1500" dirty="0"/>
              <a:t> </a:t>
            </a:r>
            <a:r>
              <a:rPr lang="ru-RU" sz="1500" dirty="0" err="1"/>
              <a:t>майже</a:t>
            </a:r>
            <a:r>
              <a:rPr lang="ru-RU" sz="1500" dirty="0"/>
              <a:t> 8,5 млн. т на </a:t>
            </a:r>
            <a:r>
              <a:rPr lang="ru-RU" sz="1500" dirty="0" err="1"/>
              <a:t>добу</a:t>
            </a:r>
            <a:r>
              <a:rPr lang="ru-RU" sz="1500" dirty="0"/>
              <a:t>. </a:t>
            </a:r>
            <a:r>
              <a:rPr lang="ru-RU" sz="1500" dirty="0" err="1"/>
              <a:t>Видобуток</a:t>
            </a:r>
            <a:r>
              <a:rPr lang="ru-RU" sz="1500" dirty="0"/>
              <a:t> </a:t>
            </a:r>
            <a:r>
              <a:rPr lang="ru-RU" sz="1500" dirty="0" err="1"/>
              <a:t>ведеться</a:t>
            </a:r>
            <a:r>
              <a:rPr lang="ru-RU" sz="1500" dirty="0"/>
              <a:t> 95 </a:t>
            </a:r>
            <a:r>
              <a:rPr lang="ru-RU" sz="1500" dirty="0" err="1"/>
              <a:t>країнами</a:t>
            </a:r>
            <a:r>
              <a:rPr lang="ru-RU" sz="1500" dirty="0"/>
              <a:t>, </a:t>
            </a:r>
            <a:r>
              <a:rPr lang="ru-RU" sz="1500" dirty="0" err="1"/>
              <a:t>причому</a:t>
            </a:r>
            <a:r>
              <a:rPr lang="ru-RU" sz="1500" dirty="0"/>
              <a:t> </a:t>
            </a:r>
            <a:r>
              <a:rPr lang="ru-RU" sz="1500" dirty="0" err="1"/>
              <a:t>більше</a:t>
            </a:r>
            <a:r>
              <a:rPr lang="ru-RU" sz="1500" dirty="0"/>
              <a:t> 77% </a:t>
            </a:r>
            <a:r>
              <a:rPr lang="ru-RU" sz="1500" dirty="0" err="1"/>
              <a:t>продукції</a:t>
            </a:r>
            <a:r>
              <a:rPr lang="ru-RU" sz="1500" dirty="0"/>
              <a:t> </a:t>
            </a:r>
            <a:r>
              <a:rPr lang="ru-RU" sz="1500" dirty="0" err="1"/>
              <a:t>сирої</a:t>
            </a:r>
            <a:r>
              <a:rPr lang="ru-RU" sz="1500" dirty="0"/>
              <a:t> </a:t>
            </a:r>
            <a:r>
              <a:rPr lang="ru-RU" sz="1500" dirty="0" err="1"/>
              <a:t>нафти</a:t>
            </a:r>
            <a:r>
              <a:rPr lang="ru-RU" sz="1500" dirty="0"/>
              <a:t> </a:t>
            </a:r>
            <a:r>
              <a:rPr lang="ru-RU" sz="1500" dirty="0" err="1"/>
              <a:t>видобувають</a:t>
            </a:r>
            <a:r>
              <a:rPr lang="ru-RU" sz="1500" dirty="0"/>
              <a:t> 15 </a:t>
            </a:r>
            <a:r>
              <a:rPr lang="ru-RU" sz="1500" dirty="0" err="1"/>
              <a:t>з</a:t>
            </a:r>
            <a:r>
              <a:rPr lang="ru-RU" sz="1500" dirty="0"/>
              <a:t> них, </a:t>
            </a:r>
            <a:r>
              <a:rPr lang="ru-RU" sz="1500" dirty="0" err="1"/>
              <a:t>включаючи</a:t>
            </a:r>
            <a:r>
              <a:rPr lang="ru-RU" sz="1500" dirty="0"/>
              <a:t> </a:t>
            </a:r>
            <a:r>
              <a:rPr lang="ru-RU" sz="1500" dirty="0" err="1"/>
              <a:t>Саудівську</a:t>
            </a:r>
            <a:r>
              <a:rPr lang="ru-RU" sz="1500" dirty="0"/>
              <a:t> </a:t>
            </a:r>
            <a:r>
              <a:rPr lang="ru-RU" sz="1500" dirty="0" err="1"/>
              <a:t>Аравію</a:t>
            </a:r>
            <a:r>
              <a:rPr lang="ru-RU" sz="1500" dirty="0"/>
              <a:t> (12,8%), США (10,4%), </a:t>
            </a:r>
            <a:r>
              <a:rPr lang="ru-RU" sz="1500" dirty="0" err="1"/>
              <a:t>Росію</a:t>
            </a:r>
            <a:r>
              <a:rPr lang="ru-RU" sz="1500" dirty="0"/>
              <a:t> (9,7%), </a:t>
            </a:r>
            <a:r>
              <a:rPr lang="ru-RU" sz="1500" dirty="0" err="1"/>
              <a:t>Іран</a:t>
            </a:r>
            <a:r>
              <a:rPr lang="ru-RU" sz="1500" dirty="0"/>
              <a:t> (5,8%), Мексику (4,8%), Китай (4,7%), </a:t>
            </a:r>
            <a:r>
              <a:rPr lang="ru-RU" sz="1500" dirty="0" err="1"/>
              <a:t>Норвегію</a:t>
            </a:r>
            <a:r>
              <a:rPr lang="ru-RU" sz="1500" dirty="0"/>
              <a:t> (4,4%), </a:t>
            </a:r>
            <a:r>
              <a:rPr lang="ru-RU" sz="1500" dirty="0" err="1"/>
              <a:t>Венесуелу</a:t>
            </a:r>
            <a:r>
              <a:rPr lang="ru-RU" sz="1500" dirty="0"/>
              <a:t> (4,3%), </a:t>
            </a:r>
            <a:r>
              <a:rPr lang="ru-RU" sz="1500" dirty="0" err="1"/>
              <a:t>Великобританію</a:t>
            </a:r>
            <a:r>
              <a:rPr lang="ru-RU" sz="1500" dirty="0"/>
              <a:t> (4,1%), </a:t>
            </a:r>
            <a:r>
              <a:rPr lang="ru-RU" sz="1500" dirty="0" err="1"/>
              <a:t>Об’єднанi</a:t>
            </a:r>
            <a:r>
              <a:rPr lang="ru-RU" sz="1500" dirty="0"/>
              <a:t> </a:t>
            </a:r>
            <a:r>
              <a:rPr lang="ru-RU" sz="1500" dirty="0" err="1"/>
              <a:t>Арабські</a:t>
            </a:r>
            <a:r>
              <a:rPr lang="ru-RU" sz="1500" dirty="0"/>
              <a:t> </a:t>
            </a:r>
            <a:r>
              <a:rPr lang="ru-RU" sz="1500" dirty="0" err="1"/>
              <a:t>Емірати</a:t>
            </a:r>
            <a:r>
              <a:rPr lang="ru-RU" sz="1500" dirty="0"/>
              <a:t> (3,4%), Кувейт (3,3%), </a:t>
            </a:r>
            <a:r>
              <a:rPr lang="ru-RU" sz="1500" dirty="0" err="1"/>
              <a:t>Нiгерiю</a:t>
            </a:r>
            <a:r>
              <a:rPr lang="ru-RU" sz="1500" dirty="0"/>
              <a:t> (3,2%), Канаду (2,8%), </a:t>
            </a:r>
            <a:r>
              <a:rPr lang="ru-RU" sz="1500" dirty="0" err="1"/>
              <a:t>Iндонезiю</a:t>
            </a:r>
            <a:r>
              <a:rPr lang="ru-RU" sz="1500" dirty="0"/>
              <a:t> (2,4%), </a:t>
            </a:r>
            <a:r>
              <a:rPr lang="ru-RU" sz="1500" dirty="0" err="1"/>
              <a:t>Ірак</a:t>
            </a:r>
            <a:r>
              <a:rPr lang="ru-RU" sz="1500" dirty="0"/>
              <a:t> (1,0%). У США в 1995 р. 88% </a:t>
            </a:r>
            <a:r>
              <a:rPr lang="ru-RU" sz="1500" dirty="0" err="1"/>
              <a:t>усього</a:t>
            </a:r>
            <a:r>
              <a:rPr lang="ru-RU" sz="1500" dirty="0"/>
              <a:t> </a:t>
            </a:r>
            <a:r>
              <a:rPr lang="ru-RU" sz="1500" dirty="0" err="1"/>
              <a:t>видобутку</a:t>
            </a:r>
            <a:r>
              <a:rPr lang="ru-RU" sz="1500" dirty="0"/>
              <a:t> </a:t>
            </a:r>
            <a:r>
              <a:rPr lang="ru-RU" sz="1500" dirty="0" err="1"/>
              <a:t>нафти</a:t>
            </a:r>
            <a:r>
              <a:rPr lang="ru-RU" sz="1500" dirty="0"/>
              <a:t> припадало на Техас (24%), Аляску (23%), </a:t>
            </a:r>
            <a:r>
              <a:rPr lang="ru-RU" sz="1500" dirty="0" err="1"/>
              <a:t>Луїзіану</a:t>
            </a:r>
            <a:r>
              <a:rPr lang="ru-RU" sz="1500" dirty="0"/>
              <a:t> (14%), </a:t>
            </a:r>
            <a:r>
              <a:rPr lang="ru-RU" sz="1500" dirty="0" err="1"/>
              <a:t>Калiфорнiю</a:t>
            </a:r>
            <a:r>
              <a:rPr lang="ru-RU" sz="1500" dirty="0"/>
              <a:t> (13%), Оклахому (4%), </a:t>
            </a:r>
            <a:r>
              <a:rPr lang="ru-RU" sz="1500" dirty="0" err="1"/>
              <a:t>Вайомінг</a:t>
            </a:r>
            <a:r>
              <a:rPr lang="ru-RU" sz="1500" dirty="0"/>
              <a:t> (3,5%), Нью-Мексико (3,0%), Канзас (2%) </a:t>
            </a:r>
            <a:r>
              <a:rPr lang="ru-RU" sz="1500" dirty="0" err="1"/>
              <a:t>i</a:t>
            </a:r>
            <a:r>
              <a:rPr lang="ru-RU" sz="1500" dirty="0"/>
              <a:t> </a:t>
            </a:r>
            <a:r>
              <a:rPr lang="ru-RU" sz="1500" dirty="0" err="1"/>
              <a:t>Пiвнiчну</a:t>
            </a:r>
            <a:r>
              <a:rPr lang="ru-RU" sz="1500" dirty="0"/>
              <a:t> Дакоту (1,4%).</a:t>
            </a:r>
          </a:p>
        </p:txBody>
      </p:sp>
      <p:pic>
        <p:nvPicPr>
          <p:cNvPr id="26627" name="Picture 3" descr="C:\Users\User\Documents\Новая папка\Нафта\уеуеук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04664"/>
            <a:ext cx="2016224" cy="1872208"/>
          </a:xfrm>
          <a:prstGeom prst="rect">
            <a:avLst/>
          </a:prstGeom>
          <a:noFill/>
        </p:spPr>
      </p:pic>
      <p:pic>
        <p:nvPicPr>
          <p:cNvPr id="26628" name="Picture 4" descr="C:\Users\User\Documents\Новая папка\Нафта\уууу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636912"/>
            <a:ext cx="2808312" cy="2160240"/>
          </a:xfrm>
          <a:prstGeom prst="rect">
            <a:avLst/>
          </a:prstGeom>
          <a:noFill/>
        </p:spPr>
      </p:pic>
      <p:pic>
        <p:nvPicPr>
          <p:cNvPr id="26629" name="Picture 5" descr="C:\Users\User\Documents\Новая папка\Нафта\фф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5085184"/>
            <a:ext cx="2088232" cy="1539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3008313" cy="1162050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</a:rPr>
              <a:t>Замінники нафти</a:t>
            </a:r>
            <a:endParaRPr lang="ru-RU" sz="3200" dirty="0">
              <a:solidFill>
                <a:srgbClr val="FFC000"/>
              </a:solidFill>
            </a:endParaRPr>
          </a:p>
        </p:txBody>
      </p:sp>
      <p:pic>
        <p:nvPicPr>
          <p:cNvPr id="27650" name="Picture 2" descr="C:\Users\User\Documents\Новая папка\Нафта\цааааа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548680"/>
            <a:ext cx="2633340" cy="1785764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1500" dirty="0" err="1"/>
              <a:t>Під</a:t>
            </a:r>
            <a:r>
              <a:rPr lang="ru-RU" sz="1500" dirty="0"/>
              <a:t> час </a:t>
            </a:r>
            <a:r>
              <a:rPr lang="ru-RU" sz="1500" dirty="0" err="1"/>
              <a:t>енергетичної</a:t>
            </a:r>
            <a:r>
              <a:rPr lang="ru-RU" sz="1500" dirty="0"/>
              <a:t> </a:t>
            </a:r>
            <a:r>
              <a:rPr lang="ru-RU" sz="1500" dirty="0" err="1"/>
              <a:t>кризи</a:t>
            </a:r>
            <a:r>
              <a:rPr lang="ru-RU" sz="1500" dirty="0"/>
              <a:t> 1970-х </a:t>
            </a:r>
            <a:r>
              <a:rPr lang="ru-RU" sz="1500" dirty="0" err="1"/>
              <a:t>років</a:t>
            </a:r>
            <a:r>
              <a:rPr lang="ru-RU" sz="1500" dirty="0"/>
              <a:t> </a:t>
            </a:r>
            <a:r>
              <a:rPr lang="ru-RU" sz="1500" dirty="0" err="1"/>
              <a:t>велися</a:t>
            </a:r>
            <a:r>
              <a:rPr lang="ru-RU" sz="1500" dirty="0"/>
              <a:t> </a:t>
            </a:r>
            <a:r>
              <a:rPr lang="ru-RU" sz="1500" dirty="0" err="1"/>
              <a:t>пошуки</a:t>
            </a:r>
            <a:r>
              <a:rPr lang="ru-RU" sz="1500" dirty="0"/>
              <a:t> </a:t>
            </a:r>
            <a:r>
              <a:rPr lang="ru-RU" sz="1500" dirty="0" err="1"/>
              <a:t>альтернативних</a:t>
            </a:r>
            <a:r>
              <a:rPr lang="ru-RU" sz="1500" dirty="0"/>
              <a:t> </a:t>
            </a:r>
            <a:r>
              <a:rPr lang="ru-RU" sz="1500" dirty="0" err="1"/>
              <a:t>джерел</a:t>
            </a:r>
            <a:r>
              <a:rPr lang="ru-RU" sz="1500" dirty="0"/>
              <a:t> </a:t>
            </a:r>
            <a:r>
              <a:rPr lang="ru-RU" sz="1500" dirty="0" err="1"/>
              <a:t>енергії</a:t>
            </a:r>
            <a:r>
              <a:rPr lang="ru-RU" sz="1500" dirty="0"/>
              <a:t>, </a:t>
            </a:r>
            <a:r>
              <a:rPr lang="ru-RU" sz="1500" dirty="0" err="1"/>
              <a:t>що</a:t>
            </a:r>
            <a:r>
              <a:rPr lang="ru-RU" sz="1500" dirty="0"/>
              <a:t> могли б </a:t>
            </a:r>
            <a:r>
              <a:rPr lang="ru-RU" sz="1500" dirty="0" err="1"/>
              <a:t>замінити</a:t>
            </a:r>
            <a:r>
              <a:rPr lang="ru-RU" sz="1500" dirty="0"/>
              <a:t> </a:t>
            </a:r>
            <a:r>
              <a:rPr lang="ru-RU" sz="1500" dirty="0" err="1"/>
              <a:t>нафту</a:t>
            </a:r>
            <a:r>
              <a:rPr lang="ru-RU" sz="1500" dirty="0"/>
              <a:t>. У </a:t>
            </a:r>
            <a:r>
              <a:rPr lang="ru-RU" sz="1500" dirty="0" err="1"/>
              <a:t>Канаді</a:t>
            </a:r>
            <a:r>
              <a:rPr lang="ru-RU" sz="1500" dirty="0"/>
              <a:t>, </a:t>
            </a:r>
            <a:r>
              <a:rPr lang="ru-RU" sz="1500" dirty="0" err="1"/>
              <a:t>наприклад</a:t>
            </a:r>
            <a:r>
              <a:rPr lang="ru-RU" sz="1500" dirty="0"/>
              <a:t>, </a:t>
            </a:r>
            <a:r>
              <a:rPr lang="ru-RU" sz="1500" dirty="0" err="1"/>
              <a:t>відкритим</a:t>
            </a:r>
            <a:r>
              <a:rPr lang="ru-RU" sz="1500" dirty="0"/>
              <a:t> способом </a:t>
            </a:r>
            <a:r>
              <a:rPr lang="ru-RU" sz="1500" dirty="0" err="1"/>
              <a:t>розроблялися</a:t>
            </a:r>
            <a:r>
              <a:rPr lang="ru-RU" sz="1500" dirty="0"/>
              <a:t> </a:t>
            </a:r>
            <a:r>
              <a:rPr lang="ru-RU" sz="1500" dirty="0" err="1"/>
              <a:t>бітумінозні</a:t>
            </a:r>
            <a:r>
              <a:rPr lang="ru-RU" sz="1500" dirty="0"/>
              <a:t> </a:t>
            </a:r>
            <a:r>
              <a:rPr lang="ru-RU" sz="1500" dirty="0" err="1"/>
              <a:t>піски</a:t>
            </a:r>
            <a:r>
              <a:rPr lang="ru-RU" sz="1500" dirty="0"/>
              <a:t> (</a:t>
            </a:r>
            <a:r>
              <a:rPr lang="ru-RU" sz="1500" dirty="0" err="1"/>
              <a:t>нафтоносні</a:t>
            </a:r>
            <a:r>
              <a:rPr lang="ru-RU" sz="1500" dirty="0"/>
              <a:t> </a:t>
            </a:r>
            <a:r>
              <a:rPr lang="ru-RU" sz="1500" dirty="0" err="1"/>
              <a:t>піски</a:t>
            </a:r>
            <a:r>
              <a:rPr lang="ru-RU" sz="1500" dirty="0"/>
              <a:t>, у </a:t>
            </a:r>
            <a:r>
              <a:rPr lang="ru-RU" sz="1500" dirty="0" err="1"/>
              <a:t>яких</a:t>
            </a:r>
            <a:r>
              <a:rPr lang="ru-RU" sz="1500" dirty="0"/>
              <a:t> </a:t>
            </a:r>
            <a:r>
              <a:rPr lang="ru-RU" sz="1500" dirty="0" err="1"/>
              <a:t>після</a:t>
            </a:r>
            <a:r>
              <a:rPr lang="ru-RU" sz="1500" dirty="0"/>
              <a:t> </a:t>
            </a:r>
            <a:r>
              <a:rPr lang="ru-RU" sz="1500" dirty="0" err="1"/>
              <a:t>зникнення</a:t>
            </a:r>
            <a:r>
              <a:rPr lang="ru-RU" sz="1500" dirty="0"/>
              <a:t> легких </a:t>
            </a:r>
            <a:r>
              <a:rPr lang="ru-RU" sz="1500" dirty="0" err="1"/>
              <a:t>фракцій</a:t>
            </a:r>
            <a:r>
              <a:rPr lang="ru-RU" sz="1500" dirty="0"/>
              <a:t> </a:t>
            </a:r>
            <a:r>
              <a:rPr lang="ru-RU" sz="1500" dirty="0" err="1"/>
              <a:t>залишаються</a:t>
            </a:r>
            <a:r>
              <a:rPr lang="ru-RU" sz="1500" dirty="0"/>
              <a:t> </a:t>
            </a:r>
            <a:r>
              <a:rPr lang="ru-RU" sz="1500" dirty="0" err="1"/>
              <a:t>важкі</a:t>
            </a:r>
            <a:r>
              <a:rPr lang="ru-RU" sz="1500" dirty="0"/>
              <a:t> </a:t>
            </a:r>
            <a:r>
              <a:rPr lang="ru-RU" sz="1500" dirty="0" err="1"/>
              <a:t>нафти</a:t>
            </a:r>
            <a:r>
              <a:rPr lang="ru-RU" sz="1500" dirty="0"/>
              <a:t>, </a:t>
            </a:r>
            <a:r>
              <a:rPr lang="ru-RU" sz="1500" dirty="0" err="1"/>
              <a:t>бітум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асфальт). У </a:t>
            </a:r>
            <a:r>
              <a:rPr lang="ru-RU" sz="1500" dirty="0" err="1"/>
              <a:t>Росії</a:t>
            </a:r>
            <a:r>
              <a:rPr lang="ru-RU" sz="1500" dirty="0"/>
              <a:t> </a:t>
            </a:r>
            <a:r>
              <a:rPr lang="ru-RU" sz="1500" dirty="0" err="1"/>
              <a:t>міститься</a:t>
            </a:r>
            <a:r>
              <a:rPr lang="ru-RU" sz="1500" dirty="0"/>
              <a:t> </a:t>
            </a:r>
            <a:r>
              <a:rPr lang="ru-RU" sz="1500" dirty="0" err="1"/>
              <a:t>аналогічне</a:t>
            </a:r>
            <a:r>
              <a:rPr lang="ru-RU" sz="1500" dirty="0"/>
              <a:t> </a:t>
            </a:r>
            <a:r>
              <a:rPr lang="ru-RU" sz="1500" dirty="0" err="1"/>
              <a:t>родовище</a:t>
            </a:r>
            <a:r>
              <a:rPr lang="ru-RU" sz="1500" dirty="0"/>
              <a:t> на </a:t>
            </a:r>
            <a:r>
              <a:rPr lang="ru-RU" sz="1500" dirty="0" err="1"/>
              <a:t>Тимані</a:t>
            </a:r>
            <a:r>
              <a:rPr lang="ru-RU" sz="1500" dirty="0"/>
              <a:t> (</a:t>
            </a:r>
            <a:r>
              <a:rPr lang="ru-RU" sz="1500" dirty="0" err="1"/>
              <a:t>Ярицьке</a:t>
            </a:r>
            <a:r>
              <a:rPr lang="ru-RU" sz="1500" dirty="0"/>
              <a:t>). У США </a:t>
            </a:r>
            <a:r>
              <a:rPr lang="ru-RU" sz="1500" dirty="0" err="1"/>
              <a:t>зосереджені</a:t>
            </a:r>
            <a:r>
              <a:rPr lang="ru-RU" sz="1500" dirty="0"/>
              <a:t> </a:t>
            </a:r>
            <a:r>
              <a:rPr lang="ru-RU" sz="1500" dirty="0" err="1"/>
              <a:t>великі</a:t>
            </a:r>
            <a:r>
              <a:rPr lang="ru-RU" sz="1500" dirty="0"/>
              <a:t> запаси горючих </a:t>
            </a:r>
            <a:r>
              <a:rPr lang="ru-RU" sz="1500" dirty="0" err="1"/>
              <a:t>сланців</a:t>
            </a:r>
            <a:r>
              <a:rPr lang="ru-RU" sz="1500" dirty="0"/>
              <a:t> (на </a:t>
            </a:r>
            <a:r>
              <a:rPr lang="ru-RU" sz="1500" dirty="0" err="1"/>
              <a:t>заході</a:t>
            </a:r>
            <a:r>
              <a:rPr lang="ru-RU" sz="1500" dirty="0"/>
              <a:t> шт. Колорадо </a:t>
            </a:r>
            <a:r>
              <a:rPr lang="ru-RU" sz="1500" dirty="0" err="1"/>
              <a:t>й</a:t>
            </a:r>
            <a:r>
              <a:rPr lang="ru-RU" sz="1500" dirty="0"/>
              <a:t> в </a:t>
            </a:r>
            <a:r>
              <a:rPr lang="ru-RU" sz="1500" dirty="0" err="1"/>
              <a:t>інших</a:t>
            </a:r>
            <a:r>
              <a:rPr lang="ru-RU" sz="1500" dirty="0"/>
              <a:t> районах). </a:t>
            </a:r>
            <a:r>
              <a:rPr lang="ru-RU" sz="1500" dirty="0" err="1"/>
              <a:t>Найбільше</a:t>
            </a:r>
            <a:r>
              <a:rPr lang="ru-RU" sz="1500" dirty="0"/>
              <a:t> </a:t>
            </a:r>
            <a:r>
              <a:rPr lang="ru-RU" sz="1500" dirty="0" err="1"/>
              <a:t>родовище</a:t>
            </a:r>
            <a:r>
              <a:rPr lang="ru-RU" sz="1500" dirty="0"/>
              <a:t> горючих </a:t>
            </a:r>
            <a:r>
              <a:rPr lang="ru-RU" sz="1500" dirty="0" err="1"/>
              <a:t>сланців</a:t>
            </a:r>
            <a:r>
              <a:rPr lang="ru-RU" sz="1500" dirty="0"/>
              <a:t> </a:t>
            </a:r>
            <a:r>
              <a:rPr lang="ru-RU" sz="1500" dirty="0" err="1"/>
              <a:t>знаходиться</a:t>
            </a:r>
            <a:r>
              <a:rPr lang="ru-RU" sz="1500" dirty="0"/>
              <a:t> в </a:t>
            </a:r>
            <a:r>
              <a:rPr lang="ru-RU" sz="1500" dirty="0" err="1" smtClean="0"/>
              <a:t>Естонії</a:t>
            </a:r>
            <a:r>
              <a:rPr lang="ru-RU" sz="1500" dirty="0" smtClean="0"/>
              <a:t>. У </a:t>
            </a:r>
            <a:r>
              <a:rPr lang="ru-RU" sz="1500" dirty="0" err="1" smtClean="0"/>
              <a:t>Росії</a:t>
            </a:r>
            <a:r>
              <a:rPr lang="ru-RU" sz="1500" dirty="0" smtClean="0"/>
              <a:t> </a:t>
            </a:r>
            <a:r>
              <a:rPr lang="ru-RU" sz="1500" dirty="0" err="1" smtClean="0"/>
              <a:t>горючі</a:t>
            </a:r>
            <a:r>
              <a:rPr lang="ru-RU" sz="1500" dirty="0" smtClean="0"/>
              <a:t> </a:t>
            </a:r>
            <a:r>
              <a:rPr lang="ru-RU" sz="1500" dirty="0" err="1" smtClean="0"/>
              <a:t>сланці</a:t>
            </a:r>
            <a:r>
              <a:rPr lang="ru-RU" sz="1500" dirty="0" smtClean="0"/>
              <a:t> </a:t>
            </a:r>
            <a:r>
              <a:rPr lang="ru-RU" sz="1500" dirty="0" err="1" smtClean="0"/>
              <a:t>зустрічаються</a:t>
            </a:r>
            <a:r>
              <a:rPr lang="ru-RU" sz="1500" dirty="0" smtClean="0"/>
              <a:t> в </a:t>
            </a:r>
            <a:r>
              <a:rPr lang="ru-RU" sz="1500" dirty="0" err="1" smtClean="0"/>
              <a:t>Ленінградській</a:t>
            </a:r>
            <a:r>
              <a:rPr lang="ru-RU" sz="1500" dirty="0" smtClean="0"/>
              <a:t>, </a:t>
            </a:r>
            <a:r>
              <a:rPr lang="ru-RU" sz="1500" dirty="0" err="1" smtClean="0"/>
              <a:t>Псковській</a:t>
            </a:r>
            <a:r>
              <a:rPr lang="ru-RU" sz="1500" dirty="0" smtClean="0"/>
              <a:t>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ru-RU" sz="1500" dirty="0" err="1" smtClean="0"/>
              <a:t>Костромській</a:t>
            </a:r>
            <a:r>
              <a:rPr lang="ru-RU" sz="1500" dirty="0" smtClean="0"/>
              <a:t> областях, </a:t>
            </a:r>
            <a:r>
              <a:rPr lang="ru-RU" sz="1500" dirty="0" err="1" smtClean="0"/>
              <a:t>Поволжі</a:t>
            </a:r>
            <a:r>
              <a:rPr lang="ru-RU" sz="1500" dirty="0" smtClean="0"/>
              <a:t>, </a:t>
            </a:r>
            <a:r>
              <a:rPr lang="ru-RU" sz="1500" dirty="0" err="1" smtClean="0"/>
              <a:t>Іркутському</a:t>
            </a:r>
            <a:r>
              <a:rPr lang="ru-RU" sz="1500" dirty="0" smtClean="0"/>
              <a:t> </a:t>
            </a:r>
            <a:r>
              <a:rPr lang="ru-RU" sz="1500" dirty="0" err="1" smtClean="0"/>
              <a:t>вугленосному</a:t>
            </a:r>
            <a:r>
              <a:rPr lang="ru-RU" sz="1500" dirty="0" smtClean="0"/>
              <a:t> </a:t>
            </a:r>
            <a:r>
              <a:rPr lang="ru-RU" sz="1500" dirty="0" err="1" smtClean="0"/>
              <a:t>басейні</a:t>
            </a:r>
            <a:r>
              <a:rPr lang="ru-RU" sz="1500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27651" name="Picture 3" descr="C:\Users\User\Documents\Новая папка\Нафта\дддд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924944"/>
            <a:ext cx="3456384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dirty="0" smtClean="0">
                <a:solidFill>
                  <a:srgbClr val="92D050"/>
                </a:solidFill>
              </a:rPr>
              <a:t>             Значення</a:t>
            </a:r>
            <a:endParaRPr lang="ru-RU" sz="4000" dirty="0">
              <a:solidFill>
                <a:srgbClr val="92D050"/>
              </a:solidFill>
            </a:endParaRPr>
          </a:p>
        </p:txBody>
      </p:sp>
      <p:pic>
        <p:nvPicPr>
          <p:cNvPr id="28674" name="Picture 2" descr="C:\Users\User\Documents\Новая папка\Нафта\ззззззз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844824"/>
            <a:ext cx="3960440" cy="3280208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84784"/>
            <a:ext cx="3008313" cy="4824536"/>
          </a:xfrm>
        </p:spPr>
        <p:txBody>
          <a:bodyPr>
            <a:noAutofit/>
          </a:bodyPr>
          <a:lstStyle/>
          <a:p>
            <a:r>
              <a:rPr lang="ru-RU" sz="1600" dirty="0" smtClean="0"/>
              <a:t>При </a:t>
            </a:r>
            <a:r>
              <a:rPr lang="ru-RU" sz="1600" dirty="0" err="1" smtClean="0"/>
              <a:t>переробці</a:t>
            </a:r>
            <a:r>
              <a:rPr lang="ru-RU" sz="1600" dirty="0" smtClean="0"/>
              <a:t> </a:t>
            </a:r>
            <a:r>
              <a:rPr lang="ru-RU" sz="1600" dirty="0" err="1" smtClean="0"/>
              <a:t>нафти</a:t>
            </a:r>
            <a:r>
              <a:rPr lang="ru-RU" sz="1600" dirty="0" smtClean="0"/>
              <a:t> </a:t>
            </a:r>
            <a:r>
              <a:rPr lang="ru-RU" sz="1600" dirty="0" err="1" smtClean="0"/>
              <a:t>основна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маса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процесів</a:t>
            </a:r>
            <a:r>
              <a:rPr lang="ru-RU" sz="1600" dirty="0" smtClean="0"/>
              <a:t> </a:t>
            </a:r>
            <a:r>
              <a:rPr lang="ru-RU" sz="1600" dirty="0" err="1" smtClean="0"/>
              <a:t>супроводжується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хімічними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реакціями</a:t>
            </a:r>
            <a:r>
              <a:rPr lang="ru-RU" sz="1600" dirty="0" smtClean="0"/>
              <a:t>, </a:t>
            </a:r>
            <a:r>
              <a:rPr lang="ru-RU" sz="1600" dirty="0" err="1" smtClean="0"/>
              <a:t>розчиненням</a:t>
            </a:r>
            <a:r>
              <a:rPr lang="ru-RU" sz="1600" dirty="0" smtClean="0"/>
              <a:t>, </a:t>
            </a:r>
            <a:r>
              <a:rPr lang="ru-RU" sz="1600" dirty="0" err="1" smtClean="0"/>
              <a:t>адсорбцією</a:t>
            </a:r>
            <a:r>
              <a:rPr lang="ru-RU" sz="1600" dirty="0" smtClean="0"/>
              <a:t>, </a:t>
            </a:r>
            <a:r>
              <a:rPr lang="ru-RU" sz="1600" dirty="0" err="1" smtClean="0"/>
              <a:t>абсорбцією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змочуванням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поверхонь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реакторів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протікають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поглинанням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виділенням</a:t>
            </a:r>
            <a:r>
              <a:rPr lang="ru-RU" sz="1600" dirty="0" smtClean="0"/>
              <a:t> тепла. </a:t>
            </a:r>
            <a:r>
              <a:rPr lang="ru-RU" sz="1600" dirty="0" err="1" smtClean="0"/>
              <a:t>Тепловий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ефект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процесу</a:t>
            </a:r>
            <a:r>
              <a:rPr lang="ru-RU" sz="1600" dirty="0" smtClean="0"/>
              <a:t> в </a:t>
            </a:r>
            <a:r>
              <a:rPr lang="ru-RU" sz="1600" dirty="0" err="1" smtClean="0"/>
              <a:t>цілому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теплот</a:t>
            </a:r>
            <a:r>
              <a:rPr lang="ru-RU" sz="1600" dirty="0" smtClean="0"/>
              <a:t>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</a:t>
            </a:r>
            <a:r>
              <a:rPr lang="ru-RU" sz="1600" dirty="0" err="1" smtClean="0"/>
              <a:t>етапів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Розчинення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вуглеводневих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газів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нафтової</a:t>
            </a:r>
            <a:r>
              <a:rPr lang="ru-RU" sz="1600" dirty="0" smtClean="0"/>
              <a:t> пари у </a:t>
            </a:r>
            <a:r>
              <a:rPr lang="ru-RU" sz="1600" dirty="0" err="1" smtClean="0"/>
              <a:t>рідких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нафтопродуктах</a:t>
            </a:r>
            <a:r>
              <a:rPr lang="ru-RU" sz="1600" dirty="0" smtClean="0"/>
              <a:t> </a:t>
            </a:r>
            <a:r>
              <a:rPr lang="ru-RU" sz="1600" dirty="0" err="1" smtClean="0"/>
              <a:t>супроводжується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виділенням</a:t>
            </a:r>
            <a:r>
              <a:rPr lang="ru-RU" sz="1600" dirty="0" smtClean="0"/>
              <a:t> тепла, яке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</a:t>
            </a:r>
            <a:r>
              <a:rPr lang="ru-RU" sz="1600" dirty="0" err="1" smtClean="0"/>
              <a:t>теплоті</a:t>
            </a:r>
            <a:r>
              <a:rPr lang="ru-RU" sz="1600" dirty="0" smtClean="0"/>
              <a:t> </a:t>
            </a:r>
            <a:r>
              <a:rPr lang="ru-RU" sz="1600" dirty="0" err="1" smtClean="0"/>
              <a:t>їхньої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конденсації</a:t>
            </a:r>
            <a:r>
              <a:rPr lang="ru-RU" sz="1600" dirty="0" smtClean="0"/>
              <a:t>. </a:t>
            </a:r>
            <a:r>
              <a:rPr lang="ru-RU" sz="1600" dirty="0" err="1" smtClean="0"/>
              <a:t>Розчинення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твердих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вуглеводнів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рідких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нафтопродуктах</a:t>
            </a:r>
            <a:r>
              <a:rPr lang="ru-RU" sz="1600" dirty="0" smtClean="0"/>
              <a:t> </a:t>
            </a:r>
            <a:r>
              <a:rPr lang="ru-RU" sz="1600" dirty="0" err="1" smtClean="0"/>
              <a:t>звичайно</a:t>
            </a:r>
            <a:r>
              <a:rPr lang="ru-RU" sz="1600" dirty="0" smtClean="0"/>
              <a:t> </a:t>
            </a:r>
            <a:r>
              <a:rPr lang="ru-RU" sz="1600" dirty="0" err="1" smtClean="0"/>
              <a:t>супроводжується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поглинанням</a:t>
            </a:r>
            <a:r>
              <a:rPr lang="ru-RU" sz="1600" dirty="0" smtClean="0"/>
              <a:t> тепла.</a:t>
            </a:r>
          </a:p>
          <a:p>
            <a:endParaRPr lang="ru-RU" sz="1600" dirty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Електричні властивості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22" name="Picture 2" descr="C:\Users\User\Documents\Новая папка\Нафта\Boryslaw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556792"/>
            <a:ext cx="4536504" cy="2736304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err="1"/>
              <a:t>Безводні</a:t>
            </a:r>
            <a:r>
              <a:rPr lang="ru-RU" dirty="0"/>
              <a:t> </a:t>
            </a:r>
            <a:r>
              <a:rPr lang="ru-RU" dirty="0" err="1"/>
              <a:t>нафти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нафтопродукти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діелектриками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них </a:t>
            </a:r>
            <a:r>
              <a:rPr lang="ru-RU" dirty="0" err="1"/>
              <a:t>застосовуються</a:t>
            </a:r>
            <a:r>
              <a:rPr lang="ru-RU" dirty="0"/>
              <a:t> як </a:t>
            </a:r>
            <a:r>
              <a:rPr lang="ru-RU" dirty="0" err="1"/>
              <a:t>електроізоляційний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(</a:t>
            </a:r>
            <a:r>
              <a:rPr lang="ru-RU" dirty="0" err="1"/>
              <a:t>парафін</a:t>
            </a:r>
            <a:r>
              <a:rPr lang="ru-RU" dirty="0"/>
              <a:t>)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ізолююче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(</a:t>
            </a:r>
            <a:r>
              <a:rPr lang="ru-RU" dirty="0" err="1"/>
              <a:t>трансформаторна</a:t>
            </a:r>
            <a:r>
              <a:rPr lang="ru-RU" dirty="0"/>
              <a:t> </a:t>
            </a:r>
            <a:r>
              <a:rPr lang="ru-RU" dirty="0" err="1"/>
              <a:t>олія</a:t>
            </a:r>
            <a:r>
              <a:rPr lang="ru-RU" dirty="0"/>
              <a:t>) у трансформаторах, </a:t>
            </a:r>
            <a:r>
              <a:rPr lang="ru-RU" dirty="0" err="1"/>
              <a:t>масляних</a:t>
            </a:r>
            <a:r>
              <a:rPr lang="ru-RU" dirty="0"/>
              <a:t> реостатах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вимикачах</a:t>
            </a:r>
            <a:r>
              <a:rPr lang="ru-RU" dirty="0"/>
              <a:t>. </a:t>
            </a:r>
            <a:r>
              <a:rPr lang="ru-RU" dirty="0" err="1"/>
              <a:t>Діелектрична</a:t>
            </a:r>
            <a:r>
              <a:rPr lang="ru-RU" dirty="0"/>
              <a:t> </a:t>
            </a:r>
            <a:r>
              <a:rPr lang="ru-RU" dirty="0" err="1"/>
              <a:t>проникність</a:t>
            </a:r>
            <a:r>
              <a:rPr lang="ru-RU" dirty="0"/>
              <a:t> </a:t>
            </a:r>
            <a:r>
              <a:rPr lang="ru-RU" dirty="0" err="1"/>
              <a:t>нафт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нафтопродуктів</a:t>
            </a:r>
            <a:r>
              <a:rPr lang="ru-RU" dirty="0"/>
              <a:t> у </a:t>
            </a:r>
            <a:r>
              <a:rPr lang="ru-RU" dirty="0" err="1"/>
              <a:t>порівнянні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діелектриками</a:t>
            </a:r>
            <a:r>
              <a:rPr lang="ru-RU" dirty="0"/>
              <a:t> невелика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діелектрична</a:t>
            </a:r>
            <a:r>
              <a:rPr lang="ru-RU" dirty="0"/>
              <a:t> </a:t>
            </a:r>
            <a:r>
              <a:rPr lang="ru-RU" dirty="0" err="1"/>
              <a:t>постійна</a:t>
            </a:r>
            <a:r>
              <a:rPr lang="ru-RU" dirty="0"/>
              <a:t> </a:t>
            </a:r>
            <a:r>
              <a:rPr lang="ru-RU" dirty="0" err="1"/>
              <a:t>коливається</a:t>
            </a:r>
            <a:r>
              <a:rPr lang="ru-RU" dirty="0"/>
              <a:t> в межах 1,86-2,5.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діелектричних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олій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групового</a:t>
            </a:r>
            <a:r>
              <a:rPr lang="ru-RU" dirty="0"/>
              <a:t> складу показало,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стійкими</a:t>
            </a:r>
            <a:r>
              <a:rPr lang="ru-RU" dirty="0"/>
              <a:t> </a:t>
            </a:r>
            <a:r>
              <a:rPr lang="ru-RU" dirty="0" err="1"/>
              <a:t>електричними</a:t>
            </a:r>
            <a:r>
              <a:rPr lang="ru-RU" dirty="0"/>
              <a:t> параметрами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олії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ароматичних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, </a:t>
            </a:r>
            <a:r>
              <a:rPr lang="ru-RU" dirty="0" err="1"/>
              <a:t>асфальто-смолистих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твердих</a:t>
            </a:r>
            <a:r>
              <a:rPr lang="ru-RU" dirty="0"/>
              <a:t> </a:t>
            </a:r>
            <a:r>
              <a:rPr lang="ru-RU" dirty="0" err="1"/>
              <a:t>парафінів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rgbClr val="7030A0"/>
                </a:solidFill>
              </a:rPr>
              <a:t>Висновок</a:t>
            </a:r>
            <a:br>
              <a:rPr lang="uk-UA" sz="3200" dirty="0" smtClean="0">
                <a:solidFill>
                  <a:srgbClr val="7030A0"/>
                </a:solidFill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  <p:pic>
        <p:nvPicPr>
          <p:cNvPr id="32770" name="Picture 2" descr="C:\Users\User\Documents\Новая папка\Нафта\ааа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764704"/>
            <a:ext cx="2808311" cy="3312368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err="1"/>
              <a:t>Нафта</a:t>
            </a:r>
            <a:r>
              <a:rPr lang="ru-RU" dirty="0"/>
              <a:t> — </a:t>
            </a:r>
            <a:r>
              <a:rPr lang="ru-RU" dirty="0" err="1"/>
              <a:t>найважливіше</a:t>
            </a:r>
            <a:r>
              <a:rPr lang="ru-RU" dirty="0"/>
              <a:t> </a:t>
            </a:r>
            <a:r>
              <a:rPr lang="ru-RU" dirty="0" err="1"/>
              <a:t>джерело</a:t>
            </a:r>
            <a:r>
              <a:rPr lang="ru-RU" dirty="0"/>
              <a:t> </a:t>
            </a:r>
            <a:r>
              <a:rPr lang="ru-RU" dirty="0" err="1"/>
              <a:t>рідкого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, </a:t>
            </a:r>
            <a:r>
              <a:rPr lang="ru-RU" dirty="0" err="1"/>
              <a:t>мастил</a:t>
            </a:r>
            <a:r>
              <a:rPr lang="ru-RU" dirty="0"/>
              <a:t>, </a:t>
            </a:r>
            <a:r>
              <a:rPr lang="ru-RU" dirty="0" err="1"/>
              <a:t>сировина</a:t>
            </a:r>
            <a:r>
              <a:rPr lang="ru-RU" dirty="0"/>
              <a:t> для </a:t>
            </a:r>
            <a:r>
              <a:rPr lang="ru-RU" dirty="0" err="1"/>
              <a:t>синтетичних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Нафта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провідне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світовому</a:t>
            </a:r>
            <a:r>
              <a:rPr lang="ru-RU" dirty="0"/>
              <a:t> </a:t>
            </a:r>
            <a:r>
              <a:rPr lang="ru-RU" dirty="0" err="1"/>
              <a:t>паливно-енергетичному</a:t>
            </a:r>
            <a:r>
              <a:rPr lang="ru-RU" dirty="0"/>
              <a:t> </a:t>
            </a:r>
            <a:r>
              <a:rPr lang="ru-RU" dirty="0" err="1"/>
              <a:t>господарстві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в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споживанні</a:t>
            </a:r>
            <a:r>
              <a:rPr lang="ru-RU" dirty="0"/>
              <a:t> </a:t>
            </a:r>
            <a:r>
              <a:rPr lang="ru-RU" dirty="0" err="1"/>
              <a:t>енергоресурсів</a:t>
            </a:r>
            <a:r>
              <a:rPr lang="ru-RU" dirty="0"/>
              <a:t> </a:t>
            </a:r>
            <a:r>
              <a:rPr lang="ru-RU" dirty="0" err="1"/>
              <a:t>безперервно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: 3 % в 1900 р., 5 % перед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світовою</a:t>
            </a:r>
            <a:r>
              <a:rPr lang="ru-RU" dirty="0"/>
              <a:t> </a:t>
            </a:r>
            <a:r>
              <a:rPr lang="ru-RU" dirty="0" err="1"/>
              <a:t>війною</a:t>
            </a:r>
            <a:r>
              <a:rPr lang="ru-RU" dirty="0"/>
              <a:t> 1914—1918 </a:t>
            </a:r>
            <a:r>
              <a:rPr lang="ru-RU" dirty="0" err="1"/>
              <a:t>рр</a:t>
            </a:r>
            <a:r>
              <a:rPr lang="ru-RU" dirty="0"/>
              <a:t>., 17,5 % </a:t>
            </a:r>
            <a:r>
              <a:rPr lang="ru-RU" dirty="0" err="1"/>
              <a:t>напередодні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1939—1945 </a:t>
            </a:r>
            <a:r>
              <a:rPr lang="ru-RU" dirty="0" err="1"/>
              <a:t>рр</a:t>
            </a:r>
            <a:r>
              <a:rPr lang="ru-RU" dirty="0"/>
              <a:t>., 24 % у 1950 р., 41,5 % у 1972 р., 48 % в 2004 р. У </a:t>
            </a:r>
            <a:r>
              <a:rPr lang="ru-RU" dirty="0" err="1"/>
              <a:t>перспективі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буде </a:t>
            </a:r>
            <a:r>
              <a:rPr lang="ru-RU" dirty="0" err="1"/>
              <a:t>меншати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атомної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видобутку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32771" name="Picture 3" descr="C:\Users\User\Documents\Новая папка\Нафта\ааааа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437112"/>
            <a:ext cx="2376264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3384376" cy="116205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> </a:t>
            </a:r>
            <a:r>
              <a:rPr lang="uk-UA" sz="3600" dirty="0" smtClean="0">
                <a:solidFill>
                  <a:srgbClr val="92D050"/>
                </a:solidFill>
              </a:rPr>
              <a:t>Фізичні властивості</a:t>
            </a:r>
            <a:endParaRPr lang="ru-RU" sz="3600" dirty="0">
              <a:solidFill>
                <a:srgbClr val="92D050"/>
              </a:solidFill>
            </a:endParaRPr>
          </a:p>
        </p:txBody>
      </p:sp>
      <p:pic>
        <p:nvPicPr>
          <p:cNvPr id="1026" name="Picture 2" descr="C:\Users\User\Documents\Новая папка\Нафта\250px-Octane_molecule_3D_model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692696"/>
            <a:ext cx="2880320" cy="1296144"/>
          </a:xfrm>
          <a:prstGeom prst="rect">
            <a:avLst/>
          </a:prstGeom>
          <a:noFill/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34680" cy="46910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 </a:t>
            </a:r>
          </a:p>
          <a:p>
            <a:r>
              <a:rPr lang="ru-RU" sz="1900" dirty="0" err="1" smtClean="0"/>
              <a:t>На́фта</a:t>
            </a:r>
            <a:r>
              <a:rPr lang="ru-RU" sz="1900" dirty="0" smtClean="0"/>
              <a:t>(</a:t>
            </a:r>
            <a:r>
              <a:rPr lang="ru-RU" sz="1900" dirty="0" err="1" smtClean="0"/>
              <a:t>від</a:t>
            </a:r>
            <a:r>
              <a:rPr lang="ru-RU" sz="1900" dirty="0" smtClean="0"/>
              <a:t> </a:t>
            </a:r>
            <a:r>
              <a:rPr lang="ru-RU" sz="1900" dirty="0" err="1"/>
              <a:t>грец</a:t>
            </a:r>
            <a:r>
              <a:rPr lang="ru-RU" sz="1900" dirty="0"/>
              <a:t>. </a:t>
            </a:r>
            <a:r>
              <a:rPr lang="ru-RU" sz="1900" dirty="0" err="1" smtClean="0"/>
              <a:t>ναφθα— </a:t>
            </a:r>
            <a:r>
              <a:rPr lang="ru-RU" sz="1900" dirty="0"/>
              <a:t>горюча </a:t>
            </a:r>
            <a:r>
              <a:rPr lang="ru-RU" sz="1900" dirty="0" err="1"/>
              <a:t>корисна</a:t>
            </a:r>
            <a:r>
              <a:rPr lang="ru-RU" sz="1900" dirty="0"/>
              <a:t> </a:t>
            </a:r>
            <a:r>
              <a:rPr lang="ru-RU" sz="1900" dirty="0" err="1"/>
              <a:t>копалина</a:t>
            </a:r>
            <a:r>
              <a:rPr lang="ru-RU" sz="1900" dirty="0"/>
              <a:t>, складна </a:t>
            </a:r>
            <a:r>
              <a:rPr lang="ru-RU" sz="1900" dirty="0" err="1"/>
              <a:t>суміш</a:t>
            </a:r>
            <a:r>
              <a:rPr lang="ru-RU" sz="1900" dirty="0"/>
              <a:t> </a:t>
            </a:r>
            <a:r>
              <a:rPr lang="ru-RU" sz="1900" dirty="0" err="1"/>
              <a:t>вуглеводнів</a:t>
            </a:r>
            <a:r>
              <a:rPr lang="ru-RU" sz="1900" dirty="0"/>
              <a:t> </a:t>
            </a:r>
            <a:r>
              <a:rPr lang="ru-RU" sz="1900" dirty="0" err="1"/>
              <a:t>різних</a:t>
            </a:r>
            <a:r>
              <a:rPr lang="ru-RU" sz="1900" dirty="0"/>
              <a:t> </a:t>
            </a:r>
            <a:r>
              <a:rPr lang="ru-RU" sz="1900" dirty="0" err="1"/>
              <a:t>класів</a:t>
            </a:r>
            <a:r>
              <a:rPr lang="ru-RU" sz="1900" dirty="0"/>
              <a:t> </a:t>
            </a:r>
            <a:r>
              <a:rPr lang="ru-RU" sz="1900" dirty="0" err="1"/>
              <a:t>з</a:t>
            </a:r>
            <a:r>
              <a:rPr lang="ru-RU" sz="1900" dirty="0"/>
              <a:t> невеликою </a:t>
            </a:r>
            <a:r>
              <a:rPr lang="ru-RU" sz="1900" dirty="0" err="1"/>
              <a:t>кількістю</a:t>
            </a:r>
            <a:r>
              <a:rPr lang="ru-RU" sz="1900" dirty="0"/>
              <a:t> </a:t>
            </a:r>
            <a:r>
              <a:rPr lang="ru-RU" sz="1900" dirty="0" err="1"/>
              <a:t>органічних</a:t>
            </a:r>
            <a:r>
              <a:rPr lang="ru-RU" sz="1900" dirty="0"/>
              <a:t> </a:t>
            </a:r>
            <a:r>
              <a:rPr lang="ru-RU" sz="1900" dirty="0" err="1"/>
              <a:t>кисневих</a:t>
            </a:r>
            <a:r>
              <a:rPr lang="ru-RU" sz="1900" dirty="0"/>
              <a:t>, </a:t>
            </a:r>
            <a:r>
              <a:rPr lang="ru-RU" sz="1900" dirty="0" err="1"/>
              <a:t>сірчистих</a:t>
            </a:r>
            <a:r>
              <a:rPr lang="ru-RU" sz="1900" dirty="0"/>
              <a:t> </a:t>
            </a:r>
            <a:r>
              <a:rPr lang="ru-RU" sz="1900" dirty="0" err="1"/>
              <a:t>і</a:t>
            </a:r>
            <a:r>
              <a:rPr lang="ru-RU" sz="1900" dirty="0"/>
              <a:t> </a:t>
            </a:r>
            <a:r>
              <a:rPr lang="ru-RU" sz="1900" dirty="0" err="1" smtClean="0"/>
              <a:t>азотних</a:t>
            </a:r>
            <a:r>
              <a:rPr lang="ru-RU" sz="1900" dirty="0"/>
              <a:t> </a:t>
            </a:r>
            <a:r>
              <a:rPr lang="ru-RU" sz="1900" dirty="0" err="1"/>
              <a:t>сполук</a:t>
            </a:r>
            <a:r>
              <a:rPr lang="ru-RU" sz="1900" dirty="0"/>
              <a:t>, </a:t>
            </a:r>
            <a:r>
              <a:rPr lang="ru-RU" sz="1900" dirty="0" err="1"/>
              <a:t>що</a:t>
            </a:r>
            <a:r>
              <a:rPr lang="ru-RU" sz="1900" dirty="0"/>
              <a:t> </a:t>
            </a:r>
            <a:r>
              <a:rPr lang="ru-RU" sz="1900" dirty="0" err="1"/>
              <a:t>являє</a:t>
            </a:r>
            <a:r>
              <a:rPr lang="ru-RU" sz="1900" dirty="0"/>
              <a:t> собою </a:t>
            </a:r>
            <a:r>
              <a:rPr lang="ru-RU" sz="1900" dirty="0" err="1"/>
              <a:t>густу</a:t>
            </a:r>
            <a:r>
              <a:rPr lang="ru-RU" sz="1900" dirty="0"/>
              <a:t> </a:t>
            </a:r>
            <a:r>
              <a:rPr lang="ru-RU" sz="1900" dirty="0" err="1"/>
              <a:t>маслянисту</a:t>
            </a:r>
            <a:r>
              <a:rPr lang="ru-RU" sz="1900" dirty="0"/>
              <a:t> </a:t>
            </a:r>
            <a:r>
              <a:rPr lang="ru-RU" sz="1900" dirty="0" err="1"/>
              <a:t>рідину</a:t>
            </a:r>
            <a:r>
              <a:rPr lang="ru-RU" sz="1900" dirty="0"/>
              <a:t>, </a:t>
            </a:r>
            <a:r>
              <a:rPr lang="ru-RU" sz="1900" dirty="0" err="1"/>
              <a:t>від</a:t>
            </a:r>
            <a:r>
              <a:rPr lang="ru-RU" sz="1900" dirty="0"/>
              <a:t> темно-бурого до </a:t>
            </a:r>
            <a:r>
              <a:rPr lang="ru-RU" sz="1900" dirty="0" err="1"/>
              <a:t>чорного</a:t>
            </a:r>
            <a:r>
              <a:rPr lang="ru-RU" sz="1900" dirty="0"/>
              <a:t> </a:t>
            </a:r>
            <a:r>
              <a:rPr lang="ru-RU" sz="1900" dirty="0" err="1"/>
              <a:t>кольору</a:t>
            </a:r>
            <a:r>
              <a:rPr lang="ru-RU" sz="1900" dirty="0"/>
              <a:t>. </a:t>
            </a:r>
            <a:r>
              <a:rPr lang="ru-RU" sz="1900" dirty="0" err="1"/>
              <a:t>Нафта</a:t>
            </a:r>
            <a:r>
              <a:rPr lang="ru-RU" sz="1900" dirty="0"/>
              <a:t> </a:t>
            </a:r>
            <a:r>
              <a:rPr lang="ru-RU" sz="1900" dirty="0" err="1"/>
              <a:t>має</a:t>
            </a:r>
            <a:r>
              <a:rPr lang="ru-RU" sz="1900" dirty="0"/>
              <a:t> </a:t>
            </a:r>
            <a:r>
              <a:rPr lang="ru-RU" sz="1900" dirty="0" err="1"/>
              <a:t>характерний</a:t>
            </a:r>
            <a:r>
              <a:rPr lang="ru-RU" sz="1900" dirty="0"/>
              <a:t> запах, </a:t>
            </a:r>
            <a:r>
              <a:rPr lang="ru-RU" sz="1900" dirty="0" err="1"/>
              <a:t>легша</a:t>
            </a:r>
            <a:r>
              <a:rPr lang="ru-RU" sz="1900" dirty="0"/>
              <a:t> за воду, у </a:t>
            </a:r>
            <a:r>
              <a:rPr lang="ru-RU" sz="1900" dirty="0" err="1"/>
              <a:t>воді</a:t>
            </a:r>
            <a:r>
              <a:rPr lang="ru-RU" sz="1900" dirty="0"/>
              <a:t> </a:t>
            </a:r>
            <a:r>
              <a:rPr lang="ru-RU" sz="1900" dirty="0" err="1"/>
              <a:t>нерозчинна</a:t>
            </a:r>
            <a:r>
              <a:rPr lang="ru-RU" sz="1900" dirty="0" smtClean="0"/>
              <a:t>.</a:t>
            </a:r>
            <a:endParaRPr lang="ru-RU" sz="1900" dirty="0"/>
          </a:p>
          <a:p>
            <a:r>
              <a:rPr lang="ru-RU" sz="1900" dirty="0" err="1"/>
              <a:t>Елементарний</a:t>
            </a:r>
            <a:r>
              <a:rPr lang="ru-RU" sz="1900" dirty="0"/>
              <a:t> склад, %: </a:t>
            </a:r>
            <a:r>
              <a:rPr lang="ru-RU" sz="1900" dirty="0" err="1"/>
              <a:t>вуглець</a:t>
            </a:r>
            <a:r>
              <a:rPr lang="ru-RU" sz="1900" dirty="0"/>
              <a:t> 80-88, </a:t>
            </a:r>
            <a:r>
              <a:rPr lang="ru-RU" sz="1900" dirty="0" err="1"/>
              <a:t>водень</a:t>
            </a:r>
            <a:r>
              <a:rPr lang="ru-RU" sz="1900" dirty="0"/>
              <a:t> 11-14.5, </a:t>
            </a:r>
            <a:r>
              <a:rPr lang="ru-RU" sz="1900" dirty="0" err="1"/>
              <a:t>сірка</a:t>
            </a:r>
            <a:r>
              <a:rPr lang="ru-RU" sz="1900" dirty="0"/>
              <a:t> 0.01-5, </a:t>
            </a:r>
            <a:r>
              <a:rPr lang="ru-RU" sz="1900" dirty="0" err="1"/>
              <a:t>кисень</a:t>
            </a:r>
            <a:r>
              <a:rPr lang="ru-RU" sz="1900" dirty="0"/>
              <a:t> 0.05-0.7, азот 0.01-0.6</a:t>
            </a:r>
            <a:r>
              <a:rPr lang="ru-RU" sz="1900" dirty="0" smtClean="0"/>
              <a:t>.</a:t>
            </a:r>
            <a:endParaRPr lang="ru-RU" sz="1900" dirty="0"/>
          </a:p>
          <a:p>
            <a:r>
              <a:rPr lang="ru-RU" sz="1900" dirty="0" err="1"/>
              <a:t>Густина</a:t>
            </a:r>
            <a:r>
              <a:rPr lang="ru-RU" sz="1900" dirty="0"/>
              <a:t> — 760—990 </a:t>
            </a:r>
            <a:r>
              <a:rPr lang="ru-RU" sz="1900" dirty="0" smtClean="0"/>
              <a:t>кг/м3</a:t>
            </a:r>
            <a:endParaRPr lang="ru-RU" sz="1900" dirty="0"/>
          </a:p>
          <a:p>
            <a:r>
              <a:rPr lang="ru-RU" sz="1900" dirty="0"/>
              <a:t>Теплота </a:t>
            </a:r>
            <a:r>
              <a:rPr lang="ru-RU" sz="1900" dirty="0" err="1"/>
              <a:t>згоряння</a:t>
            </a:r>
            <a:r>
              <a:rPr lang="ru-RU" sz="1900" dirty="0"/>
              <a:t> — 43.7-46.2 МДж/кг.</a:t>
            </a:r>
          </a:p>
          <a:p>
            <a:endParaRPr lang="ru-RU" sz="1800" dirty="0"/>
          </a:p>
        </p:txBody>
      </p:sp>
      <p:pic>
        <p:nvPicPr>
          <p:cNvPr id="1027" name="Picture 3" descr="C:\Users\User\Documents\Новая папка\Нафта\вкук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348880"/>
            <a:ext cx="2088232" cy="1728192"/>
          </a:xfrm>
          <a:prstGeom prst="rect">
            <a:avLst/>
          </a:prstGeom>
          <a:noFill/>
        </p:spPr>
      </p:pic>
      <p:pic>
        <p:nvPicPr>
          <p:cNvPr id="1028" name="Picture 4" descr="C:\Users\User\Documents\Новая папка\Нафта\рррррп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4581128"/>
            <a:ext cx="2088232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260648"/>
            <a:ext cx="3008313" cy="1162050"/>
          </a:xfrm>
        </p:spPr>
        <p:txBody>
          <a:bodyPr>
            <a:noAutofit/>
          </a:bodyPr>
          <a:lstStyle/>
          <a:p>
            <a:r>
              <a:rPr lang="uk-UA" sz="2600" dirty="0" smtClean="0">
                <a:solidFill>
                  <a:srgbClr val="00B050"/>
                </a:solidFill>
              </a:rPr>
              <a:t>Використання нафти у давні часи</a:t>
            </a:r>
            <a:br>
              <a:rPr lang="uk-UA" sz="2600" dirty="0" smtClean="0">
                <a:solidFill>
                  <a:srgbClr val="00B050"/>
                </a:solidFill>
              </a:rPr>
            </a:br>
            <a:endParaRPr lang="ru-RU" sz="2600" dirty="0">
              <a:solidFill>
                <a:srgbClr val="00B050"/>
              </a:solidFill>
            </a:endParaRPr>
          </a:p>
        </p:txBody>
      </p:sp>
      <p:pic>
        <p:nvPicPr>
          <p:cNvPr id="3073" name="Picture 1" descr="C:\Users\User\Documents\Новая папка\Нафта\орьрь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60648"/>
            <a:ext cx="4680520" cy="2987339"/>
          </a:xfrm>
          <a:prstGeom prst="rect">
            <a:avLst/>
          </a:prstGeom>
          <a:noFill/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1800" dirty="0" err="1"/>
              <a:t>Нафту</a:t>
            </a:r>
            <a:r>
              <a:rPr lang="ru-RU" sz="1800" dirty="0"/>
              <a:t> почали </a:t>
            </a:r>
            <a:r>
              <a:rPr lang="ru-RU" sz="1800" dirty="0" err="1"/>
              <a:t>добувати</a:t>
            </a:r>
            <a:r>
              <a:rPr lang="ru-RU" sz="1800" dirty="0"/>
              <a:t> на </a:t>
            </a:r>
            <a:r>
              <a:rPr lang="ru-RU" sz="1800" dirty="0" err="1"/>
              <a:t>березі</a:t>
            </a:r>
            <a:r>
              <a:rPr lang="ru-RU" sz="1800" dirty="0"/>
              <a:t> </a:t>
            </a:r>
            <a:r>
              <a:rPr lang="ru-RU" sz="1800" dirty="0" err="1"/>
              <a:t>Євфрату</a:t>
            </a:r>
            <a:r>
              <a:rPr lang="ru-RU" sz="1800" dirty="0"/>
              <a:t> за 6-4 тис. </a:t>
            </a:r>
            <a:r>
              <a:rPr lang="ru-RU" sz="1800" dirty="0" err="1"/>
              <a:t>років</a:t>
            </a:r>
            <a:r>
              <a:rPr lang="ru-RU" sz="1800" dirty="0"/>
              <a:t> до </a:t>
            </a:r>
            <a:r>
              <a:rPr lang="ru-RU" sz="1800" dirty="0" err="1"/>
              <a:t>нашої</a:t>
            </a:r>
            <a:r>
              <a:rPr lang="ru-RU" sz="1800" dirty="0"/>
              <a:t> </a:t>
            </a:r>
            <a:r>
              <a:rPr lang="ru-RU" sz="1800" dirty="0" err="1"/>
              <a:t>ери</a:t>
            </a:r>
            <a:r>
              <a:rPr lang="ru-RU" sz="1800" dirty="0"/>
              <a:t>. </a:t>
            </a:r>
            <a:r>
              <a:rPr lang="ru-RU" sz="1800" dirty="0" err="1"/>
              <a:t>Застосовувалася</a:t>
            </a:r>
            <a:r>
              <a:rPr lang="ru-RU" sz="1800" dirty="0"/>
              <a:t> вона </a:t>
            </a:r>
            <a:r>
              <a:rPr lang="ru-RU" sz="1800" dirty="0" err="1"/>
              <a:t>і</a:t>
            </a:r>
            <a:r>
              <a:rPr lang="ru-RU" sz="1800" dirty="0"/>
              <a:t> як </a:t>
            </a:r>
            <a:r>
              <a:rPr lang="ru-RU" sz="1800" dirty="0" err="1"/>
              <a:t>ліки</a:t>
            </a:r>
            <a:r>
              <a:rPr lang="ru-RU" sz="1800" dirty="0"/>
              <a:t>. </a:t>
            </a:r>
            <a:r>
              <a:rPr lang="ru-RU" sz="1800" dirty="0" err="1"/>
              <a:t>Древні</a:t>
            </a:r>
            <a:r>
              <a:rPr lang="ru-RU" sz="1800" dirty="0"/>
              <a:t> </a:t>
            </a:r>
            <a:r>
              <a:rPr lang="ru-RU" sz="1800" dirty="0" err="1"/>
              <a:t>єгиптяни</a:t>
            </a:r>
            <a:r>
              <a:rPr lang="ru-RU" sz="1800" dirty="0"/>
              <a:t> </a:t>
            </a:r>
            <a:r>
              <a:rPr lang="ru-RU" sz="1800" dirty="0" err="1"/>
              <a:t>використовували</a:t>
            </a:r>
            <a:r>
              <a:rPr lang="ru-RU" sz="1800" dirty="0"/>
              <a:t> асфальт (</a:t>
            </a:r>
            <a:r>
              <a:rPr lang="ru-RU" sz="1800" dirty="0" err="1"/>
              <a:t>окиснену</a:t>
            </a:r>
            <a:r>
              <a:rPr lang="ru-RU" sz="1800" dirty="0"/>
              <a:t> </a:t>
            </a:r>
            <a:r>
              <a:rPr lang="ru-RU" sz="1800" dirty="0" err="1"/>
              <a:t>нафту</a:t>
            </a:r>
            <a:r>
              <a:rPr lang="ru-RU" sz="1800" dirty="0"/>
              <a:t>) для </a:t>
            </a:r>
            <a:r>
              <a:rPr lang="ru-RU" sz="1800" dirty="0" err="1"/>
              <a:t>бальзамування</a:t>
            </a:r>
            <a:r>
              <a:rPr lang="ru-RU" sz="1800" dirty="0"/>
              <a:t>. </a:t>
            </a:r>
            <a:r>
              <a:rPr lang="ru-RU" sz="1800" dirty="0" err="1"/>
              <a:t>Нафтові</a:t>
            </a:r>
            <a:r>
              <a:rPr lang="ru-RU" sz="1800" dirty="0"/>
              <a:t> </a:t>
            </a:r>
            <a:r>
              <a:rPr lang="ru-RU" sz="1800" dirty="0" err="1"/>
              <a:t>бітуми</a:t>
            </a:r>
            <a:r>
              <a:rPr lang="ru-RU" sz="1800" dirty="0"/>
              <a:t> </a:t>
            </a:r>
            <a:r>
              <a:rPr lang="ru-RU" sz="1800" dirty="0" err="1"/>
              <a:t>використовувалися</a:t>
            </a:r>
            <a:r>
              <a:rPr lang="ru-RU" sz="1800" dirty="0"/>
              <a:t> для </a:t>
            </a:r>
            <a:r>
              <a:rPr lang="ru-RU" sz="1800" dirty="0" err="1"/>
              <a:t>приготування</a:t>
            </a:r>
            <a:r>
              <a:rPr lang="ru-RU" sz="1800" dirty="0"/>
              <a:t> </a:t>
            </a:r>
            <a:r>
              <a:rPr lang="ru-RU" sz="1800" dirty="0" err="1"/>
              <a:t>будівельних</a:t>
            </a:r>
            <a:r>
              <a:rPr lang="ru-RU" sz="1800" dirty="0"/>
              <a:t> </a:t>
            </a:r>
            <a:r>
              <a:rPr lang="ru-RU" sz="1800" dirty="0" err="1"/>
              <a:t>розчинів</a:t>
            </a:r>
            <a:r>
              <a:rPr lang="ru-RU" sz="1800" dirty="0"/>
              <a:t>. </a:t>
            </a:r>
            <a:r>
              <a:rPr lang="ru-RU" sz="1800" dirty="0" err="1"/>
              <a:t>Нафта</a:t>
            </a:r>
            <a:r>
              <a:rPr lang="ru-RU" sz="1800" dirty="0"/>
              <a:t> входила до складу "</a:t>
            </a:r>
            <a:r>
              <a:rPr lang="ru-RU" sz="1800" dirty="0" err="1"/>
              <a:t>грецького</a:t>
            </a:r>
            <a:r>
              <a:rPr lang="ru-RU" sz="1800" dirty="0"/>
              <a:t> </a:t>
            </a:r>
            <a:r>
              <a:rPr lang="ru-RU" sz="1800" dirty="0" err="1"/>
              <a:t>вогню</a:t>
            </a:r>
            <a:r>
              <a:rPr lang="ru-RU" sz="1800" dirty="0"/>
              <a:t>".</a:t>
            </a:r>
          </a:p>
          <a:p>
            <a:endParaRPr lang="ru-RU" dirty="0"/>
          </a:p>
        </p:txBody>
      </p:sp>
      <p:pic>
        <p:nvPicPr>
          <p:cNvPr id="3074" name="Picture 2" descr="C:\Users\User\Documents\Новая папка\Нафта\iі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3717032"/>
            <a:ext cx="1788790" cy="1716782"/>
          </a:xfrm>
          <a:prstGeom prst="rect">
            <a:avLst/>
          </a:prstGeom>
          <a:noFill/>
        </p:spPr>
      </p:pic>
      <p:pic>
        <p:nvPicPr>
          <p:cNvPr id="3075" name="Picture 3" descr="C:\Users\User\Documents\Новая папка\Нафта\ббббб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3789040"/>
            <a:ext cx="1944216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3008313" cy="1162050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rgbClr val="00B0F0"/>
                </a:solidFill>
              </a:rPr>
              <a:t>Класифікація нафти</a:t>
            </a:r>
            <a:r>
              <a:rPr lang="ru-RU" sz="2800" dirty="0">
                <a:solidFill>
                  <a:srgbClr val="00B0F0"/>
                </a:solidFill>
              </a:rPr>
              <a:t/>
            </a:r>
            <a:br>
              <a:rPr lang="ru-RU" sz="2800" dirty="0">
                <a:solidFill>
                  <a:srgbClr val="00B0F0"/>
                </a:solidFill>
              </a:rPr>
            </a:br>
            <a:endParaRPr lang="ru-RU" sz="2800" dirty="0">
              <a:solidFill>
                <a:srgbClr val="00B0F0"/>
              </a:solidFill>
            </a:endParaRPr>
          </a:p>
        </p:txBody>
      </p:sp>
      <p:pic>
        <p:nvPicPr>
          <p:cNvPr id="17410" name="Picture 2" descr="C:\Users\User\Documents\Новая папка\Нафта\ее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04664"/>
            <a:ext cx="1872208" cy="1656184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1484784"/>
            <a:ext cx="3312369" cy="4608512"/>
          </a:xfrm>
        </p:spPr>
        <p:txBody>
          <a:bodyPr>
            <a:normAutofit lnSpcReduction="10000"/>
          </a:bodyPr>
          <a:lstStyle/>
          <a:p>
            <a:r>
              <a:rPr lang="ru-RU" sz="1800" dirty="0"/>
              <a:t>За складом </a:t>
            </a:r>
            <a:r>
              <a:rPr lang="ru-RU" sz="1800" dirty="0" err="1"/>
              <a:t>дистилятної</a:t>
            </a:r>
            <a:r>
              <a:rPr lang="ru-RU" sz="1800" dirty="0"/>
              <a:t> </a:t>
            </a:r>
            <a:r>
              <a:rPr lang="ru-RU" sz="1800" dirty="0" err="1"/>
              <a:t>частини</a:t>
            </a:r>
            <a:r>
              <a:rPr lang="ru-RU" sz="1800" dirty="0"/>
              <a:t> </a:t>
            </a:r>
            <a:r>
              <a:rPr lang="ru-RU" sz="1800" dirty="0" err="1"/>
              <a:t>нафти</a:t>
            </a:r>
            <a:r>
              <a:rPr lang="ru-RU" sz="1800" dirty="0"/>
              <a:t> </a:t>
            </a:r>
            <a:r>
              <a:rPr lang="ru-RU" sz="1800" dirty="0" err="1"/>
              <a:t>ділять</a:t>
            </a:r>
            <a:r>
              <a:rPr lang="ru-RU" sz="1800" dirty="0"/>
              <a:t> на </a:t>
            </a:r>
            <a:r>
              <a:rPr lang="ru-RU" sz="1800" dirty="0" err="1"/>
              <a:t>п’ять</a:t>
            </a:r>
            <a:r>
              <a:rPr lang="ru-RU" sz="1800" dirty="0"/>
              <a:t> </a:t>
            </a:r>
            <a:r>
              <a:rPr lang="ru-RU" sz="1800" dirty="0" err="1"/>
              <a:t>класів</a:t>
            </a:r>
            <a:r>
              <a:rPr lang="ru-RU" sz="1800" dirty="0"/>
              <a:t>: </a:t>
            </a:r>
            <a:r>
              <a:rPr lang="ru-RU" sz="1800" dirty="0" err="1"/>
              <a:t>метанова</a:t>
            </a:r>
            <a:r>
              <a:rPr lang="ru-RU" sz="1800" dirty="0"/>
              <a:t>, </a:t>
            </a:r>
            <a:r>
              <a:rPr lang="ru-RU" sz="1800" dirty="0" err="1"/>
              <a:t>метано-нафтенова</a:t>
            </a:r>
            <a:r>
              <a:rPr lang="ru-RU" sz="1800" dirty="0"/>
              <a:t>, </a:t>
            </a:r>
            <a:r>
              <a:rPr lang="ru-RU" sz="1800" dirty="0" err="1"/>
              <a:t>нафтенова</a:t>
            </a:r>
            <a:r>
              <a:rPr lang="ru-RU" sz="1800" dirty="0"/>
              <a:t>, </a:t>
            </a:r>
            <a:r>
              <a:rPr lang="ru-RU" sz="1800" dirty="0" err="1"/>
              <a:t>метано-нафтено-ароматична</a:t>
            </a:r>
            <a:r>
              <a:rPr lang="ru-RU" sz="1800" dirty="0"/>
              <a:t> </a:t>
            </a:r>
            <a:r>
              <a:rPr lang="ru-RU" sz="1800" dirty="0" err="1"/>
              <a:t>і</a:t>
            </a:r>
            <a:r>
              <a:rPr lang="ru-RU" sz="1800" dirty="0"/>
              <a:t> </a:t>
            </a:r>
            <a:r>
              <a:rPr lang="ru-RU" sz="1800" dirty="0" err="1"/>
              <a:t>нафтено-ароматична</a:t>
            </a:r>
            <a:r>
              <a:rPr lang="ru-RU" sz="1800" dirty="0" smtClean="0"/>
              <a:t>.</a:t>
            </a:r>
            <a:endParaRPr lang="ru-RU" sz="1800" dirty="0"/>
          </a:p>
          <a:p>
            <a:r>
              <a:rPr lang="ru-RU" sz="1800" dirty="0"/>
              <a:t>За </a:t>
            </a:r>
            <a:r>
              <a:rPr lang="ru-RU" sz="1800" dirty="0" err="1"/>
              <a:t>вмістом</a:t>
            </a:r>
            <a:r>
              <a:rPr lang="ru-RU" sz="1800" dirty="0"/>
              <a:t> </a:t>
            </a:r>
            <a:r>
              <a:rPr lang="ru-RU" sz="1800" dirty="0" err="1"/>
              <a:t>сірки</a:t>
            </a:r>
            <a:r>
              <a:rPr lang="ru-RU" sz="1800" dirty="0"/>
              <a:t> </a:t>
            </a:r>
            <a:r>
              <a:rPr lang="ru-RU" sz="1800" dirty="0" err="1"/>
              <a:t>нафту</a:t>
            </a:r>
            <a:r>
              <a:rPr lang="ru-RU" sz="1800" dirty="0"/>
              <a:t> </a:t>
            </a:r>
            <a:r>
              <a:rPr lang="ru-RU" sz="1800" dirty="0" err="1"/>
              <a:t>ділять</a:t>
            </a:r>
            <a:r>
              <a:rPr lang="ru-RU" sz="1800" dirty="0"/>
              <a:t> на </a:t>
            </a:r>
            <a:r>
              <a:rPr lang="ru-RU" sz="1800" dirty="0" err="1"/>
              <a:t>малосірчисту</a:t>
            </a:r>
            <a:r>
              <a:rPr lang="ru-RU" sz="1800" dirty="0"/>
              <a:t> (до 0,5%), </a:t>
            </a:r>
            <a:r>
              <a:rPr lang="ru-RU" sz="1800" dirty="0" err="1"/>
              <a:t>сірчисту</a:t>
            </a:r>
            <a:r>
              <a:rPr lang="ru-RU" sz="1800" dirty="0"/>
              <a:t> (0,5-2%) </a:t>
            </a:r>
            <a:r>
              <a:rPr lang="ru-RU" sz="1800" dirty="0" err="1"/>
              <a:t>і</a:t>
            </a:r>
            <a:r>
              <a:rPr lang="ru-RU" sz="1800" dirty="0"/>
              <a:t> </a:t>
            </a:r>
            <a:r>
              <a:rPr lang="ru-RU" sz="1800" dirty="0" err="1"/>
              <a:t>високосірчисту</a:t>
            </a:r>
            <a:r>
              <a:rPr lang="ru-RU" sz="1800" dirty="0"/>
              <a:t> (</a:t>
            </a:r>
            <a:r>
              <a:rPr lang="ru-RU" sz="1800" dirty="0" err="1"/>
              <a:t>понад</a:t>
            </a:r>
            <a:r>
              <a:rPr lang="ru-RU" sz="1800" dirty="0"/>
              <a:t> 2</a:t>
            </a:r>
            <a:r>
              <a:rPr lang="ru-RU" sz="1800" dirty="0" smtClean="0"/>
              <a:t>%).</a:t>
            </a:r>
            <a:endParaRPr lang="ru-RU" sz="1800" dirty="0"/>
          </a:p>
          <a:p>
            <a:r>
              <a:rPr lang="ru-RU" sz="1800" dirty="0"/>
              <a:t>За </a:t>
            </a:r>
            <a:r>
              <a:rPr lang="ru-RU" sz="1800" dirty="0" err="1"/>
              <a:t>вмістом</a:t>
            </a:r>
            <a:r>
              <a:rPr lang="ru-RU" sz="1800" dirty="0"/>
              <a:t> </a:t>
            </a:r>
            <a:r>
              <a:rPr lang="ru-RU" sz="1800" dirty="0" err="1"/>
              <a:t>фракцій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википають</a:t>
            </a:r>
            <a:r>
              <a:rPr lang="ru-RU" sz="1800" dirty="0"/>
              <a:t> при </a:t>
            </a:r>
            <a:r>
              <a:rPr lang="ru-RU" sz="1800" dirty="0" err="1"/>
              <a:t>перегонці</a:t>
            </a:r>
            <a:r>
              <a:rPr lang="ru-RU" sz="1800" dirty="0"/>
              <a:t> до </a:t>
            </a:r>
            <a:r>
              <a:rPr lang="ru-RU" sz="1800" dirty="0" err="1"/>
              <a:t>температури</a:t>
            </a:r>
            <a:r>
              <a:rPr lang="ru-RU" sz="1800" dirty="0"/>
              <a:t> 350°С, </a:t>
            </a:r>
            <a:r>
              <a:rPr lang="ru-RU" sz="1800" dirty="0" err="1"/>
              <a:t>її</a:t>
            </a:r>
            <a:r>
              <a:rPr lang="ru-RU" sz="1800" dirty="0"/>
              <a:t> </a:t>
            </a:r>
            <a:r>
              <a:rPr lang="ru-RU" sz="1800" dirty="0" err="1"/>
              <a:t>ділять</a:t>
            </a:r>
            <a:r>
              <a:rPr lang="ru-RU" sz="1800" dirty="0"/>
              <a:t> на </a:t>
            </a:r>
            <a:r>
              <a:rPr lang="ru-RU" sz="1800" dirty="0" err="1"/>
              <a:t>типи</a:t>
            </a:r>
            <a:r>
              <a:rPr lang="ru-RU" sz="1800" dirty="0"/>
              <a:t>: Т1 (</a:t>
            </a:r>
            <a:r>
              <a:rPr lang="ru-RU" sz="1800" dirty="0" err="1"/>
              <a:t>понад</a:t>
            </a:r>
            <a:r>
              <a:rPr lang="ru-RU" sz="1800" dirty="0"/>
              <a:t> 45%), Т2 (30-45%), Т3 (</a:t>
            </a:r>
            <a:r>
              <a:rPr lang="ru-RU" sz="1800" dirty="0" err="1"/>
              <a:t>менше</a:t>
            </a:r>
            <a:r>
              <a:rPr lang="ru-RU" sz="1800" dirty="0"/>
              <a:t> 30</a:t>
            </a:r>
            <a:r>
              <a:rPr lang="ru-RU" sz="1800" dirty="0" smtClean="0"/>
              <a:t>%).</a:t>
            </a:r>
            <a:endParaRPr lang="ru-RU" sz="1800" dirty="0"/>
          </a:p>
          <a:p>
            <a:r>
              <a:rPr lang="ru-RU" sz="1800" dirty="0"/>
              <a:t> </a:t>
            </a:r>
          </a:p>
          <a:p>
            <a:endParaRPr lang="ru-RU" dirty="0"/>
          </a:p>
        </p:txBody>
      </p:sp>
      <p:pic>
        <p:nvPicPr>
          <p:cNvPr id="17411" name="Picture 3" descr="C:\Users\User\Documents\Новая папка\Нафта\кккке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332656"/>
            <a:ext cx="2016224" cy="1728192"/>
          </a:xfrm>
          <a:prstGeom prst="rect">
            <a:avLst/>
          </a:prstGeom>
          <a:noFill/>
        </p:spPr>
      </p:pic>
      <p:pic>
        <p:nvPicPr>
          <p:cNvPr id="17412" name="Picture 4" descr="C:\Users\User\Documents\Новая папка\Нафта\цццццц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2348880"/>
            <a:ext cx="3384376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Склад </a:t>
            </a:r>
            <a:r>
              <a:rPr lang="ru-RU" sz="3600" dirty="0" err="1" smtClean="0">
                <a:solidFill>
                  <a:srgbClr val="FF0000"/>
                </a:solidFill>
              </a:rPr>
              <a:t>нафти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25602" name="Picture 2" descr="C:\Users\User\Documents\Новая папка\Нафта\гьгеье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76672"/>
            <a:ext cx="3096344" cy="2304256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1500" dirty="0" err="1" smtClean="0"/>
              <a:t>Нафта</a:t>
            </a:r>
            <a:r>
              <a:rPr lang="ru-RU" sz="1500" dirty="0" smtClean="0"/>
              <a:t> </a:t>
            </a:r>
            <a:r>
              <a:rPr lang="ru-RU" sz="1500" dirty="0" err="1" smtClean="0"/>
              <a:t>являє</a:t>
            </a:r>
            <a:r>
              <a:rPr lang="ru-RU" sz="1500" dirty="0" smtClean="0"/>
              <a:t> </a:t>
            </a:r>
            <a:r>
              <a:rPr lang="ru-RU" sz="1500" dirty="0"/>
              <a:t>собою </a:t>
            </a:r>
            <a:r>
              <a:rPr lang="ru-RU" sz="1500" dirty="0" err="1"/>
              <a:t>суміш</a:t>
            </a:r>
            <a:r>
              <a:rPr lang="ru-RU" sz="1500" dirty="0"/>
              <a:t> </a:t>
            </a:r>
            <a:r>
              <a:rPr lang="ru-RU" sz="1500" dirty="0" err="1"/>
              <a:t>бл</a:t>
            </a:r>
            <a:r>
              <a:rPr lang="ru-RU" sz="1500" dirty="0"/>
              <a:t>. 1000 </a:t>
            </a:r>
            <a:r>
              <a:rPr lang="ru-RU" sz="1500" dirty="0" err="1"/>
              <a:t>індивідуальних</a:t>
            </a:r>
            <a:r>
              <a:rPr lang="ru-RU" sz="1500" dirty="0"/>
              <a:t> </a:t>
            </a:r>
            <a:r>
              <a:rPr lang="ru-RU" sz="1500" dirty="0" err="1"/>
              <a:t>речовин</a:t>
            </a:r>
            <a:r>
              <a:rPr lang="ru-RU" sz="1500" dirty="0"/>
              <a:t>, </a:t>
            </a:r>
            <a:r>
              <a:rPr lang="ru-RU" sz="1500" dirty="0" err="1"/>
              <a:t>з</a:t>
            </a:r>
            <a:r>
              <a:rPr lang="ru-RU" sz="1500" dirty="0"/>
              <a:t> </a:t>
            </a:r>
            <a:r>
              <a:rPr lang="ru-RU" sz="1500" dirty="0" err="1"/>
              <a:t>яких</a:t>
            </a:r>
            <a:r>
              <a:rPr lang="ru-RU" sz="1500" dirty="0"/>
              <a:t> велика </a:t>
            </a:r>
            <a:r>
              <a:rPr lang="ru-RU" sz="1500" dirty="0" err="1"/>
              <a:t>частина</a:t>
            </a:r>
            <a:r>
              <a:rPr lang="ru-RU" sz="1500" dirty="0"/>
              <a:t> — </a:t>
            </a:r>
            <a:r>
              <a:rPr lang="ru-RU" sz="1500" dirty="0" err="1"/>
              <a:t>рідкі</a:t>
            </a:r>
            <a:r>
              <a:rPr lang="ru-RU" sz="1500" dirty="0"/>
              <a:t> </a:t>
            </a:r>
            <a:r>
              <a:rPr lang="ru-RU" sz="1500" dirty="0" err="1"/>
              <a:t>вуглеводні</a:t>
            </a:r>
            <a:r>
              <a:rPr lang="ru-RU" sz="1500" dirty="0"/>
              <a:t> (</a:t>
            </a:r>
            <a:r>
              <a:rPr lang="ru-RU" sz="1500" dirty="0" err="1"/>
              <a:t>понад</a:t>
            </a:r>
            <a:r>
              <a:rPr lang="ru-RU" sz="1500" dirty="0"/>
              <a:t> 500 </a:t>
            </a:r>
            <a:r>
              <a:rPr lang="ru-RU" sz="1500" dirty="0" err="1"/>
              <a:t>або</a:t>
            </a:r>
            <a:r>
              <a:rPr lang="ru-RU" sz="1500" dirty="0"/>
              <a:t> </a:t>
            </a:r>
            <a:r>
              <a:rPr lang="ru-RU" sz="1500" dirty="0" err="1"/>
              <a:t>звичайно</a:t>
            </a:r>
            <a:r>
              <a:rPr lang="ru-RU" sz="1500" dirty="0"/>
              <a:t> 80-90 </a:t>
            </a:r>
            <a:r>
              <a:rPr lang="ru-RU" sz="1500" dirty="0" err="1"/>
              <a:t>мас.%</a:t>
            </a:r>
            <a:r>
              <a:rPr lang="ru-RU" sz="1500" dirty="0"/>
              <a:t>)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гетероатомні</a:t>
            </a:r>
            <a:r>
              <a:rPr lang="ru-RU" sz="1500" dirty="0"/>
              <a:t> </a:t>
            </a:r>
            <a:r>
              <a:rPr lang="ru-RU" sz="1500" dirty="0" err="1"/>
              <a:t>органічні</a:t>
            </a:r>
            <a:r>
              <a:rPr lang="ru-RU" sz="1500" dirty="0"/>
              <a:t> </a:t>
            </a:r>
            <a:r>
              <a:rPr lang="ru-RU" sz="1500" dirty="0" err="1"/>
              <a:t>сполуки</a:t>
            </a:r>
            <a:r>
              <a:rPr lang="ru-RU" sz="1500" dirty="0"/>
              <a:t> (4-5 </a:t>
            </a:r>
            <a:r>
              <a:rPr lang="ru-RU" sz="1500" dirty="0" err="1"/>
              <a:t>мас.%</a:t>
            </a:r>
            <a:r>
              <a:rPr lang="ru-RU" sz="1500" dirty="0"/>
              <a:t>), </a:t>
            </a:r>
            <a:r>
              <a:rPr lang="ru-RU" sz="1500" dirty="0" err="1"/>
              <a:t>переважно</a:t>
            </a:r>
            <a:r>
              <a:rPr lang="ru-RU" sz="1500" dirty="0"/>
              <a:t> </a:t>
            </a:r>
            <a:r>
              <a:rPr lang="ru-RU" sz="1500" dirty="0" err="1"/>
              <a:t>сірчисті</a:t>
            </a:r>
            <a:r>
              <a:rPr lang="ru-RU" sz="1500" dirty="0"/>
              <a:t> (</a:t>
            </a:r>
            <a:r>
              <a:rPr lang="ru-RU" sz="1500" dirty="0" err="1"/>
              <a:t>бл</a:t>
            </a:r>
            <a:r>
              <a:rPr lang="ru-RU" sz="1500" dirty="0"/>
              <a:t>. 250), </a:t>
            </a:r>
            <a:r>
              <a:rPr lang="ru-RU" sz="1500" dirty="0" err="1"/>
              <a:t>азотисті</a:t>
            </a:r>
            <a:r>
              <a:rPr lang="ru-RU" sz="1500" dirty="0"/>
              <a:t> (</a:t>
            </a:r>
            <a:r>
              <a:rPr lang="ru-RU" sz="1500" dirty="0" err="1"/>
              <a:t>понад</a:t>
            </a:r>
            <a:r>
              <a:rPr lang="ru-RU" sz="1500" dirty="0"/>
              <a:t> 30)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кисневі</a:t>
            </a:r>
            <a:r>
              <a:rPr lang="ru-RU" sz="1500" dirty="0"/>
              <a:t> (</a:t>
            </a:r>
            <a:r>
              <a:rPr lang="ru-RU" sz="1500" dirty="0" err="1"/>
              <a:t>бл</a:t>
            </a:r>
            <a:r>
              <a:rPr lang="ru-RU" sz="1500" dirty="0"/>
              <a:t>. 85), а </a:t>
            </a:r>
            <a:r>
              <a:rPr lang="ru-RU" sz="1500" dirty="0" err="1"/>
              <a:t>також</a:t>
            </a:r>
            <a:r>
              <a:rPr lang="ru-RU" sz="1500" dirty="0"/>
              <a:t> </a:t>
            </a:r>
            <a:r>
              <a:rPr lang="ru-RU" sz="1500" dirty="0" err="1"/>
              <a:t>метал-органічні</a:t>
            </a:r>
            <a:r>
              <a:rPr lang="ru-RU" sz="1500" dirty="0"/>
              <a:t> </a:t>
            </a:r>
            <a:r>
              <a:rPr lang="ru-RU" sz="1500" dirty="0" err="1"/>
              <a:t>сполуки</a:t>
            </a:r>
            <a:r>
              <a:rPr lang="ru-RU" sz="1500" dirty="0"/>
              <a:t> (в основному </a:t>
            </a:r>
            <a:r>
              <a:rPr lang="ru-RU" sz="1500" dirty="0" err="1"/>
              <a:t>ванадієві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нікелеві</a:t>
            </a:r>
            <a:r>
              <a:rPr lang="ru-RU" sz="1500" dirty="0"/>
              <a:t>); </a:t>
            </a:r>
            <a:r>
              <a:rPr lang="ru-RU" sz="1500" dirty="0" err="1"/>
              <a:t>інші</a:t>
            </a:r>
            <a:r>
              <a:rPr lang="ru-RU" sz="1500" dirty="0"/>
              <a:t> </a:t>
            </a:r>
            <a:r>
              <a:rPr lang="ru-RU" sz="1500" dirty="0" err="1"/>
              <a:t>компоненти</a:t>
            </a:r>
            <a:r>
              <a:rPr lang="ru-RU" sz="1500" dirty="0"/>
              <a:t> — </a:t>
            </a:r>
            <a:r>
              <a:rPr lang="ru-RU" sz="1500" dirty="0" err="1"/>
              <a:t>розчинені</a:t>
            </a:r>
            <a:r>
              <a:rPr lang="ru-RU" sz="1500" dirty="0"/>
              <a:t> </a:t>
            </a:r>
            <a:r>
              <a:rPr lang="ru-RU" sz="1500" dirty="0" err="1"/>
              <a:t>вуглеводневі</a:t>
            </a:r>
            <a:r>
              <a:rPr lang="ru-RU" sz="1500" dirty="0"/>
              <a:t> гази (C1-C4, </a:t>
            </a:r>
            <a:r>
              <a:rPr lang="ru-RU" sz="1500" dirty="0" err="1"/>
              <a:t>від</a:t>
            </a:r>
            <a:r>
              <a:rPr lang="ru-RU" sz="1500" dirty="0"/>
              <a:t> </a:t>
            </a:r>
            <a:r>
              <a:rPr lang="ru-RU" sz="1500" dirty="0" err="1"/>
              <a:t>десятих</a:t>
            </a:r>
            <a:r>
              <a:rPr lang="ru-RU" sz="1500" dirty="0"/>
              <a:t> </a:t>
            </a:r>
            <a:r>
              <a:rPr lang="ru-RU" sz="1500" dirty="0" err="1"/>
              <a:t>часток</a:t>
            </a:r>
            <a:r>
              <a:rPr lang="ru-RU" sz="1500" dirty="0"/>
              <a:t> до 4 %), вода (</a:t>
            </a:r>
            <a:r>
              <a:rPr lang="ru-RU" sz="1500" dirty="0" err="1"/>
              <a:t>від</a:t>
            </a:r>
            <a:r>
              <a:rPr lang="ru-RU" sz="1500" dirty="0"/>
              <a:t> </a:t>
            </a:r>
            <a:r>
              <a:rPr lang="ru-RU" sz="1500" dirty="0" err="1"/>
              <a:t>слідів</a:t>
            </a:r>
            <a:r>
              <a:rPr lang="ru-RU" sz="1500" dirty="0"/>
              <a:t> до 10 %), </a:t>
            </a:r>
            <a:r>
              <a:rPr lang="ru-RU" sz="1500" dirty="0" err="1"/>
              <a:t>мінеральні</a:t>
            </a:r>
            <a:r>
              <a:rPr lang="ru-RU" sz="1500" dirty="0"/>
              <a:t> </a:t>
            </a:r>
            <a:r>
              <a:rPr lang="ru-RU" sz="1500" dirty="0" err="1"/>
              <a:t>солі</a:t>
            </a:r>
            <a:r>
              <a:rPr lang="ru-RU" sz="1500" dirty="0"/>
              <a:t> (</a:t>
            </a:r>
            <a:r>
              <a:rPr lang="ru-RU" sz="1500" dirty="0" err="1"/>
              <a:t>головним</a:t>
            </a:r>
            <a:r>
              <a:rPr lang="ru-RU" sz="1500" dirty="0"/>
              <a:t> чином </a:t>
            </a:r>
            <a:r>
              <a:rPr lang="ru-RU" sz="1500" dirty="0" err="1"/>
              <a:t>хлориди</a:t>
            </a:r>
            <a:r>
              <a:rPr lang="ru-RU" sz="1500" dirty="0"/>
              <a:t>, 0,1-4000 мг/л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більше</a:t>
            </a:r>
            <a:r>
              <a:rPr lang="ru-RU" sz="1500" dirty="0"/>
              <a:t>), </a:t>
            </a:r>
            <a:r>
              <a:rPr lang="ru-RU" sz="1500" dirty="0" err="1"/>
              <a:t>розчини</a:t>
            </a:r>
            <a:r>
              <a:rPr lang="ru-RU" sz="1500" dirty="0"/>
              <a:t> солей </a:t>
            </a:r>
            <a:r>
              <a:rPr lang="ru-RU" sz="1500" dirty="0" err="1"/>
              <a:t>органічних</a:t>
            </a:r>
            <a:r>
              <a:rPr lang="ru-RU" sz="1500" dirty="0"/>
              <a:t> кислот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ін</a:t>
            </a:r>
            <a:r>
              <a:rPr lang="ru-RU" sz="1500" dirty="0"/>
              <a:t>., </a:t>
            </a:r>
            <a:r>
              <a:rPr lang="ru-RU" sz="1500" dirty="0" err="1"/>
              <a:t>механічні</a:t>
            </a:r>
            <a:r>
              <a:rPr lang="ru-RU" sz="1500" dirty="0"/>
              <a:t> </a:t>
            </a:r>
            <a:r>
              <a:rPr lang="ru-RU" sz="1500" dirty="0" err="1"/>
              <a:t>домішки</a:t>
            </a:r>
            <a:r>
              <a:rPr lang="ru-RU" sz="1500" dirty="0"/>
              <a:t> (</a:t>
            </a:r>
            <a:r>
              <a:rPr lang="ru-RU" sz="1500" dirty="0" err="1"/>
              <a:t>частинки</a:t>
            </a:r>
            <a:r>
              <a:rPr lang="ru-RU" sz="1500" dirty="0"/>
              <a:t> </a:t>
            </a:r>
            <a:r>
              <a:rPr lang="ru-RU" sz="1500" dirty="0" err="1"/>
              <a:t>глини</a:t>
            </a:r>
            <a:r>
              <a:rPr lang="ru-RU" sz="1500" dirty="0"/>
              <a:t>, </a:t>
            </a:r>
            <a:r>
              <a:rPr lang="ru-RU" sz="1500" dirty="0" err="1"/>
              <a:t>піску</a:t>
            </a:r>
            <a:r>
              <a:rPr lang="ru-RU" sz="1500" dirty="0"/>
              <a:t>, </a:t>
            </a:r>
            <a:r>
              <a:rPr lang="ru-RU" sz="1500" dirty="0" err="1"/>
              <a:t>вапняку</a:t>
            </a:r>
            <a:r>
              <a:rPr lang="ru-RU" sz="1500" dirty="0"/>
              <a:t>).</a:t>
            </a:r>
          </a:p>
          <a:p>
            <a:endParaRPr lang="ru-RU" dirty="0"/>
          </a:p>
        </p:txBody>
      </p:sp>
      <p:pic>
        <p:nvPicPr>
          <p:cNvPr id="25603" name="Picture 3" descr="C:\Users\User\Documents\Новая папка\Нафта\рррр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501008"/>
            <a:ext cx="2808312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3008313" cy="116205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7030A0"/>
                </a:solidFill>
              </a:rPr>
              <a:t>Склад </a:t>
            </a:r>
            <a:r>
              <a:rPr lang="ru-RU" sz="3600" dirty="0" err="1" smtClean="0">
                <a:solidFill>
                  <a:srgbClr val="7030A0"/>
                </a:solidFill>
              </a:rPr>
              <a:t>нафти</a:t>
            </a:r>
            <a:endParaRPr lang="ru-RU" sz="3600" dirty="0">
              <a:solidFill>
                <a:srgbClr val="7030A0"/>
              </a:solidFill>
            </a:endParaRPr>
          </a:p>
        </p:txBody>
      </p:sp>
      <p:pic>
        <p:nvPicPr>
          <p:cNvPr id="18434" name="Picture 2" descr="C:\Users\User\Documents\Новая папка\Нафта\200px-Fuel_Barrel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04664"/>
            <a:ext cx="3096344" cy="2376264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За </a:t>
            </a:r>
            <a:r>
              <a:rPr lang="ru-RU" dirty="0" err="1" smtClean="0"/>
              <a:t>вмістом</a:t>
            </a:r>
            <a:r>
              <a:rPr lang="ru-RU" dirty="0" smtClean="0"/>
              <a:t> </a:t>
            </a:r>
            <a:r>
              <a:rPr lang="ru-RU" dirty="0" err="1" smtClean="0"/>
              <a:t>базових</a:t>
            </a:r>
            <a:r>
              <a:rPr lang="ru-RU" dirty="0" smtClean="0"/>
              <a:t> </a:t>
            </a:r>
            <a:r>
              <a:rPr lang="ru-RU" dirty="0" err="1" smtClean="0"/>
              <a:t>мастил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ділять</a:t>
            </a:r>
            <a:r>
              <a:rPr lang="ru-RU" dirty="0" smtClean="0"/>
              <a:t> на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: М1 (</a:t>
            </a:r>
            <a:r>
              <a:rPr lang="ru-RU" dirty="0" err="1" smtClean="0"/>
              <a:t>понад</a:t>
            </a:r>
            <a:r>
              <a:rPr lang="ru-RU" dirty="0" smtClean="0"/>
              <a:t> 25%), М2 (20-25%), М3 (15-20%) </a:t>
            </a:r>
            <a:r>
              <a:rPr lang="ru-RU" dirty="0" err="1" smtClean="0"/>
              <a:t>і</a:t>
            </a:r>
            <a:r>
              <a:rPr lang="ru-RU" dirty="0" smtClean="0"/>
              <a:t> М4 (</a:t>
            </a:r>
            <a:r>
              <a:rPr lang="ru-RU" dirty="0" err="1" smtClean="0"/>
              <a:t>менше</a:t>
            </a:r>
            <a:r>
              <a:rPr lang="ru-RU" dirty="0" smtClean="0"/>
              <a:t> 15%).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вмістом</a:t>
            </a:r>
            <a:r>
              <a:rPr lang="ru-RU" dirty="0" smtClean="0"/>
              <a:t> </a:t>
            </a:r>
            <a:r>
              <a:rPr lang="ru-RU" dirty="0" err="1" smtClean="0"/>
              <a:t>твердих</a:t>
            </a:r>
            <a:r>
              <a:rPr lang="ru-RU" dirty="0" smtClean="0"/>
              <a:t> </a:t>
            </a:r>
            <a:r>
              <a:rPr lang="ru-RU" dirty="0" err="1" smtClean="0"/>
              <a:t>парафінів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ділять</a:t>
            </a:r>
            <a:r>
              <a:rPr lang="ru-RU" dirty="0" smtClean="0"/>
              <a:t> на три </a:t>
            </a:r>
            <a:r>
              <a:rPr lang="ru-RU" dirty="0" err="1" smtClean="0"/>
              <a:t>види</a:t>
            </a:r>
            <a:r>
              <a:rPr lang="ru-RU" dirty="0" smtClean="0"/>
              <a:t>: П1 (</a:t>
            </a:r>
            <a:r>
              <a:rPr lang="ru-RU" dirty="0" err="1" smtClean="0"/>
              <a:t>менше</a:t>
            </a:r>
            <a:r>
              <a:rPr lang="ru-RU" dirty="0" smtClean="0"/>
              <a:t> 1,5%), П2 (1,5-6%), П3 (</a:t>
            </a:r>
            <a:r>
              <a:rPr lang="ru-RU" dirty="0" err="1" smtClean="0"/>
              <a:t>понад</a:t>
            </a:r>
            <a:r>
              <a:rPr lang="ru-RU" dirty="0" smtClean="0"/>
              <a:t> 6%).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вмістом</a:t>
            </a:r>
            <a:r>
              <a:rPr lang="ru-RU" dirty="0" smtClean="0"/>
              <a:t> смол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асфальтенів</a:t>
            </a:r>
            <a:r>
              <a:rPr lang="ru-RU" dirty="0" smtClean="0"/>
              <a:t> </a:t>
            </a:r>
            <a:r>
              <a:rPr lang="ru-RU" dirty="0" err="1" smtClean="0"/>
              <a:t>нафту</a:t>
            </a:r>
            <a:r>
              <a:rPr lang="ru-RU" dirty="0" smtClean="0"/>
              <a:t> </a:t>
            </a:r>
            <a:r>
              <a:rPr lang="ru-RU" dirty="0" err="1" smtClean="0"/>
              <a:t>ділять</a:t>
            </a:r>
            <a:r>
              <a:rPr lang="ru-RU" dirty="0" smtClean="0"/>
              <a:t> на </a:t>
            </a:r>
            <a:r>
              <a:rPr lang="ru-RU" dirty="0" err="1" smtClean="0"/>
              <a:t>малосмолисту</a:t>
            </a:r>
            <a:r>
              <a:rPr lang="ru-RU" dirty="0" smtClean="0"/>
              <a:t> (до 10%), </a:t>
            </a:r>
            <a:r>
              <a:rPr lang="ru-RU" dirty="0" err="1" smtClean="0"/>
              <a:t>смолисту</a:t>
            </a:r>
            <a:r>
              <a:rPr lang="ru-RU" dirty="0" smtClean="0"/>
              <a:t> (10-20%)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високосмолисту</a:t>
            </a:r>
            <a:r>
              <a:rPr lang="ru-RU" dirty="0" smtClean="0"/>
              <a:t> (</a:t>
            </a:r>
            <a:r>
              <a:rPr lang="ru-RU" dirty="0" err="1" smtClean="0"/>
              <a:t>понад</a:t>
            </a:r>
            <a:r>
              <a:rPr lang="ru-RU" dirty="0" smtClean="0"/>
              <a:t> 20%).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практиці</a:t>
            </a:r>
            <a:r>
              <a:rPr lang="ru-RU" dirty="0" smtClean="0"/>
              <a:t> </a:t>
            </a:r>
            <a:r>
              <a:rPr lang="ru-RU" dirty="0" err="1" smtClean="0"/>
              <a:t>вживається</a:t>
            </a:r>
            <a:r>
              <a:rPr lang="ru-RU" dirty="0" smtClean="0"/>
              <a:t> </a:t>
            </a:r>
            <a:r>
              <a:rPr lang="ru-RU" dirty="0" err="1" smtClean="0"/>
              <a:t>умовний</a:t>
            </a:r>
            <a:r>
              <a:rPr lang="ru-RU" dirty="0" smtClean="0"/>
              <a:t> </a:t>
            </a:r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на </a:t>
            </a:r>
            <a:r>
              <a:rPr lang="ru-RU" dirty="0" err="1" smtClean="0"/>
              <a:t>легку</a:t>
            </a:r>
            <a:r>
              <a:rPr lang="ru-RU" dirty="0" smtClean="0"/>
              <a:t>, </a:t>
            </a:r>
            <a:r>
              <a:rPr lang="ru-RU" dirty="0" err="1" smtClean="0"/>
              <a:t>середню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важку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густиною</a:t>
            </a:r>
            <a:r>
              <a:rPr lang="ru-RU" dirty="0" smtClean="0"/>
              <a:t> до 850, 850 – 950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950 кг/м3.</a:t>
            </a:r>
          </a:p>
          <a:p>
            <a:endParaRPr lang="ru-RU" dirty="0"/>
          </a:p>
        </p:txBody>
      </p:sp>
      <p:pic>
        <p:nvPicPr>
          <p:cNvPr id="18435" name="Picture 3" descr="C:\Users\User\Documents\Новая папка\Нафта\200px-Petroleum_cm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212976"/>
            <a:ext cx="2540000" cy="309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5"/>
                </a:solidFill>
              </a:rPr>
              <a:t>Склад </a:t>
            </a:r>
            <a:r>
              <a:rPr lang="ru-RU" sz="3600" dirty="0" err="1" smtClean="0">
                <a:solidFill>
                  <a:schemeClr val="accent5"/>
                </a:solidFill>
              </a:rPr>
              <a:t>нафти</a:t>
            </a:r>
            <a:endParaRPr lang="ru-RU" sz="3600" dirty="0">
              <a:solidFill>
                <a:schemeClr val="accent5"/>
              </a:solidFill>
            </a:endParaRPr>
          </a:p>
        </p:txBody>
      </p:sp>
      <p:pic>
        <p:nvPicPr>
          <p:cNvPr id="25602" name="Picture 2" descr="C:\Users\User\Documents\Новая папка\Нафта\гьгеье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76672"/>
            <a:ext cx="3096344" cy="2304256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1500" dirty="0" err="1" smtClean="0"/>
              <a:t>Нафта</a:t>
            </a:r>
            <a:r>
              <a:rPr lang="ru-RU" sz="1500" dirty="0" smtClean="0"/>
              <a:t> </a:t>
            </a:r>
            <a:r>
              <a:rPr lang="ru-RU" sz="1500" dirty="0" err="1" smtClean="0"/>
              <a:t>являє</a:t>
            </a:r>
            <a:r>
              <a:rPr lang="ru-RU" sz="1500" dirty="0" smtClean="0"/>
              <a:t> </a:t>
            </a:r>
            <a:r>
              <a:rPr lang="ru-RU" sz="1500" dirty="0"/>
              <a:t>собою </a:t>
            </a:r>
            <a:r>
              <a:rPr lang="ru-RU" sz="1500" dirty="0" err="1"/>
              <a:t>суміш</a:t>
            </a:r>
            <a:r>
              <a:rPr lang="ru-RU" sz="1500" dirty="0"/>
              <a:t> </a:t>
            </a:r>
            <a:r>
              <a:rPr lang="ru-RU" sz="1500" dirty="0" err="1"/>
              <a:t>бл</a:t>
            </a:r>
            <a:r>
              <a:rPr lang="ru-RU" sz="1500" dirty="0"/>
              <a:t>. 1000 </a:t>
            </a:r>
            <a:r>
              <a:rPr lang="ru-RU" sz="1500" dirty="0" err="1"/>
              <a:t>індивідуальних</a:t>
            </a:r>
            <a:r>
              <a:rPr lang="ru-RU" sz="1500" dirty="0"/>
              <a:t> </a:t>
            </a:r>
            <a:r>
              <a:rPr lang="ru-RU" sz="1500" dirty="0" err="1"/>
              <a:t>речовин</a:t>
            </a:r>
            <a:r>
              <a:rPr lang="ru-RU" sz="1500" dirty="0"/>
              <a:t>, </a:t>
            </a:r>
            <a:r>
              <a:rPr lang="ru-RU" sz="1500" dirty="0" err="1"/>
              <a:t>з</a:t>
            </a:r>
            <a:r>
              <a:rPr lang="ru-RU" sz="1500" dirty="0"/>
              <a:t> </a:t>
            </a:r>
            <a:r>
              <a:rPr lang="ru-RU" sz="1500" dirty="0" err="1"/>
              <a:t>яких</a:t>
            </a:r>
            <a:r>
              <a:rPr lang="ru-RU" sz="1500" dirty="0"/>
              <a:t> велика </a:t>
            </a:r>
            <a:r>
              <a:rPr lang="ru-RU" sz="1500" dirty="0" err="1"/>
              <a:t>частина</a:t>
            </a:r>
            <a:r>
              <a:rPr lang="ru-RU" sz="1500" dirty="0"/>
              <a:t> — </a:t>
            </a:r>
            <a:r>
              <a:rPr lang="ru-RU" sz="1500" dirty="0" err="1"/>
              <a:t>рідкі</a:t>
            </a:r>
            <a:r>
              <a:rPr lang="ru-RU" sz="1500" dirty="0"/>
              <a:t> </a:t>
            </a:r>
            <a:r>
              <a:rPr lang="ru-RU" sz="1500" dirty="0" err="1"/>
              <a:t>вуглеводні</a:t>
            </a:r>
            <a:r>
              <a:rPr lang="ru-RU" sz="1500" dirty="0"/>
              <a:t> (</a:t>
            </a:r>
            <a:r>
              <a:rPr lang="ru-RU" sz="1500" dirty="0" err="1"/>
              <a:t>понад</a:t>
            </a:r>
            <a:r>
              <a:rPr lang="ru-RU" sz="1500" dirty="0"/>
              <a:t> 500 </a:t>
            </a:r>
            <a:r>
              <a:rPr lang="ru-RU" sz="1500" dirty="0" err="1"/>
              <a:t>або</a:t>
            </a:r>
            <a:r>
              <a:rPr lang="ru-RU" sz="1500" dirty="0"/>
              <a:t> </a:t>
            </a:r>
            <a:r>
              <a:rPr lang="ru-RU" sz="1500" dirty="0" err="1"/>
              <a:t>звичайно</a:t>
            </a:r>
            <a:r>
              <a:rPr lang="ru-RU" sz="1500" dirty="0"/>
              <a:t> 80-90 </a:t>
            </a:r>
            <a:r>
              <a:rPr lang="ru-RU" sz="1500" dirty="0" err="1"/>
              <a:t>мас.%</a:t>
            </a:r>
            <a:r>
              <a:rPr lang="ru-RU" sz="1500" dirty="0"/>
              <a:t>)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гетероатомні</a:t>
            </a:r>
            <a:r>
              <a:rPr lang="ru-RU" sz="1500" dirty="0"/>
              <a:t> </a:t>
            </a:r>
            <a:r>
              <a:rPr lang="ru-RU" sz="1500" dirty="0" err="1"/>
              <a:t>органічні</a:t>
            </a:r>
            <a:r>
              <a:rPr lang="ru-RU" sz="1500" dirty="0"/>
              <a:t> </a:t>
            </a:r>
            <a:r>
              <a:rPr lang="ru-RU" sz="1500" dirty="0" err="1"/>
              <a:t>сполуки</a:t>
            </a:r>
            <a:r>
              <a:rPr lang="ru-RU" sz="1500" dirty="0"/>
              <a:t> (4-5 </a:t>
            </a:r>
            <a:r>
              <a:rPr lang="ru-RU" sz="1500" dirty="0" err="1"/>
              <a:t>мас.%</a:t>
            </a:r>
            <a:r>
              <a:rPr lang="ru-RU" sz="1500" dirty="0"/>
              <a:t>), </a:t>
            </a:r>
            <a:r>
              <a:rPr lang="ru-RU" sz="1500" dirty="0" err="1"/>
              <a:t>переважно</a:t>
            </a:r>
            <a:r>
              <a:rPr lang="ru-RU" sz="1500" dirty="0"/>
              <a:t> </a:t>
            </a:r>
            <a:r>
              <a:rPr lang="ru-RU" sz="1500" dirty="0" err="1"/>
              <a:t>сірчисті</a:t>
            </a:r>
            <a:r>
              <a:rPr lang="ru-RU" sz="1500" dirty="0"/>
              <a:t> (</a:t>
            </a:r>
            <a:r>
              <a:rPr lang="ru-RU" sz="1500" dirty="0" err="1"/>
              <a:t>бл</a:t>
            </a:r>
            <a:r>
              <a:rPr lang="ru-RU" sz="1500" dirty="0"/>
              <a:t>. 250), </a:t>
            </a:r>
            <a:r>
              <a:rPr lang="ru-RU" sz="1500" dirty="0" err="1"/>
              <a:t>азотисті</a:t>
            </a:r>
            <a:r>
              <a:rPr lang="ru-RU" sz="1500" dirty="0"/>
              <a:t> (</a:t>
            </a:r>
            <a:r>
              <a:rPr lang="ru-RU" sz="1500" dirty="0" err="1"/>
              <a:t>понад</a:t>
            </a:r>
            <a:r>
              <a:rPr lang="ru-RU" sz="1500" dirty="0"/>
              <a:t> 30)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кисневі</a:t>
            </a:r>
            <a:r>
              <a:rPr lang="ru-RU" sz="1500" dirty="0"/>
              <a:t> (</a:t>
            </a:r>
            <a:r>
              <a:rPr lang="ru-RU" sz="1500" dirty="0" err="1"/>
              <a:t>бл</a:t>
            </a:r>
            <a:r>
              <a:rPr lang="ru-RU" sz="1500" dirty="0"/>
              <a:t>. 85), а </a:t>
            </a:r>
            <a:r>
              <a:rPr lang="ru-RU" sz="1500" dirty="0" err="1"/>
              <a:t>також</a:t>
            </a:r>
            <a:r>
              <a:rPr lang="ru-RU" sz="1500" dirty="0"/>
              <a:t> </a:t>
            </a:r>
            <a:r>
              <a:rPr lang="ru-RU" sz="1500" dirty="0" err="1"/>
              <a:t>метал-органічні</a:t>
            </a:r>
            <a:r>
              <a:rPr lang="ru-RU" sz="1500" dirty="0"/>
              <a:t> </a:t>
            </a:r>
            <a:r>
              <a:rPr lang="ru-RU" sz="1500" dirty="0" err="1"/>
              <a:t>сполуки</a:t>
            </a:r>
            <a:r>
              <a:rPr lang="ru-RU" sz="1500" dirty="0"/>
              <a:t> (в основному </a:t>
            </a:r>
            <a:r>
              <a:rPr lang="ru-RU" sz="1500" dirty="0" err="1"/>
              <a:t>ванадієві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нікелеві</a:t>
            </a:r>
            <a:r>
              <a:rPr lang="ru-RU" sz="1500" dirty="0"/>
              <a:t>); </a:t>
            </a:r>
            <a:r>
              <a:rPr lang="ru-RU" sz="1500" dirty="0" err="1"/>
              <a:t>інші</a:t>
            </a:r>
            <a:r>
              <a:rPr lang="ru-RU" sz="1500" dirty="0"/>
              <a:t> </a:t>
            </a:r>
            <a:r>
              <a:rPr lang="ru-RU" sz="1500" dirty="0" err="1"/>
              <a:t>компоненти</a:t>
            </a:r>
            <a:r>
              <a:rPr lang="ru-RU" sz="1500" dirty="0"/>
              <a:t> — </a:t>
            </a:r>
            <a:r>
              <a:rPr lang="ru-RU" sz="1500" dirty="0" err="1"/>
              <a:t>розчинені</a:t>
            </a:r>
            <a:r>
              <a:rPr lang="ru-RU" sz="1500" dirty="0"/>
              <a:t> </a:t>
            </a:r>
            <a:r>
              <a:rPr lang="ru-RU" sz="1500" dirty="0" err="1"/>
              <a:t>вуглеводневі</a:t>
            </a:r>
            <a:r>
              <a:rPr lang="ru-RU" sz="1500" dirty="0"/>
              <a:t> гази (C1-C4, </a:t>
            </a:r>
            <a:r>
              <a:rPr lang="ru-RU" sz="1500" dirty="0" err="1"/>
              <a:t>від</a:t>
            </a:r>
            <a:r>
              <a:rPr lang="ru-RU" sz="1500" dirty="0"/>
              <a:t> </a:t>
            </a:r>
            <a:r>
              <a:rPr lang="ru-RU" sz="1500" dirty="0" err="1"/>
              <a:t>десятих</a:t>
            </a:r>
            <a:r>
              <a:rPr lang="ru-RU" sz="1500" dirty="0"/>
              <a:t> </a:t>
            </a:r>
            <a:r>
              <a:rPr lang="ru-RU" sz="1500" dirty="0" err="1"/>
              <a:t>часток</a:t>
            </a:r>
            <a:r>
              <a:rPr lang="ru-RU" sz="1500" dirty="0"/>
              <a:t> до 4 %), вода (</a:t>
            </a:r>
            <a:r>
              <a:rPr lang="ru-RU" sz="1500" dirty="0" err="1"/>
              <a:t>від</a:t>
            </a:r>
            <a:r>
              <a:rPr lang="ru-RU" sz="1500" dirty="0"/>
              <a:t> </a:t>
            </a:r>
            <a:r>
              <a:rPr lang="ru-RU" sz="1500" dirty="0" err="1"/>
              <a:t>слідів</a:t>
            </a:r>
            <a:r>
              <a:rPr lang="ru-RU" sz="1500" dirty="0"/>
              <a:t> до 10 %), </a:t>
            </a:r>
            <a:r>
              <a:rPr lang="ru-RU" sz="1500" dirty="0" err="1"/>
              <a:t>мінеральні</a:t>
            </a:r>
            <a:r>
              <a:rPr lang="ru-RU" sz="1500" dirty="0"/>
              <a:t> </a:t>
            </a:r>
            <a:r>
              <a:rPr lang="ru-RU" sz="1500" dirty="0" err="1"/>
              <a:t>солі</a:t>
            </a:r>
            <a:r>
              <a:rPr lang="ru-RU" sz="1500" dirty="0"/>
              <a:t> (</a:t>
            </a:r>
            <a:r>
              <a:rPr lang="ru-RU" sz="1500" dirty="0" err="1"/>
              <a:t>головним</a:t>
            </a:r>
            <a:r>
              <a:rPr lang="ru-RU" sz="1500" dirty="0"/>
              <a:t> чином </a:t>
            </a:r>
            <a:r>
              <a:rPr lang="ru-RU" sz="1500" dirty="0" err="1"/>
              <a:t>хлориди</a:t>
            </a:r>
            <a:r>
              <a:rPr lang="ru-RU" sz="1500" dirty="0"/>
              <a:t>, 0,1-4000 мг/л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більше</a:t>
            </a:r>
            <a:r>
              <a:rPr lang="ru-RU" sz="1500" dirty="0"/>
              <a:t>), </a:t>
            </a:r>
            <a:r>
              <a:rPr lang="ru-RU" sz="1500" dirty="0" err="1"/>
              <a:t>розчини</a:t>
            </a:r>
            <a:r>
              <a:rPr lang="ru-RU" sz="1500" dirty="0"/>
              <a:t> солей </a:t>
            </a:r>
            <a:r>
              <a:rPr lang="ru-RU" sz="1500" dirty="0" err="1"/>
              <a:t>органічних</a:t>
            </a:r>
            <a:r>
              <a:rPr lang="ru-RU" sz="1500" dirty="0"/>
              <a:t> кислот </a:t>
            </a:r>
            <a:r>
              <a:rPr lang="ru-RU" sz="1500" dirty="0" err="1"/>
              <a:t>і</a:t>
            </a:r>
            <a:r>
              <a:rPr lang="ru-RU" sz="1500" dirty="0"/>
              <a:t> </a:t>
            </a:r>
            <a:r>
              <a:rPr lang="ru-RU" sz="1500" dirty="0" err="1"/>
              <a:t>ін</a:t>
            </a:r>
            <a:r>
              <a:rPr lang="ru-RU" sz="1500" dirty="0"/>
              <a:t>., </a:t>
            </a:r>
            <a:r>
              <a:rPr lang="ru-RU" sz="1500" dirty="0" err="1"/>
              <a:t>механічні</a:t>
            </a:r>
            <a:r>
              <a:rPr lang="ru-RU" sz="1500" dirty="0"/>
              <a:t> </a:t>
            </a:r>
            <a:r>
              <a:rPr lang="ru-RU" sz="1500" dirty="0" err="1"/>
              <a:t>домішки</a:t>
            </a:r>
            <a:r>
              <a:rPr lang="ru-RU" sz="1500" dirty="0"/>
              <a:t> (</a:t>
            </a:r>
            <a:r>
              <a:rPr lang="ru-RU" sz="1500" dirty="0" err="1"/>
              <a:t>частинки</a:t>
            </a:r>
            <a:r>
              <a:rPr lang="ru-RU" sz="1500" dirty="0"/>
              <a:t> </a:t>
            </a:r>
            <a:r>
              <a:rPr lang="ru-RU" sz="1500" dirty="0" err="1"/>
              <a:t>глини</a:t>
            </a:r>
            <a:r>
              <a:rPr lang="ru-RU" sz="1500" dirty="0"/>
              <a:t>, </a:t>
            </a:r>
            <a:r>
              <a:rPr lang="ru-RU" sz="1500" dirty="0" err="1"/>
              <a:t>піску</a:t>
            </a:r>
            <a:r>
              <a:rPr lang="ru-RU" sz="1500" dirty="0"/>
              <a:t>, </a:t>
            </a:r>
            <a:r>
              <a:rPr lang="ru-RU" sz="1500" dirty="0" err="1"/>
              <a:t>вапняку</a:t>
            </a:r>
            <a:r>
              <a:rPr lang="ru-RU" sz="1500" dirty="0"/>
              <a:t>).</a:t>
            </a:r>
          </a:p>
          <a:p>
            <a:endParaRPr lang="ru-RU" dirty="0"/>
          </a:p>
        </p:txBody>
      </p:sp>
      <p:pic>
        <p:nvPicPr>
          <p:cNvPr id="25603" name="Picture 3" descr="C:\Users\User\Documents\Новая папка\Нафта\рррр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501008"/>
            <a:ext cx="2808312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chemeClr val="accent6">
                    <a:lumMod val="75000"/>
                  </a:schemeClr>
                </a:solidFill>
              </a:rPr>
              <a:t>Запаси нафти в світі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9458" name="Picture 2" descr="C:\Users\User\Documents\Новая папка\Нафта\450px-Oil_producing_countries_map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908720"/>
            <a:ext cx="5400599" cy="3240360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1800" dirty="0" err="1"/>
              <a:t>Розвідані</a:t>
            </a:r>
            <a:r>
              <a:rPr lang="ru-RU" sz="1800" dirty="0"/>
              <a:t> запаси </a:t>
            </a:r>
            <a:r>
              <a:rPr lang="ru-RU" sz="1800" dirty="0" err="1"/>
              <a:t>нафти</a:t>
            </a:r>
            <a:r>
              <a:rPr lang="ru-RU" sz="1800" dirty="0"/>
              <a:t> у </a:t>
            </a:r>
            <a:r>
              <a:rPr lang="ru-RU" sz="1800" dirty="0" err="1"/>
              <a:t>світі</a:t>
            </a:r>
            <a:r>
              <a:rPr lang="ru-RU" sz="1800" dirty="0"/>
              <a:t> на 2004 р. становили 210 </a:t>
            </a:r>
            <a:r>
              <a:rPr lang="ru-RU" sz="1800" dirty="0" err="1"/>
              <a:t>млрд</a:t>
            </a:r>
            <a:r>
              <a:rPr lang="ru-RU" sz="1800" dirty="0"/>
              <a:t> т (1200 </a:t>
            </a:r>
            <a:r>
              <a:rPr lang="ru-RU" sz="1800" dirty="0" err="1"/>
              <a:t>мільярдів</a:t>
            </a:r>
            <a:r>
              <a:rPr lang="ru-RU" sz="1800" dirty="0"/>
              <a:t> </a:t>
            </a:r>
            <a:r>
              <a:rPr lang="ru-RU" sz="1800" dirty="0" err="1"/>
              <a:t>барелів</a:t>
            </a:r>
            <a:r>
              <a:rPr lang="ru-RU" sz="1800" dirty="0"/>
              <a:t>), </a:t>
            </a:r>
            <a:r>
              <a:rPr lang="ru-RU" sz="1800" dirty="0" err="1"/>
              <a:t>нерозвідані</a:t>
            </a:r>
            <a:r>
              <a:rPr lang="ru-RU" sz="1800" dirty="0"/>
              <a:t> — </a:t>
            </a:r>
            <a:r>
              <a:rPr lang="ru-RU" sz="1800" dirty="0" err="1"/>
              <a:t>оцінюються</a:t>
            </a:r>
            <a:r>
              <a:rPr lang="ru-RU" sz="1800" dirty="0"/>
              <a:t> в 52-260 </a:t>
            </a:r>
            <a:r>
              <a:rPr lang="ru-RU" sz="1800" dirty="0" err="1"/>
              <a:t>млрд</a:t>
            </a:r>
            <a:r>
              <a:rPr lang="ru-RU" sz="1800" dirty="0"/>
              <a:t> т (300—1500 </a:t>
            </a:r>
            <a:r>
              <a:rPr lang="ru-RU" sz="1800" dirty="0" err="1"/>
              <a:t>млрд</a:t>
            </a:r>
            <a:r>
              <a:rPr lang="ru-RU" sz="1800" dirty="0"/>
              <a:t> </a:t>
            </a:r>
            <a:r>
              <a:rPr lang="ru-RU" sz="1800" dirty="0" err="1"/>
              <a:t>барелів</a:t>
            </a:r>
            <a:r>
              <a:rPr lang="ru-RU" sz="1800" dirty="0"/>
              <a:t>). </a:t>
            </a:r>
            <a:r>
              <a:rPr lang="ru-RU" sz="1800" dirty="0" err="1"/>
              <a:t>Світові</a:t>
            </a:r>
            <a:r>
              <a:rPr lang="ru-RU" sz="1800" dirty="0"/>
              <a:t> </a:t>
            </a:r>
            <a:r>
              <a:rPr lang="ru-RU" sz="1800" dirty="0" err="1"/>
              <a:t>розвідані</a:t>
            </a:r>
            <a:r>
              <a:rPr lang="ru-RU" sz="1800" dirty="0"/>
              <a:t> запаси </a:t>
            </a:r>
            <a:r>
              <a:rPr lang="ru-RU" sz="1800" dirty="0" err="1"/>
              <a:t>нафти</a:t>
            </a:r>
            <a:r>
              <a:rPr lang="ru-RU" sz="1800" dirty="0"/>
              <a:t> </a:t>
            </a:r>
            <a:r>
              <a:rPr lang="ru-RU" sz="1800" dirty="0" err="1"/>
              <a:t>оцінювалися</a:t>
            </a:r>
            <a:r>
              <a:rPr lang="ru-RU" sz="1800" dirty="0"/>
              <a:t> до початку 1973 р. в 100 </a:t>
            </a:r>
            <a:r>
              <a:rPr lang="ru-RU" sz="1800" dirty="0" err="1"/>
              <a:t>млрд</a:t>
            </a:r>
            <a:r>
              <a:rPr lang="ru-RU" sz="1800" dirty="0"/>
              <a:t> т (570 </a:t>
            </a:r>
            <a:r>
              <a:rPr lang="ru-RU" sz="1800" dirty="0" err="1"/>
              <a:t>млрд</a:t>
            </a:r>
            <a:r>
              <a:rPr lang="ru-RU" sz="1800" dirty="0"/>
              <a:t> </a:t>
            </a:r>
            <a:r>
              <a:rPr lang="ru-RU" sz="1800" dirty="0" err="1"/>
              <a:t>барелів</a:t>
            </a:r>
            <a:r>
              <a:rPr lang="ru-RU" sz="1800" dirty="0"/>
              <a:t>), у 1998 р. — 137,5 </a:t>
            </a:r>
            <a:r>
              <a:rPr lang="ru-RU" sz="1800" dirty="0" err="1"/>
              <a:t>млрд</a:t>
            </a:r>
            <a:r>
              <a:rPr lang="ru-RU" sz="1800" dirty="0"/>
              <a:t> т. Таким чином, в </a:t>
            </a:r>
            <a:r>
              <a:rPr lang="ru-RU" sz="1800" dirty="0" err="1"/>
              <a:t>минулому</a:t>
            </a:r>
            <a:r>
              <a:rPr lang="ru-RU" sz="1800" dirty="0"/>
              <a:t> </a:t>
            </a:r>
            <a:r>
              <a:rPr lang="ru-RU" sz="1800" dirty="0" err="1"/>
              <a:t>розвідані</a:t>
            </a:r>
            <a:r>
              <a:rPr lang="ru-RU" sz="1800" dirty="0"/>
              <a:t> запаси </a:t>
            </a:r>
            <a:r>
              <a:rPr lang="ru-RU" sz="1800" dirty="0" err="1"/>
              <a:t>зростали</a:t>
            </a:r>
            <a:r>
              <a:rPr lang="ru-RU" sz="1800" dirty="0"/>
              <a:t>. </a:t>
            </a:r>
            <a:r>
              <a:rPr lang="ru-RU" sz="1800" dirty="0" err="1"/>
              <a:t>Сьогодні</a:t>
            </a:r>
            <a:r>
              <a:rPr lang="ru-RU" sz="1800" dirty="0"/>
              <a:t> вони </a:t>
            </a:r>
            <a:r>
              <a:rPr lang="ru-RU" sz="1800" dirty="0" err="1"/>
              <a:t>скорочуються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19459" name="Picture 3" descr="C:\Users\User\Documents\Новая папка\Нафта\оооо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581128"/>
            <a:ext cx="2520280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3096344" cy="1422698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rgbClr val="002060"/>
                </a:solidFill>
              </a:rPr>
              <a:t>Райони добування нафти</a:t>
            </a:r>
            <a:br>
              <a:rPr lang="uk-UA" sz="2800" dirty="0" smtClean="0">
                <a:solidFill>
                  <a:srgbClr val="002060"/>
                </a:solidFill>
              </a:rPr>
            </a:br>
            <a:r>
              <a:rPr lang="uk-UA" sz="2800" dirty="0" smtClean="0">
                <a:solidFill>
                  <a:srgbClr val="002060"/>
                </a:solidFill>
              </a:rPr>
              <a:t> 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20482" name="Picture 2" descr="C:\Users\User\Documents\Новая папка\Нафта\Виробники_нафти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404664"/>
            <a:ext cx="4608512" cy="3528392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5422900"/>
          </a:xfrm>
        </p:spPr>
        <p:txBody>
          <a:bodyPr>
            <a:noAutofit/>
          </a:bodyPr>
          <a:lstStyle/>
          <a:p>
            <a:r>
              <a:rPr lang="ru-RU" sz="1500" dirty="0" err="1"/>
              <a:t>Більша</a:t>
            </a:r>
            <a:r>
              <a:rPr lang="ru-RU" sz="1500" dirty="0"/>
              <a:t> </a:t>
            </a:r>
            <a:r>
              <a:rPr lang="ru-RU" sz="1500" dirty="0" err="1"/>
              <a:t>частина</a:t>
            </a:r>
            <a:r>
              <a:rPr lang="ru-RU" sz="1500" dirty="0"/>
              <a:t> </a:t>
            </a:r>
            <a:r>
              <a:rPr lang="ru-RU" sz="1500" dirty="0" err="1"/>
              <a:t>нафтових</a:t>
            </a:r>
            <a:r>
              <a:rPr lang="ru-RU" sz="1500" dirty="0"/>
              <a:t> </a:t>
            </a:r>
            <a:r>
              <a:rPr lang="ru-RU" sz="1500" dirty="0" err="1"/>
              <a:t>родовищ</a:t>
            </a:r>
            <a:r>
              <a:rPr lang="ru-RU" sz="1500" dirty="0"/>
              <a:t> </a:t>
            </a:r>
            <a:r>
              <a:rPr lang="ru-RU" sz="1500" dirty="0" err="1"/>
              <a:t>розсереджена</a:t>
            </a:r>
            <a:r>
              <a:rPr lang="ru-RU" sz="1500" dirty="0"/>
              <a:t> по семи </a:t>
            </a:r>
            <a:r>
              <a:rPr lang="ru-RU" sz="1500" dirty="0" err="1"/>
              <a:t>регіонах</a:t>
            </a:r>
            <a:r>
              <a:rPr lang="ru-RU" sz="1500" dirty="0"/>
              <a:t> </a:t>
            </a:r>
            <a:r>
              <a:rPr lang="ru-RU" sz="1500" dirty="0" err="1"/>
              <a:t>світу</a:t>
            </a:r>
            <a:r>
              <a:rPr lang="ru-RU" sz="1500" dirty="0"/>
              <a:t> </a:t>
            </a:r>
            <a:r>
              <a:rPr lang="ru-RU" sz="1500" dirty="0" err="1"/>
              <a:t>i</a:t>
            </a:r>
            <a:r>
              <a:rPr lang="ru-RU" sz="1500" dirty="0"/>
              <a:t> приурочена до </a:t>
            </a:r>
            <a:r>
              <a:rPr lang="ru-RU" sz="1500" dirty="0" err="1"/>
              <a:t>внутрішньоматерикових</a:t>
            </a:r>
            <a:r>
              <a:rPr lang="ru-RU" sz="1500" dirty="0"/>
              <a:t> </a:t>
            </a:r>
            <a:r>
              <a:rPr lang="ru-RU" sz="1500" dirty="0" err="1"/>
              <a:t>депресій</a:t>
            </a:r>
            <a:r>
              <a:rPr lang="ru-RU" sz="1500" dirty="0"/>
              <a:t> та </a:t>
            </a:r>
            <a:r>
              <a:rPr lang="ru-RU" sz="1500" dirty="0" err="1"/>
              <a:t>окраїн</a:t>
            </a:r>
            <a:r>
              <a:rPr lang="ru-RU" sz="1500" dirty="0"/>
              <a:t> </a:t>
            </a:r>
            <a:r>
              <a:rPr lang="ru-RU" sz="1500" dirty="0" err="1"/>
              <a:t>материків</a:t>
            </a:r>
            <a:r>
              <a:rPr lang="ru-RU" sz="1500" dirty="0"/>
              <a:t>:</a:t>
            </a:r>
          </a:p>
          <a:p>
            <a:r>
              <a:rPr lang="ru-RU" sz="1500" dirty="0"/>
              <a:t>1) </a:t>
            </a:r>
            <a:r>
              <a:rPr lang="ru-RU" sz="1500" dirty="0" err="1"/>
              <a:t>Перська</a:t>
            </a:r>
            <a:r>
              <a:rPr lang="ru-RU" sz="1500" dirty="0"/>
              <a:t> затока – </a:t>
            </a:r>
            <a:r>
              <a:rPr lang="ru-RU" sz="1500" dirty="0" err="1"/>
              <a:t>Пiвнiчна</a:t>
            </a:r>
            <a:r>
              <a:rPr lang="ru-RU" sz="1500" dirty="0"/>
              <a:t> Африка;</a:t>
            </a:r>
          </a:p>
          <a:p>
            <a:r>
              <a:rPr lang="ru-RU" sz="1500" dirty="0"/>
              <a:t>2) </a:t>
            </a:r>
            <a:r>
              <a:rPr lang="ru-RU" sz="1500" dirty="0" err="1"/>
              <a:t>Мексиканська</a:t>
            </a:r>
            <a:r>
              <a:rPr lang="ru-RU" sz="1500" dirty="0"/>
              <a:t> затока – </a:t>
            </a:r>
            <a:r>
              <a:rPr lang="ru-RU" sz="1500" dirty="0" err="1"/>
              <a:t>Карибське</a:t>
            </a:r>
            <a:r>
              <a:rPr lang="ru-RU" sz="1500" dirty="0"/>
              <a:t> море (</a:t>
            </a:r>
            <a:r>
              <a:rPr lang="ru-RU" sz="1500" dirty="0" err="1"/>
              <a:t>включаючи</a:t>
            </a:r>
            <a:r>
              <a:rPr lang="ru-RU" sz="1500" dirty="0"/>
              <a:t> </a:t>
            </a:r>
            <a:r>
              <a:rPr lang="ru-RU" sz="1500" dirty="0" err="1"/>
              <a:t>прибережні</a:t>
            </a:r>
            <a:r>
              <a:rPr lang="ru-RU" sz="1500" dirty="0"/>
              <a:t> </a:t>
            </a:r>
            <a:r>
              <a:rPr lang="ru-RU" sz="1500" dirty="0" err="1"/>
              <a:t>райони</a:t>
            </a:r>
            <a:r>
              <a:rPr lang="ru-RU" sz="1500" dirty="0"/>
              <a:t> Мексики, США, </a:t>
            </a:r>
            <a:r>
              <a:rPr lang="ru-RU" sz="1500" dirty="0" err="1"/>
              <a:t>Колумбії</a:t>
            </a:r>
            <a:r>
              <a:rPr lang="ru-RU" sz="1500" dirty="0"/>
              <a:t>, </a:t>
            </a:r>
            <a:r>
              <a:rPr lang="ru-RU" sz="1500" dirty="0" err="1"/>
              <a:t>Венесуели</a:t>
            </a:r>
            <a:r>
              <a:rPr lang="ru-RU" sz="1500" dirty="0"/>
              <a:t> </a:t>
            </a:r>
            <a:r>
              <a:rPr lang="ru-RU" sz="1500" dirty="0" err="1"/>
              <a:t>і</a:t>
            </a:r>
            <a:r>
              <a:rPr lang="ru-RU" sz="1500" dirty="0"/>
              <a:t> о. </a:t>
            </a:r>
            <a:r>
              <a:rPr lang="ru-RU" sz="1500" dirty="0" err="1"/>
              <a:t>Тринiдад</a:t>
            </a:r>
            <a:r>
              <a:rPr lang="ru-RU" sz="1500" dirty="0"/>
              <a:t>);</a:t>
            </a:r>
          </a:p>
          <a:p>
            <a:r>
              <a:rPr lang="ru-RU" sz="1500" dirty="0"/>
              <a:t>3) </a:t>
            </a:r>
            <a:r>
              <a:rPr lang="ru-RU" sz="1500" dirty="0" err="1"/>
              <a:t>острови</a:t>
            </a:r>
            <a:r>
              <a:rPr lang="ru-RU" sz="1500" dirty="0"/>
              <a:t> </a:t>
            </a:r>
            <a:r>
              <a:rPr lang="ru-RU" sz="1500" dirty="0" err="1"/>
              <a:t>Малайського</a:t>
            </a:r>
            <a:r>
              <a:rPr lang="ru-RU" sz="1500" dirty="0"/>
              <a:t> </a:t>
            </a:r>
            <a:r>
              <a:rPr lang="ru-RU" sz="1500" dirty="0" err="1"/>
              <a:t>архіпелагу</a:t>
            </a:r>
            <a:r>
              <a:rPr lang="ru-RU" sz="1500" dirty="0"/>
              <a:t> </a:t>
            </a:r>
            <a:r>
              <a:rPr lang="ru-RU" sz="1500" dirty="0" err="1"/>
              <a:t>i</a:t>
            </a:r>
            <a:r>
              <a:rPr lang="ru-RU" sz="1500" dirty="0"/>
              <a:t> Нова </a:t>
            </a:r>
            <a:r>
              <a:rPr lang="ru-RU" sz="1500" dirty="0" err="1"/>
              <a:t>Гвінея</a:t>
            </a:r>
            <a:r>
              <a:rPr lang="ru-RU" sz="1500" dirty="0"/>
              <a:t>;</a:t>
            </a:r>
          </a:p>
          <a:p>
            <a:r>
              <a:rPr lang="ru-RU" sz="1500" dirty="0"/>
              <a:t>4) </a:t>
            </a:r>
            <a:r>
              <a:rPr lang="ru-RU" sz="1500" dirty="0" err="1"/>
              <a:t>Західний</a:t>
            </a:r>
            <a:r>
              <a:rPr lang="ru-RU" sz="1500" dirty="0"/>
              <a:t> </a:t>
            </a:r>
            <a:r>
              <a:rPr lang="ru-RU" sz="1500" dirty="0" err="1"/>
              <a:t>Сибір</a:t>
            </a:r>
            <a:r>
              <a:rPr lang="ru-RU" sz="1500" dirty="0"/>
              <a:t>;</a:t>
            </a:r>
          </a:p>
          <a:p>
            <a:r>
              <a:rPr lang="ru-RU" sz="1500" dirty="0"/>
              <a:t>5) </a:t>
            </a:r>
            <a:r>
              <a:rPr lang="ru-RU" sz="1500" dirty="0" err="1"/>
              <a:t>Пiвнiчна</a:t>
            </a:r>
            <a:r>
              <a:rPr lang="ru-RU" sz="1500" dirty="0"/>
              <a:t> Аляска;</a:t>
            </a:r>
          </a:p>
          <a:p>
            <a:r>
              <a:rPr lang="ru-RU" sz="1500" dirty="0"/>
              <a:t>6) </a:t>
            </a:r>
            <a:r>
              <a:rPr lang="ru-RU" sz="1500" dirty="0" err="1"/>
              <a:t>Північне</a:t>
            </a:r>
            <a:r>
              <a:rPr lang="ru-RU" sz="1500" dirty="0"/>
              <a:t> море (</a:t>
            </a:r>
            <a:r>
              <a:rPr lang="ru-RU" sz="1500" dirty="0" err="1"/>
              <a:t>головним</a:t>
            </a:r>
            <a:r>
              <a:rPr lang="ru-RU" sz="1500" dirty="0"/>
              <a:t> чином </a:t>
            </a:r>
            <a:r>
              <a:rPr lang="ru-RU" sz="1500" dirty="0" err="1"/>
              <a:t>норвезький</a:t>
            </a:r>
            <a:r>
              <a:rPr lang="ru-RU" sz="1500" dirty="0"/>
              <a:t> </a:t>
            </a:r>
            <a:r>
              <a:rPr lang="ru-RU" sz="1500" dirty="0" err="1"/>
              <a:t>i</a:t>
            </a:r>
            <a:r>
              <a:rPr lang="ru-RU" sz="1500" dirty="0"/>
              <a:t> </a:t>
            </a:r>
            <a:r>
              <a:rPr lang="ru-RU" sz="1500" dirty="0" err="1"/>
              <a:t>британський</a:t>
            </a:r>
            <a:r>
              <a:rPr lang="ru-RU" sz="1500" dirty="0"/>
              <a:t> </a:t>
            </a:r>
            <a:r>
              <a:rPr lang="ru-RU" sz="1500" dirty="0" err="1"/>
              <a:t>сектори</a:t>
            </a:r>
            <a:r>
              <a:rPr lang="ru-RU" sz="1500" dirty="0"/>
              <a:t>);</a:t>
            </a:r>
          </a:p>
          <a:p>
            <a:r>
              <a:rPr lang="ru-RU" sz="1500" dirty="0"/>
              <a:t>7) о. </a:t>
            </a:r>
            <a:r>
              <a:rPr lang="ru-RU" sz="1500" dirty="0" err="1"/>
              <a:t>Сахалiн</a:t>
            </a:r>
            <a:r>
              <a:rPr lang="ru-RU" sz="1500" dirty="0"/>
              <a:t> </a:t>
            </a:r>
            <a:r>
              <a:rPr lang="ru-RU" sz="1500" dirty="0" err="1"/>
              <a:t>з</a:t>
            </a:r>
            <a:r>
              <a:rPr lang="ru-RU" sz="1500" dirty="0"/>
              <a:t> </a:t>
            </a:r>
            <a:r>
              <a:rPr lang="ru-RU" sz="1500" dirty="0" err="1"/>
              <a:t>прилеглими</a:t>
            </a:r>
            <a:r>
              <a:rPr lang="ru-RU" sz="1500" dirty="0"/>
              <a:t> </a:t>
            </a:r>
            <a:r>
              <a:rPr lang="ru-RU" sz="1500" dirty="0" err="1"/>
              <a:t>ділянками</a:t>
            </a:r>
            <a:r>
              <a:rPr lang="ru-RU" sz="1500" dirty="0"/>
              <a:t> шельфу</a:t>
            </a:r>
          </a:p>
        </p:txBody>
      </p:sp>
      <p:pic>
        <p:nvPicPr>
          <p:cNvPr id="20483" name="Picture 3" descr="C:\Users\User\Documents\Новая папка\Нафта\ииии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4365104"/>
            <a:ext cx="2160240" cy="1872208"/>
          </a:xfrm>
          <a:prstGeom prst="rect">
            <a:avLst/>
          </a:prstGeom>
          <a:noFill/>
        </p:spPr>
      </p:pic>
      <p:pic>
        <p:nvPicPr>
          <p:cNvPr id="20484" name="Picture 4" descr="C:\Users\User\Documents\Новая папка\Нафта\огоого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4365104"/>
            <a:ext cx="2016224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1455</Words>
  <Application>Microsoft Office PowerPoint</Application>
  <PresentationFormat>Экран (4:3)</PresentationFormat>
  <Paragraphs>67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Виконала: Учениця 11-Б класу Санницька Юля</vt:lpstr>
      <vt:lpstr>  Фізичні властивості</vt:lpstr>
      <vt:lpstr>Використання нафти у давні часи </vt:lpstr>
      <vt:lpstr>Класифікація нафти </vt:lpstr>
      <vt:lpstr>Склад нафти</vt:lpstr>
      <vt:lpstr>Склад нафти</vt:lpstr>
      <vt:lpstr>Склад нафти</vt:lpstr>
      <vt:lpstr>Запаси нафти в світі</vt:lpstr>
      <vt:lpstr>Райони добування нафти  </vt:lpstr>
      <vt:lpstr>Фізичні властивості нафти </vt:lpstr>
      <vt:lpstr>Хімічний склад нафти</vt:lpstr>
      <vt:lpstr>Поділ нафти на класи</vt:lpstr>
      <vt:lpstr>Елементний склад (%)</vt:lpstr>
      <vt:lpstr>Найбільші виробники нафти</vt:lpstr>
      <vt:lpstr>Замінники нафти</vt:lpstr>
      <vt:lpstr>             Значення</vt:lpstr>
      <vt:lpstr>Електричні властивості</vt:lpstr>
      <vt:lpstr>Висновок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Хімічний склад та використання нафти</dc:title>
  <dc:creator>User</dc:creator>
  <cp:lastModifiedBy>Роман</cp:lastModifiedBy>
  <cp:revision>17</cp:revision>
  <dcterms:created xsi:type="dcterms:W3CDTF">2011-10-27T11:10:57Z</dcterms:created>
  <dcterms:modified xsi:type="dcterms:W3CDTF">2013-12-24T18:40:23Z</dcterms:modified>
</cp:coreProperties>
</file>