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0" r:id="rId10"/>
    <p:sldId id="266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89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630CD1C-703C-4DC3-83AE-DE7B2F512763}" type="datetimeFigureOut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52F20D3-38B1-4986-9347-192A0DD88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471FEF-1F9B-4957-8E73-26795AAB817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B2BE-02EC-4A79-BA12-BE32905DA5A6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DE54-C709-40ED-B8E9-F0D7AEF39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C1560-6503-4DB9-84E7-4B8F64A39912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5E78E-B9F7-4723-A9ED-05112C8E2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FD1B-B645-4CD2-9B73-14B4C3A8A70C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BBE44-27D5-4C94-8D55-4A6CB9FCD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B17F-8BC2-410A-B89C-24C1FF913EBF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B2160-AAAF-4109-9BE8-E5B1A546F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4F5CB-7068-4BCC-9C28-3539B6ACB016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62299-05D2-4EAF-AF23-36A814A4C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4F1D2-C41E-42AA-B40C-C660F6B3D744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B6D7-31C9-474E-A8CA-56D54056E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6424-D568-4A3D-AF8B-E8A3B7BA98AC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FAF63-80F7-451B-91D3-7A04913910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8FF44-44B8-4E51-A787-BF7425900DC6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C647C-BD51-464A-AF6F-6C0938C62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100BD-2C8C-45AA-BC11-11C41A347334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C73C-5F9B-4904-A493-E2AC58315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0575B-CC19-40B9-A5DA-6F4CAE54E125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B4B32-0A1F-44D5-B807-720229E2B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8141-A713-4561-85B3-B5F1522C10F1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E1FF4-7CBB-46BC-892E-201F7CEFC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97B98B-231B-49D5-80F6-095088B4A7CD}" type="datetime1">
              <a:rPr lang="ru-RU"/>
              <a:pPr>
                <a:defRPr/>
              </a:pPr>
              <a:t>02.03.2014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DD9346-F559-43B5-B9EE-97AD4B971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531938"/>
            <a:ext cx="9144000" cy="3800475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5905500"/>
            <a:ext cx="9144000" cy="627063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9784176">
            <a:off x="-593725" y="74613"/>
            <a:ext cx="2913063" cy="627062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82813" y="1541463"/>
            <a:ext cx="5200650" cy="91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/>
            <a:r>
              <a:rPr lang="ru-RU" sz="5400">
                <a:solidFill>
                  <a:srgbClr val="3B3838"/>
                </a:solidFill>
                <a:latin typeface="Calibri" pitchFamily="34" charset="0"/>
              </a:rPr>
              <a:t>Корозія металів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162925" y="6035675"/>
            <a:ext cx="474663" cy="365125"/>
          </a:xfrm>
        </p:spPr>
        <p:txBody>
          <a:bodyPr/>
          <a:lstStyle/>
          <a:p>
            <a:pPr>
              <a:defRPr/>
            </a:pPr>
            <a:fld id="{C20F4B3D-E827-4DFD-8650-E82F17C152C5}" type="slidenum">
              <a:rPr lang="ru-RU">
                <a:solidFill>
                  <a:schemeClr val="bg2">
                    <a:lumMod val="25000"/>
                  </a:schemeClr>
                </a:solidFill>
              </a:rPr>
              <a:pPr>
                <a:defRPr/>
              </a:pPr>
              <a:t>1</a:t>
            </a:fld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62288" y="6032500"/>
            <a:ext cx="60817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/>
            <a:r>
              <a:rPr lang="ru-RU">
                <a:solidFill>
                  <a:srgbClr val="181717"/>
                </a:solidFill>
                <a:latin typeface="Calibri" pitchFamily="34" charset="0"/>
              </a:rPr>
              <a:t>Виконала учениця 10-Б класу – Гончарова Ірина</a:t>
            </a:r>
          </a:p>
        </p:txBody>
      </p:sp>
      <p:pic>
        <p:nvPicPr>
          <p:cNvPr id="14344" name="Picture 8" descr="1282542936_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3288" y="2478088"/>
            <a:ext cx="5103812" cy="341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5613" y="1739900"/>
            <a:ext cx="8053387" cy="4779963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30" name="Rectangle 6"/>
          <p:cNvSpPr>
            <a:spLocks noGrp="1"/>
          </p:cNvSpPr>
          <p:nvPr>
            <p:ph type="title"/>
          </p:nvPr>
        </p:nvSpPr>
        <p:spPr>
          <a:xfrm>
            <a:off x="641350" y="587375"/>
            <a:ext cx="7886700" cy="1325563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Електрохімічна корозія</a:t>
            </a:r>
          </a:p>
        </p:txBody>
      </p:sp>
      <p:sp>
        <p:nvSpPr>
          <p:cNvPr id="26631" name="Rectangle 7"/>
          <p:cNvSpPr>
            <a:spLocks noGrp="1"/>
          </p:cNvSpPr>
          <p:nvPr>
            <p:ph type="body" idx="1"/>
          </p:nvPr>
        </p:nvSpPr>
        <p:spPr>
          <a:xfrm>
            <a:off x="641350" y="1968500"/>
            <a:ext cx="7886700" cy="4351338"/>
          </a:xfrm>
        </p:spPr>
        <p:txBody>
          <a:bodyPr/>
          <a:lstStyle/>
          <a:p>
            <a:r>
              <a:rPr lang="uk-UA" sz="2400" smtClean="0"/>
              <a:t>Електрохімічна корозія є найпоширенішим типом корозії металів. Руйнування металу супроводжується  виникненням електричного струму у водному середовищі електроліта.</a:t>
            </a:r>
            <a:endParaRPr lang="ru-RU" sz="2400" smtClean="0"/>
          </a:p>
          <a:p>
            <a:pPr>
              <a:buFont typeface="Arial" charset="0"/>
              <a:buNone/>
            </a:pPr>
            <a:r>
              <a:rPr lang="uk-UA" sz="2400" smtClean="0"/>
              <a:t>   Внаслідок електрохімічної корозії окиснення металу може призводити як до утворення нерозчинних продуктів (наприклад, іржі), так і до переходу металу у розчин у вигляді іонів.</a:t>
            </a:r>
            <a:r>
              <a:rPr lang="uk-UA" smtClean="0"/>
              <a:t> </a:t>
            </a:r>
          </a:p>
        </p:txBody>
      </p:sp>
      <p:pic>
        <p:nvPicPr>
          <p:cNvPr id="26633" name="Picture 9" descr="artc_18-03-10_1_korozi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703763"/>
            <a:ext cx="2855913" cy="1944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3888" y="1763713"/>
            <a:ext cx="8053387" cy="4635500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3" name="Rectangle 5"/>
          <p:cNvSpPr>
            <a:spLocks noGrp="1"/>
          </p:cNvSpPr>
          <p:nvPr>
            <p:ph type="title"/>
          </p:nvPr>
        </p:nvSpPr>
        <p:spPr>
          <a:xfrm>
            <a:off x="590550" y="560388"/>
            <a:ext cx="7886700" cy="1325562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Методи захисту:</a:t>
            </a:r>
          </a:p>
        </p:txBody>
      </p:sp>
      <p:sp>
        <p:nvSpPr>
          <p:cNvPr id="27654" name="Rectangle 6"/>
          <p:cNvSpPr>
            <a:spLocks noGrp="1"/>
          </p:cNvSpPr>
          <p:nvPr>
            <p:ph type="body" idx="1"/>
          </p:nvPr>
        </p:nvSpPr>
        <p:spPr>
          <a:xfrm>
            <a:off x="692150" y="1943100"/>
            <a:ext cx="7886700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400" b="1" smtClean="0"/>
              <a:t> До методів захисту металів від корозії належать такі:</a:t>
            </a:r>
            <a:endParaRPr lang="uk-UA" sz="2400" b="1" i="1" smtClean="0"/>
          </a:p>
          <a:p>
            <a:r>
              <a:rPr lang="uk-UA" sz="2400" b="1" i="1" smtClean="0"/>
              <a:t>Створення антикорозійних сплавів (легування).</a:t>
            </a:r>
          </a:p>
          <a:p>
            <a:r>
              <a:rPr lang="uk-UA" sz="2400" b="1" i="1" smtClean="0"/>
              <a:t>Збільшення чистоти індивідуального металу.</a:t>
            </a:r>
          </a:p>
          <a:p>
            <a:r>
              <a:rPr lang="uk-UA" sz="2400" b="1" i="1" smtClean="0"/>
              <a:t>Нанесення на поверхню металу різних захисних покриттів</a:t>
            </a:r>
            <a:r>
              <a:rPr lang="uk-UA" sz="2400" smtClean="0"/>
              <a:t>, які поділяють на:</a:t>
            </a:r>
          </a:p>
          <a:p>
            <a:r>
              <a:rPr lang="uk-UA" sz="2400" smtClean="0"/>
              <a:t>неметалічні (фарби, лаки, емалі, мастильні матеріали);</a:t>
            </a:r>
          </a:p>
          <a:p>
            <a:r>
              <a:rPr lang="uk-UA" sz="2400" smtClean="0"/>
              <a:t>металічні (анодні і катодні покриття);</a:t>
            </a:r>
          </a:p>
          <a:p>
            <a:r>
              <a:rPr lang="uk-UA" sz="2400" smtClean="0"/>
              <a:t>утворені внаслідок хімічної або електрохімічної обробки поверхні металу (залізо, нікель, кобальт, магній у розчинах лугів; утворення оксидної плівки).</a:t>
            </a:r>
          </a:p>
          <a:p>
            <a:endParaRPr lang="uk-UA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6375" y="6356350"/>
            <a:ext cx="2057400" cy="365125"/>
          </a:xfrm>
        </p:spPr>
        <p:txBody>
          <a:bodyPr/>
          <a:lstStyle/>
          <a:p>
            <a:pPr>
              <a:defRPr/>
            </a:pPr>
            <a:fld id="{7A9D1F51-6A5E-4BC5-84CD-9E26250487CF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0388" y="639763"/>
            <a:ext cx="8053387" cy="5419725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704850" y="717550"/>
            <a:ext cx="5200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70C0"/>
                </a:solidFill>
                <a:latin typeface="Calibri" pitchFamily="34" charset="0"/>
              </a:rPr>
              <a:t>Вступ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850" y="1774825"/>
            <a:ext cx="7905750" cy="301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uk-UA" sz="2400"/>
              <a:t>За звичайних умов метали можуть вступати в хімічні реакції з речовинами, що містяться в навколишньому середовищі, ― киснем і водою. На поверхні металів з’являються плями, метал становиться крихким і не витримує навантажень. Це призводить до руйнування металевих виробів, на виготовлення яких було затрачено велику кількість сировини, енергію та багато людських зусиль. </a:t>
            </a:r>
            <a:endParaRPr lang="ru-RU" sz="240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60388" y="1503363"/>
            <a:ext cx="8053387" cy="0"/>
          </a:xfrm>
          <a:prstGeom prst="line">
            <a:avLst/>
          </a:prstGeom>
          <a:ln w="28575">
            <a:solidFill>
              <a:srgbClr val="92D050"/>
            </a:solidFill>
            <a:prstDash val="lg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55638" y="558800"/>
            <a:ext cx="7886700" cy="1325563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Що таке корозія?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>
            <p:ph type="body" idx="1"/>
          </p:nvPr>
        </p:nvSpPr>
        <p:spPr>
          <a:xfrm>
            <a:off x="603250" y="1917700"/>
            <a:ext cx="7886700" cy="4340225"/>
          </a:xfrm>
          <a:solidFill>
            <a:schemeClr val="bg1">
              <a:alpha val="70195"/>
            </a:schemeClr>
          </a:solidFill>
          <a:ln w="38100" algn="ctr">
            <a:solidFill>
              <a:srgbClr val="92D050"/>
            </a:solidFill>
          </a:ln>
        </p:spPr>
        <p:txBody>
          <a:bodyPr/>
          <a:lstStyle/>
          <a:p>
            <a:r>
              <a:rPr lang="uk-UA" smtClean="0"/>
              <a:t>Корозією називають мимовільне руйнування металів і сплавів під впливом навколишнього середовища. </a:t>
            </a:r>
            <a:br>
              <a:rPr lang="uk-UA" smtClean="0"/>
            </a:br>
            <a:r>
              <a:rPr lang="uk-UA" smtClean="0"/>
              <a:t>Яскравий приклад корозії ― іржа на поверхні сталевих і чавунних виробів.</a:t>
            </a:r>
            <a:br>
              <a:rPr lang="uk-UA" smtClean="0"/>
            </a:br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8100"/>
            <a:ext cx="9144000" cy="6858000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10" name="Rectangle 6"/>
          <p:cNvSpPr>
            <a:spLocks noGrp="1"/>
          </p:cNvSpPr>
          <p:nvPr>
            <p:ph type="body" idx="1"/>
          </p:nvPr>
        </p:nvSpPr>
        <p:spPr>
          <a:xfrm>
            <a:off x="474663" y="596900"/>
            <a:ext cx="8669337" cy="5229225"/>
          </a:xfrm>
        </p:spPr>
        <p:txBody>
          <a:bodyPr/>
          <a:lstStyle/>
          <a:p>
            <a:r>
              <a:rPr lang="uk-UA" smtClean="0"/>
              <a:t>Найбільш активними компонентами навколишнього середовища, які діють на метали, є кисень О2, водяна пара Н2О, карбон(IV) оксид СО2, сульфур(IV) оксид SО2, нітроген(IV) оксид NО2. Суть корозії полягає в окисненні металів. Продуктами корозії можуть бути оксиди, гідроксиди, солі тощо. Наприклад, корозії заліза можна схематично описати таким рівнянням: 4Fe + 6H2O + 3O2 → 4Fe(OH)3.</a:t>
            </a:r>
          </a:p>
        </p:txBody>
      </p:sp>
      <p:pic>
        <p:nvPicPr>
          <p:cNvPr id="21512" name="Picture 8" descr="corrosi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25" y="4086225"/>
            <a:ext cx="4308475" cy="2771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3" name="Rectangle 5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/>
          <a:lstStyle/>
          <a:p>
            <a:pPr algn="ctr"/>
            <a:r>
              <a:rPr lang="uk-UA" smtClean="0"/>
              <a:t>        Процес корозії</a:t>
            </a:r>
          </a:p>
        </p:txBody>
      </p:sp>
      <p:sp>
        <p:nvSpPr>
          <p:cNvPr id="22534" name="Rectangle 6"/>
          <p:cNvSpPr>
            <a:spLocks noGrp="1"/>
          </p:cNvSpPr>
          <p:nvPr>
            <p:ph type="body" idx="1"/>
          </p:nvPr>
        </p:nvSpPr>
        <p:spPr>
          <a:xfrm>
            <a:off x="379413" y="1316038"/>
            <a:ext cx="8370887" cy="4351337"/>
          </a:xfrm>
        </p:spPr>
        <p:txBody>
          <a:bodyPr/>
          <a:lstStyle/>
          <a:p>
            <a:r>
              <a:rPr lang="uk-UA" smtClean="0"/>
              <a:t>Дуже сильно прискорюється процес корозії при контакті металів з солоною водою. З цієї причини кораблі іржавіють у морській воді швидше, ніж у прісній. </a:t>
            </a:r>
          </a:p>
        </p:txBody>
      </p:sp>
      <p:pic>
        <p:nvPicPr>
          <p:cNvPr id="22535" name="Picture 7" descr="ur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9563" y="3098800"/>
            <a:ext cx="6076950" cy="344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9763" y="1803400"/>
            <a:ext cx="8053387" cy="4452938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7" name="Rectangle 5"/>
          <p:cNvSpPr>
            <a:spLocks noGrp="1"/>
          </p:cNvSpPr>
          <p:nvPr>
            <p:ph type="title"/>
          </p:nvPr>
        </p:nvSpPr>
        <p:spPr>
          <a:xfrm>
            <a:off x="769938" y="508000"/>
            <a:ext cx="7886700" cy="1325563"/>
          </a:xfrm>
        </p:spPr>
        <p:txBody>
          <a:bodyPr/>
          <a:lstStyle/>
          <a:p>
            <a:r>
              <a:rPr lang="uk-UA" sz="3600" b="1" smtClean="0">
                <a:solidFill>
                  <a:schemeClr val="bg1"/>
                </a:solidFill>
              </a:rPr>
              <a:t>Інші причини корозії металу</a:t>
            </a:r>
          </a:p>
        </p:txBody>
      </p:sp>
      <p:sp>
        <p:nvSpPr>
          <p:cNvPr id="23558" name="Rectangle 6"/>
          <p:cNvSpPr>
            <a:spLocks noGrp="1"/>
          </p:cNvSpPr>
          <p:nvPr>
            <p:ph type="body" idx="1"/>
          </p:nvPr>
        </p:nvSpPr>
        <p:spPr>
          <a:xfrm>
            <a:off x="561975" y="1498600"/>
            <a:ext cx="7886700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Розвитку корозійних процесів сприяють радіація, продукти життєдіяльності мікроорганізмів і бактерій. Корозія, що викликається морськими мікроорганізмами, завдає збитку днищам морських судів, а корозійні процеси, викликані бактеріями, навіть мають власну назву - біокоррозія.</a:t>
            </a:r>
          </a:p>
        </p:txBody>
      </p:sp>
      <p:pic>
        <p:nvPicPr>
          <p:cNvPr id="23560" name="Picture 8" descr="1486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1938" y="4378325"/>
            <a:ext cx="3543300" cy="2309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877888" y="901700"/>
            <a:ext cx="7886700" cy="1076325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Види корозії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5788" y="2012950"/>
            <a:ext cx="8053387" cy="4283075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>
          <a:xfrm>
            <a:off x="603250" y="2268538"/>
            <a:ext cx="7886700" cy="4351337"/>
          </a:xfrm>
          <a:noFill/>
          <a:ln/>
        </p:spPr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Корозійне руйнування може охоплювати всю поверхню металу - суцільна (загальна) " корозія або окремі ділянки - місцева (локальна) корозія. Залежно від механізму процесу розрізняють </a:t>
            </a:r>
            <a:r>
              <a:rPr lang="ru-RU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хімічну й електрохімічну корозію</a:t>
            </a:r>
          </a:p>
          <a:p>
            <a:endParaRPr lang="uk-UA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639763" y="625475"/>
            <a:ext cx="7886700" cy="1325563"/>
          </a:xfrm>
        </p:spPr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Хімічна корозія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5163" y="1879600"/>
            <a:ext cx="8053387" cy="4519613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хімічна корозія</a:t>
            </a:r>
            <a:r>
              <a:rPr 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це окиснення металів, вищих за температуру конденсації води, коли на поверхні металу немає водної плівки. Цей тип корозії в природі практично не зустрічається, але спостерігається на різноманітних хімічних виробництвах. Як приклад демонструємо окиснення мідного дроту киснем і згоряння заліза в хлорі. </a:t>
            </a:r>
          </a:p>
          <a:p>
            <a:pPr>
              <a:buFont typeface="Arial" charset="0"/>
              <a:buNone/>
            </a:pPr>
            <a:r>
              <a:rPr 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2Cu + O</a:t>
            </a: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2CuO</a:t>
            </a:r>
            <a:r>
              <a:rPr 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</a:p>
          <a:p>
            <a:pPr>
              <a:buFont typeface="Arial" charset="0"/>
              <a:buNone/>
            </a:pPr>
            <a:r>
              <a:rPr 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2Fe + 3Cl</a:t>
            </a: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2FeCl</a:t>
            </a: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uk-UA" smtClean="0"/>
          </a:p>
        </p:txBody>
      </p:sp>
      <p:pic>
        <p:nvPicPr>
          <p:cNvPr id="25609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6200" y="169863"/>
            <a:ext cx="2560638" cy="1706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>
              <a:alpha val="70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92" name="Picture 12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28788"/>
            <a:ext cx="4265613" cy="4038600"/>
          </a:xfrm>
          <a:prstGeom prst="rect">
            <a:avLst/>
          </a:prstGeom>
          <a:noFill/>
        </p:spPr>
      </p:pic>
      <p:pic>
        <p:nvPicPr>
          <p:cNvPr id="20493" name="Picture 13" descr="ur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751013"/>
            <a:ext cx="4071938" cy="4049712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Grp="1"/>
          </p:cNvSpPr>
          <p:nvPr>
            <p:ph type="title"/>
          </p:nvPr>
        </p:nvSpPr>
        <p:spPr>
          <a:xfrm>
            <a:off x="1257300" y="195263"/>
            <a:ext cx="7886700" cy="1325562"/>
          </a:xfrm>
        </p:spPr>
        <p:txBody>
          <a:bodyPr/>
          <a:lstStyle/>
          <a:p>
            <a:r>
              <a:rPr lang="uk-UA" smtClean="0"/>
              <a:t>Приклади хімічної корозії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84d13c4d7810973aaeb2b34ec3e311d1a9a7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376</Words>
  <Application>Microsoft Office PowerPoint</Application>
  <PresentationFormat>Экран (4:3)</PresentationFormat>
  <Paragraphs>32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Calibri Light</vt:lpstr>
      <vt:lpstr>Тема Office</vt:lpstr>
      <vt:lpstr>Слайд 1</vt:lpstr>
      <vt:lpstr>Слайд 2</vt:lpstr>
      <vt:lpstr>Що таке корозія?</vt:lpstr>
      <vt:lpstr>Слайд 4</vt:lpstr>
      <vt:lpstr>        Процес корозії</vt:lpstr>
      <vt:lpstr>Інші причини корозії металу</vt:lpstr>
      <vt:lpstr>Види корозії</vt:lpstr>
      <vt:lpstr>Хімічна корозія</vt:lpstr>
      <vt:lpstr>Приклади хімічної корозії</vt:lpstr>
      <vt:lpstr>Електрохімічна корозія</vt:lpstr>
      <vt:lpstr>Методи захисту: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1</cp:lastModifiedBy>
  <cp:revision>8</cp:revision>
  <dcterms:created xsi:type="dcterms:W3CDTF">2013-03-17T03:36:32Z</dcterms:created>
  <dcterms:modified xsi:type="dcterms:W3CDTF">2014-03-02T15:49:35Z</dcterms:modified>
</cp:coreProperties>
</file>